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3" r:id="rId3"/>
    <p:sldId id="264" r:id="rId4"/>
    <p:sldId id="268" r:id="rId5"/>
    <p:sldId id="266" r:id="rId6"/>
    <p:sldId id="269" r:id="rId7"/>
    <p:sldId id="267" r:id="rId8"/>
    <p:sldId id="276" r:id="rId9"/>
    <p:sldId id="265" r:id="rId10"/>
    <p:sldId id="261" r:id="rId11"/>
    <p:sldId id="270" r:id="rId12"/>
    <p:sldId id="278" r:id="rId13"/>
    <p:sldId id="271" r:id="rId14"/>
    <p:sldId id="274" r:id="rId15"/>
    <p:sldId id="277"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8" autoAdjust="0"/>
    <p:restoredTop sz="93250" autoAdjust="0"/>
  </p:normalViewPr>
  <p:slideViewPr>
    <p:cSldViewPr snapToGrid="0">
      <p:cViewPr>
        <p:scale>
          <a:sx n="94" d="100"/>
          <a:sy n="94" d="100"/>
        </p:scale>
        <p:origin x="-4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BEE66-FF6A-44DA-B90D-2A1BF88CF2B2}" type="datetimeFigureOut">
              <a:rPr lang="en-US"/>
              <a:t>5/20/2013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178F2-6565-43FD-BFC0-18632A97440F}" type="slidenum">
              <a:rPr lang="en-US"/>
              <a:t>‹#›</a:t>
            </a:fld>
            <a:endParaRPr lang="en-US"/>
          </a:p>
        </p:txBody>
      </p:sp>
    </p:spTree>
    <p:extLst>
      <p:ext uri="{BB962C8B-B14F-4D97-AF65-F5344CB8AC3E}">
        <p14:creationId xmlns:p14="http://schemas.microsoft.com/office/powerpoint/2010/main" val="8522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1</a:t>
            </a:fld>
            <a:endParaRPr lang="en-US"/>
          </a:p>
        </p:txBody>
      </p:sp>
    </p:spTree>
    <p:extLst>
      <p:ext uri="{BB962C8B-B14F-4D97-AF65-F5344CB8AC3E}">
        <p14:creationId xmlns:p14="http://schemas.microsoft.com/office/powerpoint/2010/main" val="367478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p>
          <a:p>
            <a:r>
              <a:rPr lang="en-US" dirty="0" smtClean="0"/>
              <a:t>Revolt</a:t>
            </a:r>
            <a:r>
              <a:rPr lang="en-US" baseline="0" dirty="0" smtClean="0"/>
              <a:t> in Egypt </a:t>
            </a:r>
            <a:r>
              <a:rPr lang="en-US" baseline="0" dirty="0" err="1" smtClean="0"/>
              <a:t>Inarus</a:t>
            </a:r>
            <a:r>
              <a:rPr lang="en-US" baseline="0" dirty="0" smtClean="0"/>
              <a:t> 460 BC, </a:t>
            </a:r>
            <a:r>
              <a:rPr lang="en-US" baseline="0" dirty="0" err="1" smtClean="0"/>
              <a:t>athenian</a:t>
            </a:r>
            <a:r>
              <a:rPr lang="en-US" baseline="0" dirty="0" smtClean="0"/>
              <a:t> allies, put down around 454BC</a:t>
            </a:r>
          </a:p>
          <a:p>
            <a:endParaRPr lang="en-US" baseline="0" dirty="0" smtClean="0"/>
          </a:p>
          <a:p>
            <a:r>
              <a:rPr lang="en-US" baseline="0" dirty="0" smtClean="0"/>
              <a:t>448BC </a:t>
            </a:r>
            <a:r>
              <a:rPr lang="en-US" baseline="0" dirty="0" err="1" smtClean="0"/>
              <a:t>Megabyzus</a:t>
            </a:r>
            <a:r>
              <a:rPr lang="en-US" baseline="0" dirty="0" smtClean="0"/>
              <a:t>, the satrap of Trans –</a:t>
            </a:r>
            <a:r>
              <a:rPr lang="en-US" baseline="0" dirty="0" err="1" smtClean="0"/>
              <a:t>euphrates</a:t>
            </a:r>
            <a:r>
              <a:rPr lang="en-US" baseline="0" dirty="0" smtClean="0"/>
              <a:t> rebelled, reconciled later</a:t>
            </a:r>
          </a:p>
          <a:p>
            <a:endParaRPr lang="en-US" baseline="0" dirty="0" smtClean="0"/>
          </a:p>
          <a:p>
            <a:endParaRPr lang="en-US" baseline="0" dirty="0" smtClean="0"/>
          </a:p>
          <a:p>
            <a:r>
              <a:rPr lang="en-AU" dirty="0" smtClean="0"/>
              <a:t>The wall was 2000.3 inches in thick in diameter and 1702462.635 inches long. ===</a:t>
            </a:r>
          </a:p>
          <a:p>
            <a:r>
              <a:rPr lang="en-AU" dirty="0" smtClean="0"/>
              <a:t>The best answer is actually from a quote by Josephus which states the circumference of Jerusalem in his day as 33 stadia, which equals 4.5 English miles. That would make the area within the walls of Jerusalem about 960 acres, 1.5 </a:t>
            </a:r>
            <a:r>
              <a:rPr lang="en-AU" dirty="0" err="1" smtClean="0"/>
              <a:t>sq</a:t>
            </a:r>
            <a:r>
              <a:rPr lang="en-AU" dirty="0" smtClean="0"/>
              <a:t> mi. Many </a:t>
            </a:r>
            <a:r>
              <a:rPr lang="en-AU" dirty="0" err="1" smtClean="0"/>
              <a:t>archeologists</a:t>
            </a:r>
            <a:r>
              <a:rPr lang="en-AU" dirty="0" smtClean="0"/>
              <a:t> believe that the walls of Jerusalem were about the same in both Nehemiah's day and Jesus' day.</a:t>
            </a:r>
          </a:p>
          <a:p>
            <a:endParaRPr lang="en-US" dirty="0" smtClean="0"/>
          </a:p>
        </p:txBody>
      </p:sp>
      <p:sp>
        <p:nvSpPr>
          <p:cNvPr id="4" name="Slide Number Placeholder 3"/>
          <p:cNvSpPr>
            <a:spLocks noGrp="1"/>
          </p:cNvSpPr>
          <p:nvPr>
            <p:ph type="sldNum" sz="quarter" idx="10"/>
          </p:nvPr>
        </p:nvSpPr>
        <p:spPr/>
        <p:txBody>
          <a:bodyPr/>
          <a:lstStyle/>
          <a:p>
            <a:fld id="{F77178F2-6565-43FD-BFC0-18632A97440F}" type="slidenum">
              <a:rPr lang="en-US"/>
              <a:t>10</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11</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12</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13</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14</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15</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16</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2</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3</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4</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5</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6</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7</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7178F2-6565-43FD-BFC0-18632A97440F}" type="slidenum">
              <a:rPr lang="en-US"/>
              <a:t>8</a:t>
            </a:fld>
            <a:endParaRPr lang="en-US"/>
          </a:p>
        </p:txBody>
      </p:sp>
    </p:spTree>
    <p:extLst>
      <p:ext uri="{BB962C8B-B14F-4D97-AF65-F5344CB8AC3E}">
        <p14:creationId xmlns:p14="http://schemas.microsoft.com/office/powerpoint/2010/main" val="274942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Holy Land but not the people</a:t>
            </a:r>
          </a:p>
          <a:p>
            <a:endParaRPr lang="en-US" baseline="0" dirty="0" smtClean="0"/>
          </a:p>
          <a:p>
            <a:r>
              <a:rPr lang="en-US" baseline="0" dirty="0" smtClean="0"/>
              <a:t>Sons were enslaved until the debts were paid off</a:t>
            </a:r>
          </a:p>
          <a:p>
            <a:endParaRPr lang="en-US" baseline="0" dirty="0" smtClean="0"/>
          </a:p>
          <a:p>
            <a:r>
              <a:rPr lang="en-US" baseline="0" dirty="0" smtClean="0"/>
              <a:t>Daughters might be taken as the second wives of the creditors</a:t>
            </a:r>
          </a:p>
          <a:p>
            <a:endParaRPr lang="en-US" baseline="0" dirty="0" smtClean="0"/>
          </a:p>
          <a:p>
            <a:r>
              <a:rPr lang="en-US" baseline="0" dirty="0" smtClean="0"/>
              <a:t>Debt-slavery 2 kings 4: 1-2  was practiced and permitted throughout the history of Israel</a:t>
            </a:r>
          </a:p>
          <a:p>
            <a:endParaRPr lang="en-US" baseline="0" dirty="0" smtClean="0"/>
          </a:p>
          <a:p>
            <a:r>
              <a:rPr lang="en-US" baseline="0" dirty="0" smtClean="0"/>
              <a:t>Bible: </a:t>
            </a:r>
            <a:r>
              <a:rPr lang="en-US" baseline="0" dirty="0" err="1" smtClean="0"/>
              <a:t>Deut</a:t>
            </a:r>
            <a:r>
              <a:rPr lang="en-US" baseline="0" dirty="0" smtClean="0"/>
              <a:t> 23:19, Lev 25:35-37, 39-40, 42</a:t>
            </a:r>
          </a:p>
          <a:p>
            <a:endParaRPr lang="en-US" baseline="0" dirty="0" smtClean="0"/>
          </a:p>
          <a:p>
            <a:r>
              <a:rPr lang="en-US" baseline="0" dirty="0" smtClean="0"/>
              <a:t>What is the use of a rebuilt </a:t>
            </a:r>
            <a:r>
              <a:rPr lang="en-US" baseline="0" dirty="0" err="1" smtClean="0"/>
              <a:t>Jerusallem</a:t>
            </a:r>
            <a:r>
              <a:rPr lang="en-US" baseline="0" dirty="0" smtClean="0"/>
              <a:t> without a holy people to dwell with God</a:t>
            </a:r>
          </a:p>
          <a:p>
            <a:endParaRPr lang="en-US" baseline="0" dirty="0" smtClean="0"/>
          </a:p>
          <a:p>
            <a:r>
              <a:rPr lang="en-US" baseline="0" dirty="0" smtClean="0"/>
              <a:t>Even more disturbing is the problem lie with the leaders who should be counted upon to serve the people (</a:t>
            </a:r>
            <a:r>
              <a:rPr lang="en-US" baseline="0" dirty="0" err="1" smtClean="0"/>
              <a:t>Ezek</a:t>
            </a:r>
            <a:r>
              <a:rPr lang="en-US" baseline="0" dirty="0" smtClean="0"/>
              <a:t> 34:2-4)</a:t>
            </a:r>
          </a:p>
          <a:p>
            <a:endParaRPr lang="en-US" baseline="0" dirty="0" smtClean="0"/>
          </a:p>
          <a:p>
            <a:r>
              <a:rPr lang="en-US" baseline="0" dirty="0" smtClean="0"/>
              <a:t>No ruler in Israel is anything more than a brother (</a:t>
            </a:r>
            <a:r>
              <a:rPr lang="en-US" baseline="0" dirty="0" err="1" smtClean="0"/>
              <a:t>Deut</a:t>
            </a:r>
            <a:r>
              <a:rPr lang="en-US" baseline="0" dirty="0" smtClean="0"/>
              <a:t> 17:15)</a:t>
            </a:r>
          </a:p>
          <a:p>
            <a:endParaRPr lang="en-US" dirty="0"/>
          </a:p>
        </p:txBody>
      </p:sp>
      <p:sp>
        <p:nvSpPr>
          <p:cNvPr id="4" name="Slide Number Placeholder 3"/>
          <p:cNvSpPr>
            <a:spLocks noGrp="1"/>
          </p:cNvSpPr>
          <p:nvPr>
            <p:ph type="sldNum" sz="quarter" idx="10"/>
          </p:nvPr>
        </p:nvSpPr>
        <p:spPr/>
        <p:txBody>
          <a:bodyPr/>
          <a:lstStyle/>
          <a:p>
            <a:fld id="{F77178F2-6565-43FD-BFC0-18632A97440F}" type="slidenum">
              <a:rPr lang="en-US"/>
              <a:t>9</a:t>
            </a:fld>
            <a:endParaRPr lang="en-US"/>
          </a:p>
        </p:txBody>
      </p:sp>
    </p:spTree>
    <p:extLst>
      <p:ext uri="{BB962C8B-B14F-4D97-AF65-F5344CB8AC3E}">
        <p14:creationId xmlns:p14="http://schemas.microsoft.com/office/powerpoint/2010/main" val="274942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29624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662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721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6998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51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1214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982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942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524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82864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19605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5/20/2013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6479342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m.au/url?sa=i&amp;rct=j&amp;q=&amp;esrc=s&amp;frm=1&amp;source=images&amp;cd=&amp;cad=rja&amp;docid=Nd01dKrIRvDtkM&amp;tbnid=CrXn2S8JBTrGXM:&amp;ved=0CAUQjRw&amp;url=http://coredogs.com/book/export/html/476&amp;ei=pK-VUeWuMIPDkwWjzoCoCQ&amp;bvm=bv.46471029,d.dGI&amp;psig=AFQjCNE5QYCZvbrwL8cpUbnqivB6fFPN6g&amp;ust=1368850571894794"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m.au/url?sa=i&amp;source=images&amp;cd=&amp;cad=rja&amp;docid=iGbPKXUsRgN1YM&amp;tbnid=tP-hSXBY4IWEaM:&amp;ved=0CAgQjRwwADgT&amp;url=http://rms.research.iium.edu.my/bookstore/Products/118-wwwgooglecom.aspx&amp;ei=xdOVUbGSOsmLkAXy4oDwAw&amp;psig=AFQjCNEsif_LR6dnZZGtYSmIOEPScXiUsg&amp;ust=1368859973974909" TargetMode="External"/><Relationship Id="rId7" Type="http://schemas.openxmlformats.org/officeDocument/2006/relationships/hyperlink" Target="http://www.google.com.au/url?sa=i&amp;source=images&amp;cd=&amp;cad=rja&amp;docid=i7R1J_vGVEJQFM&amp;tbnid=avOoOUIlRvHHHM:&amp;ved=0CAgQjRwwADi6AQ&amp;url=http://www.tslr.net/2009/05/how-much-families-earn-and-houses-they.html&amp;ei=d9aVUbiOD4ehkAX1goCoDQ&amp;psig=AFQjCNE1K2F-CMiAVMn4_p6vAPfxouuUBg&amp;ust=1368860663288169" TargetMode="External"/><Relationship Id="rId12"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hyperlink" Target="http://www.google.com.au/url?sa=i&amp;rct=j&amp;q=&amp;esrc=s&amp;frm=1&amp;source=images&amp;cd=&amp;cad=rja&amp;docid=7yFaf2OmDDnbwM&amp;tbnid=HsLy6d0r8kjCSM:&amp;ved=0CAUQjRw&amp;url=http://www.forthoodsavers.com/2013/01/fort-hood-tax-center-hours-and.html&amp;ei=1NeVUc7zK8yQkwW2r4DIAQ&amp;bvm=bv.46471029,d.dGI&amp;psig=AFQjCNEzlEE8_4dLha6vqkzpWxmkT5Kc6g&amp;ust=1368860861315766" TargetMode="External"/><Relationship Id="rId5" Type="http://schemas.openxmlformats.org/officeDocument/2006/relationships/hyperlink" Target="http://www.google.com.au/url?sa=i&amp;source=images&amp;cd=&amp;cad=rja&amp;docid=OJPG5r8tUqYS_M&amp;tbnid=8vC2-DduNCZGQM:&amp;ved=0CAgQjRwwAA&amp;url=http://bluecollarphilosophy.com/2011/12/californias-middle-class-is-shrinking-and-democrats-offer-no-hope-for-change/&amp;ei=6dSVUf_GCIyfkgXgn4FA&amp;psig=AFQjCNGTEqF1icTBTgbTqE4JiSi1Tc1lDA&amp;ust=1368860265170395"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www.google.com.au/url?sa=i&amp;source=images&amp;cd=&amp;cad=rja&amp;docid=m-fpBTBpRiAFqM&amp;tbnid=pEiUrDkHe8RzJM:&amp;ved=0CAgQjRwwADhJ&amp;url=http://designbuildsource.com.au/13-drop-carbon-tax&amp;ei=bteVUZvOLYW1kAX63oCwDA&amp;psig=AFQjCNFhCUI3hXXtURFc4pwhxC2iwwdqqQ&amp;ust=13688609108062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KGPZWmk3moADjM&amp;tbnid=lL9_E46Q6XuNRM:&amp;ved=0CAUQjRw&amp;url=http://bibleencyclopedia.com/pictures/Nehemiah_5_Nehemiah_teaching_the_people.htm&amp;ei=QSyWUZOHDcSRkQXFnoCIBA&amp;bvm=bv.46471029,d.dGI&amp;psig=AFQjCNH4SLv3sBiATGjVvkHdSGj0SEYrnQ&amp;ust=1368882530593277"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www.google.com.au/url?sa=i&amp;rct=j&amp;q=&amp;esrc=s&amp;frm=1&amp;source=images&amp;cd=&amp;cad=rja&amp;docid=AgXgEXlqfvHkjM&amp;tbnid=ll56cKE3GyFXOM:&amp;ved=0CAUQjRw&amp;url=http://hornbillunleashed.wordpress.com/2009/06/05/1659/&amp;ei=Sy-WUcGyC4mdkQXqgYHABw&amp;bvm=bv.46471029,d.dGI&amp;psig=AFQjCNGuwx1pJeJ2AYYI0yqYZOM2uZEHJg&amp;ust=1368883393299963"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5MKZo8E8Fr-r4M&amp;tbnid=yjF1g2Y8T7GXPM:&amp;ved=0CAUQjRw&amp;url=http://elianaschoice.blogspot.com/2012/06/rabbi-meir-kahane-parashat-korach.html&amp;ei=iSmWUYLgOomgkgXF1YHwAQ&amp;bvm=bv.46471029,d.dGI&amp;psig=AFQjCNG9zu1BPJ7k1UED2ZB26Dwx-rWv-A&amp;ust=136888190269993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3yqfmRqtWn8BYM&amp;tbnid=I4_9RG9TZbzVJM:&amp;ved=0CAUQjRw&amp;url=http://www.rtuin.nl/2013/02/how-to-make-git-ignore-different-line-endings/&amp;ei=GzKWUZ-CCcKkkAX3zoDgDg&amp;bvm=bv.46471029,d.dGI&amp;psig=AFQjCNGQpsvcEJHnHMdISTRP3ZonFlp77g&amp;ust=1368884100044268"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au/url?sa=i&amp;source=images&amp;cd=&amp;cad=rja&amp;docid=_6EWlntskJsDwM&amp;tbnid=I3Xm9WMnZr7BGM:&amp;ved=0CAgQjRwwADhF&amp;url=http://www.facebook.com/JomBalikUndiMalaysia?filter=2&amp;ei=LqCVUdsYwpuQBai7geAI&amp;psig=AFQjCNEoqLFOCUcoc1pJZUO6Wz89tL985Q&amp;ust=136884676603669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google.com.au/url?sa=i&amp;rct=j&amp;q=&amp;esrc=s&amp;frm=1&amp;source=images&amp;cd=&amp;cad=rja&amp;docid=uMIL3GbPvVppiM&amp;tbnid=wvIrF3xT6ct9fM:&amp;ved=0CAUQjRw&amp;url=http://www.facebook.com/CuriCuriWangMalaysia/posts/153391954808288&amp;ei=fqKVUbTwHIWPkAXK0IDYBA&amp;bvm=bv.46471029,d.dGI&amp;psig=AFQjCNE_RdCKGyKL3-2TfPDvHGGP-hF3ng&amp;ust=1368847307487923"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u/url?sa=i&amp;source=images&amp;cd=&amp;cad=rja&amp;docid=jSuoYjSeQSxR-M&amp;tbnid=LwqL20glHIXxcM:&amp;ved=0CAgQjRwwADiBAg&amp;url=http://swartzentrover.com/cotor/Bible/Bible/Bible%20Charts/Charts%20of%20the%20Books%20of%20the%20Bible.htm&amp;ei=aqWVUc7bNYSnlAXlsoHgDA&amp;psig=AFQjCNGdNkJ6Ota9pg5_jkgO__7pCuqUnQ&amp;ust=136884810692680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RRRivDRUvIyucM&amp;tbnid=V7D_9DVCRrjavM:&amp;ved=0CAUQjRw&amp;url=http://www.biblevector.com/2010/08/nehemiah-new-king-james-version.html&amp;ei=3aaVUdCnEsaolAWqyoCwBA&amp;bvm=bv.46471029,d.dGI&amp;psig=AFQjCNGbigi8mcgjtKsHKstLXJgBDHETrw&amp;ust=136884803675206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google.com.au/url?sa=i&amp;rct=j&amp;q=&amp;esrc=s&amp;frm=1&amp;source=images&amp;cd=&amp;cad=rja&amp;docid=U2PDLtqJKYxiSM&amp;tbnid=sv5MhLqjJvJjKM:&amp;ved=0CAUQjRw&amp;url=http://www.davidduke.com/?p=37203&amp;ei=SWiXUbrbBsrlkAWAlYD4DQ&amp;bvm=bv.46751780,d.aGc&amp;psig=AFQjCNElhhzKuU_qm2t0OxPJBRwsipqe4Q&amp;ust=1368963494870015" TargetMode="External"/><Relationship Id="rId5" Type="http://schemas.openxmlformats.org/officeDocument/2006/relationships/image" Target="../media/image9.jpeg"/><Relationship Id="rId4" Type="http://schemas.openxmlformats.org/officeDocument/2006/relationships/hyperlink" Target="http://www.google.com.au/url?sa=i&amp;rct=j&amp;q=&amp;esrc=s&amp;frm=1&amp;source=images&amp;cd=&amp;cad=rja&amp;docid=RzSyRqsv2q-F8M&amp;tbnid=2d8PG1re_VhwQM:&amp;ved=0CAUQjRw&amp;url=http://crisisboom.com/2011/01/25/middle-class-shrinking/&amp;ei=ZGeXUZyoK8iekwX6yYGQAw&amp;bvm=bv.46751780,d.aGc&amp;psig=AFQjCNG4VaN3R35CBypDBFg5J0Zo-BwfNg&amp;ust=136896327637526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10235"/>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67418" y="653534"/>
            <a:ext cx="3124573" cy="707886"/>
          </a:xfrm>
          <a:prstGeom prst="rect">
            <a:avLst/>
          </a:prstGeom>
        </p:spPr>
        <p:txBody>
          <a:bodyPr wrap="none">
            <a:spAutoFit/>
          </a:bodyPr>
          <a:lstStyle/>
          <a:p>
            <a:r>
              <a:rPr lang="zh-CN" altLang="en-US" sz="4000" dirty="0">
                <a:latin typeface="华文楷体"/>
                <a:ea typeface="华文楷体"/>
                <a:cs typeface="华文楷体"/>
              </a:rPr>
              <a:t>尼希米</a:t>
            </a:r>
            <a:r>
              <a:rPr lang="zh-CN" altLang="en-US" sz="4000" dirty="0" smtClean="0">
                <a:latin typeface="华文楷体"/>
                <a:ea typeface="华文楷体"/>
                <a:cs typeface="华文楷体"/>
              </a:rPr>
              <a:t>记 </a:t>
            </a:r>
            <a:r>
              <a:rPr lang="en-AU" altLang="zh-CN" sz="4000" dirty="0" smtClean="0">
                <a:latin typeface="华文楷体"/>
                <a:ea typeface="华文楷体"/>
                <a:cs typeface="华文楷体"/>
              </a:rPr>
              <a:t>5章</a:t>
            </a:r>
            <a:endParaRPr lang="en-AU" sz="4000" dirty="0">
              <a:latin typeface="华文楷体"/>
              <a:ea typeface="华文楷体"/>
              <a:cs typeface="华文楷体"/>
            </a:endParaRPr>
          </a:p>
        </p:txBody>
      </p:sp>
      <p:sp>
        <p:nvSpPr>
          <p:cNvPr id="5" name="TextBox 4"/>
          <p:cNvSpPr txBox="1"/>
          <p:nvPr/>
        </p:nvSpPr>
        <p:spPr>
          <a:xfrm>
            <a:off x="6989320" y="1361420"/>
            <a:ext cx="2755883" cy="707886"/>
          </a:xfrm>
          <a:prstGeom prst="rect">
            <a:avLst/>
          </a:prstGeom>
          <a:noFill/>
        </p:spPr>
        <p:txBody>
          <a:bodyPr wrap="none" rtlCol="0">
            <a:spAutoFit/>
          </a:bodyPr>
          <a:lstStyle/>
          <a:p>
            <a:r>
              <a:rPr lang="en-AU" sz="4000" dirty="0" smtClean="0">
                <a:latin typeface="华文楷体"/>
                <a:ea typeface="华文楷体"/>
                <a:cs typeface="华文楷体"/>
              </a:rPr>
              <a:t>基督徒和58</a:t>
            </a:r>
            <a:endParaRPr lang="en-AU" sz="4000" dirty="0">
              <a:latin typeface="华文楷体"/>
              <a:ea typeface="华文楷体"/>
              <a:cs typeface="华文楷体"/>
            </a:endParaRPr>
          </a:p>
        </p:txBody>
      </p:sp>
      <p:sp>
        <p:nvSpPr>
          <p:cNvPr id="3" name="AutoShape 4" descr="data:image/jpeg;base64,/9j/4AAQSkZJRgABAQAAAQABAAD/2wCEAAkGBhQSERUUExQWFRUWGBgZGBcYGRoaGBcYGhcaFxcaGxUYHCYeGiAjGhcYHy8gJCcpLCwsGCAxNTAqNSYrLCkBCQoKDgwOGg8PGiwcHBwsLCwpLCkpLCkpKSksLCwpKSksLCwpKSwsLCwpKSkpKSksLCwpKSkpKSksKSkpLCkpLP/AABEIAMIBAwMBIgACEQEDEQH/xAAbAAABBQEBAAAAAAAAAAAAAAAAAgMEBQYHAf/EAEMQAAEDAgMFBQYDBgQFBQAAAAEAAhEDIQQSMQVBUWFxBiKBkaETMrHB0fAUQlIHI2KS4fEVM3KCJFOistIWF0PC8v/EABgBAAMBAQAAAAAAAAAAAAAAAAABAgME/8QAIREBAQACAgIDAQEBAAAAAAAAAAECEQMhEzESQVFhkSL/2gAMAwEAAhEDEQA/AOHIQhACEIQAhCEAIQhACEIQAhCEAIQhACEIQAhCEAIQhACEIQAhCEAIQhACEIQAhCEAIQhACEIQE4PZOik4XHMaTDS2RE20Ou5QshS2YdwiWkTxClS3ftMFoBBdHH63TNHHUw7/ACpHDMP/ABlMsw5idLx4pnJeDZI13RxlJwP7jS9n7vEJmntBg0pNN997c7ap/ZlOG1RqTTOUayczSE1Rwjm2NN/keCk9HzthhFqDbA6W85BlOU9vZgG5Acs5RIgSZNgPmop2ZUzEim4xyM3tb4peF2NXaZdRqHd7p+iAmUcU0CHMDTvImeeuifwOOa6oGZNSADJmTa54KBiqLyI9lUH+x4+SVgcM5rmkNdYg+6Z1ncEGuce4U6pYabJbAMl084Mn5bj0RT2g2RFMAdTHTLMJ7a2Gd+Jqy0xnOs9DqLqE9jtADHS3mpOHKWMDqkezF9wLjY7yA6ysM1OYNNp/mB1uJJVYMO6ZyyN8wOVjvVoykCbB4t+YT666JWq1Cs9IGBhw7d7z/jdWuDFIsLvw9KNIMnzlVjqZ1jerSlSOSbTJEbxAG7/clsajwYKk9pLaNJkAzDT+lx0nkqCoxoc4ZGy08dD4FajBtubOjK+bR+R17cyN9uSzeOzB7swDZNp3ydeOkJl1s3icZlEQCOEkcItPVMVNrEsyGmMszEmJ4kgzy8ISsThnEWbp466KBUw1SbtPLpz9ExUr253U2gHhP1M6JihigKglh6Cw10jeeJS206jROV3iF5RDxUbLYvvBg36IHS2x2LFNpLqbWmQAMo/Tm3cAeCz1Tawd7tJoNtAI8/vVT9u0KhfGrYBB3EkDMBzEAKkbTMxaPA+N00nXY6Pyt+dt2gso/wDiDdMjPARdJxDDuE9NVHfTMSVRH3YymB/ltt/D8/6JIILQ8MDQHZTAE3BOnBMUaYcb2HER81aYoNFDu+6HNudT3XXKCQK+KaBGSeRj4QoFTFN/QPNP1W6qC9pOgPkqgo9oOHw+iS544ffkvTSI1BHgkFp4JpeEjgheZSvUw1VDGuuQ1nUtBhSfxJe2HNb4NaLcyB9+qg4dwEAm3xVjhmiwLhH3u1WNbdDG7WfSqCmAyAGH3b95odr1VzhcW+oOO6wEDnEFVPaPZ731w6m2R7OnMHeGwRxtEKw2bTqx/lEcgR8EqUW+HwYJBIZN+A1EHddeP2dE5TA4RIHh/VRRUeAXFry0RmsLToJnrbkpGG2mHWDXTA3tHk0mCp7V0fw7XNOpH8wHDTcoe1ZD5JdaxJJO4HfPj1UxuOG/MeAtNuUqLiMWX/lIvbeYgXI3XGiOx0qMVtim2xqNa60idPDRRMPtpkmazROtz5G11m9tOnEVf9RHlb5KEuicU0wvL26E7b1OLYlkfpkxxJiI9UhvaNugxTAPEfL0WAQn4oPL/HU9kdpaAcS/FsAIjU8RuTR7U0CSDXaRPErmKEeKF5P47Fgdv4aowMbWY6qSYAudJJgjcAp2W029B/X+y5D2cP8AxNPqf+0rsWGyOt3pAB7wPpAuss8dXpphlLO0d4MEW70z0meqW3AAwfzDlPhY/IKRUw2XQHUbo15nqom18fSwtE1a2aJhrREvdqA2fsRKiSr3iRXpZJkwN+4RvNxA01ss/jO1+FpCA9ziDP7vjEXcIaeO9Yzb3aati3fvHQye7THujr+o8z6KbsfsVVrAOdLQfPx4LaccneVZXk31IlYntwDox/i4D0AScJ22j3xUN+IMdJ6lXDP2asa3vudP8N/mFHr/ALLnwS14GsTBB4b5R/wN5G3dqqVT85bxzD+4TdDGBxtlIk27sconz181ltpbMqUH5KjYO47nDiDvCRhcY6mZHiNxTvHPopyfrZ1Mop+610n9LePJqrMRTDXENAAtqGk3aCbxxKsdnU/xFIGmRH5mmAWnfvv4C8qZtHs0XVCWPaRA96xsA3dpYLL016Z+risje61hJ4tB14CLKnxWPc4EEME6kNaDa+oFvBXtfYVSYyj/AFF4jwvKi1Oyj/8AmU/N1vIKpYmqNuLcLd3xa07iNSOaWMZP5Wg7zlF/CIVvV7KuDCQ8FwOgBg8IcVXu2M5p1bpx/onuJ0jVsQQ0RFyZsOAUc4k8vIfRTMThYaG/mBJsRHO/gon4V3D1CcI37d32AhH4d3BepktfxhI1M2TuHx9QaOI81NobBzC7mtO+XenJTqXZYW/fMJ4Bw8VG40VrsY/iT98UunW/h/pzVzh9hhrodcGIhzb2kGSbJb9khrrFgHN2b4AKdxSzw4aNnPBN3vEX/S2RE6HXT6rLuYTrOt+fzWtw9MOpClmBMumIiNbF3TQcjuS6PZ3Du0quB8D8EthmqFOABuSqgnWTpr9laU9m2NGoPU5RB33Cdx2wKLaL3h05WOcfBpMR4G/VB7jktQ5nnm4+pWiwnYwvAOYgHpoqLZdHPWpt4ub8ZK7BhNnZWs90C0yRJGpsJW/JlZrTDCS72wz/ANn5mGvJG4wL84Xj/wBn7h+c+n0XSGUQAPdPCCBbdYTHBe1cEeF+GvrCy+eTX44/jmg7Au/X8Pil/wDt6f1nwj5rojMEXagnT3Y9D6T4JTKNPQjXSSDvGiPnkPjgwOzOxLqdRtQOmDy4RqOq6LT7tMSfDhoPkkMwzI7p8iOfkvWgmQILRoTBv1lTbb7PUnpErHvb5PCT5wuV9sNsmviXX7lMljBuse8fEjyA4LsFPBtzNJOhGkLhONollR7Xe81zgeocQfVacU72jlvWiKL4cDwIPqur7NxXsqYyEwdfquSldk7N7NLsPTJIkASDroJVcsTxVb7JruqOOYCIHju0Sdrsyht9RpOnH0UzCPawjSPCdDFieKhY4F4JgaRqDE6mAVj9Nftke3+zmuoB35miRa9mtkacJ8uS5quvdocM6pSqyGgNY+2YaCnwH+neuQrfi9MeRL2XislQcDYhXVfEEmQSLzF7rOUh3h1HxW1bscANPtGXE/mnd/DzU8vvauO9KUPcCCCbqxo1c1Nzp7zSBPW9+Fp8k5W2XF87N/6voo/syxpEtJLhyGnFZtFdiq77kuPmqypVdOp81bYlkyABPXQfJQqmDHTyPwKqFUJ9Q8T5ryjXym4lPnDCbmyS/CtH5gehVJNux17BCQWBCZJrWmxU3CVr3nf8PsKU2jQ0zn1I+FvVP0sLRzCHeYP1We2i32zTDaloAHLebmPEpFAh1ySI4W6J/EY1rjOdvTID6m/jPFNDGNIgkDllAHmAoVKkNoCxBP34QpNLDkxM8ZI18oSaNa261zZpPG0jgltx7W6udHANaPqkrac1rhHvRfQn4EQme0lfLg65g3pkXG9xy/BeM2u2N9r7vp9/Gu7abQBwThmBLnMHQZs3jp9wqxnac70xPZ2mTiGRuk+h+q63hm2Go3em6T8lzPsOwHEydw5b3Dj0K3O1+2uEoujM6qRbKwNP/VGUdLrXklt6Zcdki3eCIgTv3E+AhKpYkzEnoBCxWK/asSIp4ZjRuLnSf+loUSh+06qPfpMd0Mf/AFP35qPFkry4umUnB0930CWxo+4O7oshsj9peHcQKgfSP6nQ5vm0T4wFo2YzOA9lRr2nQyHDwIj5lKyz2cyl9JlUCQYuN+tvglN6n0TH+L0tIMgcRE3tKkmq1zRbLa1pnraNZ1SPZt5F7D4LHdo+wrcS81WOLHmM0CQ7dMbj4rY1C4NIa0O52nS590/BNTB953UZR5DKiWzuFdXqsHgf2cZHgvJeRBAsByMb/Na4YfIzKAbc9TxhTXvH5qh8h03j6KLUyGe+6OMM8vdTytoxkn0YygmTM8T9UOqnKQGmXRJuOfDmlZQJ71txIE+gTIx5HDfqQBl1kmIG/duUK2r+01T2eDrOcbluVthMv7ov0JNuC5QtL2z7T/iXhjP8phPR7tMwsLRp1J4RmgJXVx4/GObky+VSdm0c1Vo5yfC62OIdAAtHJQOzmzG0+88EuPD8o+atajA4mTlHjE9RNllyXdbcc1O0UmRaVBxNckZTFvv76p/E48NtrHAW8DPyXtWpSABeHCdTN5iYgD78FEi7VU8j7PjvSataIjxVj7XDEGJ38Z+ChVMbT0aD4hpPnCotqzaQGYRwHnvUJwVhiH0zEAzEXmOtlDqR/ZXGZlCc7vAoTSsWs8lMweYuA1uBCebjGmf3TT0c/wD8lKw2PZvpA8L/AFnzWdamvaZj+kGTAuAPjCl0qIF9eYt4KTjsRTY1mWk2XC5JcfLSeqRhsb+oNLeBEfC5UnFhsBs1TmJIyO16GelpHkkVMNmdDZceiVhtqMaWFrYg7iQNeG+eCmUtrNBdaZm0iB0kaJGgMwzheCI5Km7XPIpMBOr58mn6rXs2q2xIkbgRaOY37zaFW9p9ltxdIPbFN1MwA1tnF+pMmRGUearDUu05bsc7ovddrZ71oG/krXZ3ZepVLR7skDjqY6LR7C7NNpXqDMTrpflcaLW4PG0WsIyButobx1mFplyfjOcf6yDv2YOEy8iJ3DjGiqto9hK9MS2HjhofDcV0obSaQBlBF+XT3YtdOUtqCR3AQJsR6ypnJVeOfjhrmkGCII1B1HgrDYu3KmGfmYZbPeYScrvLQ8/7Lc/tA7P06tM4iizK9gl4Gj2bz1aL9J5Lmq3lmUY2XGuxbGrU8TSbUpONzBaTdp3tP3zWiZgzkaBuB+JPzXHOxG3vw2JbJ/d1CGvG7+E+B+K7OyrmEDTXePUfRYZY/GtscrlHuBs882u/7SFHxbRNgYTtFsG8j/cTIi4kjnwTrHk2Ga+h362Uq7VL2EbvvxTDKV7+v0U/a+32YdpNbIAIuRc2mAAbkjcFzHtH+0F9Y5cO00mz72Y+0d5GG9BJ5omFvoXPXtsNt9oqGGBFR8u/5bbuNuGgHMwudbd7U1MT3YFOn+hu/wD1O39NExgdhVazryJuS6S4+GvmtpsrsVTpQXAOO8uuR4aBaSY4f2s7cs2FwmyKlS4aQOJB+yr/AGbsJjDJ14n7suj4ekxrbNAkc50vN1V1cLSaR3Bc6QTu4k8vVTlyWqxw0onOaBvECOSbNeYGoF/7K9OHpuIzMGsaC0+EclVY1rQTlpiAdwGv8qya9qvEAyLT8V5tLDh9IXiHuPGO7AE/NOYpxYT3ADax1vcfGU0dpQYysM6yARffCoqp6mHyQcxMgbvFQqnir3E7RknusgaQ0ToFWVcVf3GeQVxKucE25WmIrhkdxlxOn9VBqYz+Bnl/VNCMhOfih+hvkfqvVQXNNw4hPlzMplRW1eP35pYqjc0DwHyWa1xtTEB3sdABTZA8AdLb07h8DmbIygczfwVU2pYTB5GIU3CYiDYAE8gPgEjiU3ZVQDQjrAnpOqdp7MfazoNpAPxCeoYmSAIJlt4PEDdCW3EPa4jNlynLAkTBjeeXJSZ5uDdlktIHEiB62UnCVMrHAXFnQL6G1x1KrqmMd+Z7nD+I+kRCW3FgAfktuN43W+SR9riixzrZYBEjifkm/wAGWybjiomF2rlsHv1ncfiprcZmuXm4i/DgeKB29FC0nRO0KYdpeOh8uWq8rYpzWgA93WNwvwPn4pDdqPaQQXSLa28BPSyB2taeHJaQWzM2g96xseuniuIY7DezqvZ+h7m+RI+S63/jlU6uJHMz6H5rlvaB84quZmaj78b8lvxVjyz7V4K7JsDbOai0ucAS0cjcTx+S42uqdlHf8K0nVrW9NBqE+X0niaajtIfrB8R8JVN2l7bswlmkVKxghgNm8C8jTpqeWqVj8W4UnvBAIY4zYmQ0xrrBgrj1WqXEucS5xMkm5JOpJUcePy9r5Mvj0s8TjK+OrZ6r5PFxAawcGjcOQ8eK1nZ/s9h6UvqVaYygkuc5s6bv0+HqufLyFvcdsZdOs4HGYcOEVKc7u834kqazabNPaU4n9bd/G640vIWfh/rTy/x2SrtWloalL+dv1UaptOif/lp/zN5c5XJIXqXh/o81/HWXY2nIio03GhbFuN7eKqMQ8OLsjg6Cbtv8FzyFouy2KLQ5s90mSONgllx/GbVjyW1NrUnu0B66DzKhZDu+W70CscVtIgwCYvadBNhz8V7Ue0tB39ZJkX8uu9QvtR12md3wUR5v9wris5jTORpHAKsxNYE2aGjT7sqhXZGPEkEbwOg3fBQXtT7sY8CA4xOk28kw6s46k+aqINObyXiV7Q8UJhpamynhwDgB0c0+NnJ2hsJ75Lcto1ewa3G/eq3PKGkg3J81C1p/gVWJJZB0/eMvrzU3D7Eflk5bagObI8CR8VXbTYQ2iQT3qc6nX2lQH4LyhVI0Nh6qaIuKlB9F7XObIkGxDjYj9JMJLqhzEzAJm4Np/uo9DFgC8J5+0jrcnj5aJKMbTxgaxzpmLdTaB6ys47bNWZzkcoEfBWu3cW59IybBwJ9R81nVvx4zTDkyu2p7P7W9o7K8d4Xkbx0WnDgSAPO8b9+hXP8AYbCato0323hbHCh4MiJ5G6y5JJemnHbYssVjm8H21hjiRrJsEyKzX2aTzBB+fROUqhn5GR6zCnuOYQddxBEieGhWbTtAbSk2uOP30XNMZWzVHu/U5x8ySug9pseKFFwDu84FrbDU2cddzZ8wucLo4p9sOXL6etbJAG+y6hsqqG0A2HRA/KTYWG7osFsHAF9QHcNOv9PoukNeWNgXiPv0U8t70fFj9msVTLqbmw64LRLeII43FwViD2MqzaTzyEfNaXa9VzmOIqPYQC4Flrhpid0Ks7N1KtejmdiazXSRZwi2liFONsm4vLHd1VS7slUBgmDzBXn/AKWf+seRV87btajWFDEOD2u/y6oEb4hwFuVuI4rRMcDRBJaHBxvFyIBuY3HyvxT8mUT44wI7IVT/APk/VH/o+tuBP+3+quuzvaZzsXUD5LagzUxEw0aQObRPgrXbdGrUZNGrUY4AkAd0OOsEEeEzaU/JlL2PHLNxkT2OqyWyJ+O7WevkvK3ZCs0SdOk+cGyu+ymNq1mOmq9zwS17XmQLyCBqJ0PRN4Gg99Zx9tVNFrobeznD3rxEAyJ3p/Ol8IoD2cqRPyU3ZmyXsJnLfiY9Sp/Zb/i67i99Rje8GtpuLS23dki55qtpVXtqvZUcXgNGWbWk6xv3JXK2aOYyXo5iaTg4791tN29NvqQAbzMf1U+GuMmwAtA4eWvFVleDAjioi7A+uN4Py9FCxFUv1J5SCk1GbhvIUas1XIm7eVB9wmZ6p/FAB7oECbJgppeEISShNLQVMM2e68Dxb9V6/DRcPaf9zZ6xKr6ZjRP0ncVDRc0sj2MFSplNMQ2A0yCcxMBw/MXeCdoYKkdasDoL+E2vz3KnDvsqW2pAupVFjV2XTiRXnlljoJzb0lmyg6e/cCwjU7hqmMPUBaQYk/1sk0K0Ovre3FAPMweaWnLBlru8JB66WWc2ls51F5aSHDc5pkEdfktU6zyLGALWnmkY/LUGV0GPTyCrHP41OWHyjO7HxbWOOYxO8iRbkPitzs2ix7cweJg/mkE8O6L+HFYzE7BI9x08j9VE/AVWmQ1w5tP0ursxy7lZy5Y9abZ+OdTgRMmLHjpqm6naOnTnMS0jc2CT0H2FjnGudTUPi76pGG2c+oSGi41lLxz7p3kv1C9q7UdXfmdoLNHAfXmkYHAmo6BpvP3vVphezRzQ+Z4aAx8VoMDgWMGm6Oid5JJrEphbd0bJwIYzugDznW6uqtR8QMsbjv033jx5KsFYNIiSOCe/Fgw0DWZmIjosLduiT6G0aGWk8ucDLXAGDF2mBM8vgqfsXQH4cOztBzOsQZtpcFTttVXexcGtDhc3dlDf1OM+CotkU61FmT2YcJkHOBr4FOekX2k9vHA+wAILsztAR+njzU7beKyUMuaXVCG933oPvQJvABO68KLgdle0q+0rmS0dxrbtb4m5N0jFUq7qzX+yGVgIaM4mSbu0ibaJ9f4NVH2/j6LTh6lBlVrqMB2dgaC2ZAs48xf9S2+Hx1Go1pk94CIjfoNZOqyW18O80y0NLswiMwAHA6XghR9iU6jA1lRg7pF5mRMhpHmj3B3K82+BRxQdh3EDENh0jRxMOcPRwO4kqybiHUmBrQwBltTu8lA2tRrVqtOoKQApmYzjvS6eFtOaXVGZpkZSZtMx4ookV7MK5lT22Hq+zfZzcoOUzz4a2IIuvdnYpr3OZXzNqDQtAvxkHTjZNYN9RjAwsDouCCJ0FiDrCWzDOFQ1HANMWaDMDS5VbLX4l1sSG+7mieAkjqCmAac3Lv5R9Y8k0akmLckYmAxh396fOySqTiWUYkPM8I+eijGhSN85nhAHzSH1GqPVI46Kk03iCS4kxqmnNTr/ALKQ8qkEFvMffghJzL1BLCR9tH1XtOoOY8E0EtvRSpIE2kzPCNE9kG9zvRR6lUZWga3+NksackjiVTrN/U6J4BPMIM3Jk/w34yYVVnUmi62tuuiNGtCCQSH3gWtv5qHUrVC5oa/WdzbxuvyS6UxAKi1KkVKcne6ZPJI1nhMG4tJ9q4TMwGWvvkaxwTteqGOIFSq6G8GaxP6b6+hSaOKEBoAvr8SfDio1Ud+Ra9ykpMyOLXRUJcLQabYBgTcHS+vxUPZrXkvc10E3PdB4wSJT4rBps6OPnBjek03iAJEETG8fcQgtG3YqqHQ6vdun7sAEcjKXi8WWwDVeSW5rNbBEbyTPFK2tTDmHcWmRyMwRzkFFbDzQa6Lhuu6d1unxQNIQfUznLWe4CJyi153EgWhT9n18znTUqty7yABe3Ejcomw6wbnmALGD/u3lWFCvTcDDmiNd1uN9QilIsRh2me89wIgzkveSYP13JZqMsA4gDixpgbhbkoDcc2+8/wCrS3IcfinRjx7rjFtZn78FKk4UAL5hcGCW+W9MPu4AHdJtF9YgzKjMxQ3xfhrPCPFRG4qK5BMDKN/TigVZOp920xwt8IITNSsAPdFjrv8Auy8rY20T6jzlRCJMl08rWQNQp2MmBfXj8pUvDVaZZGU5tzpcI6RYqrJEe9vtp8UkVo/MLdExpJdh2gkGfMa25KO2mxoMhzieJPy3pBxHekGTI+vyTZM79Te6ZI7sgcDBAvvPBJp4uCDlzAbnXCbxTb/RRoKpKbUxNKb0W/zPv6mOijYvEU3Du0w2OBPznmmqj1FKqQqW9w4eCbLkp4umnJpe5xwQkITJPGItoPJJDQefJM5vBLNXgpM5lb+kevxlPNosjQdb/IqKHc45XTgqRdIz2IoMawmATYiJ8dUrD0RwE/eiYxNUubc9EpuKG6BEb+UfY5oHRVfBQZnnZeOoh1pOk6DhfehuLbMFxg6wJXn4qnmkTE2t62+iOx0bq0HAmEyazhr6qz/xZgmGzzI5Xt96JNTEUXNFnCOW/qgahtrc0X1BPOx/on8NgZ1JA4Rry13E+iRgn0wLuh0QLGBrv081YUsQwDd6380qciNjsJlgt15nT75aKC7FkWM9JMfFWuLxlNzcs3PAGfgqx1JuUybog0Y/Fbi2fH5pz8QIEN1HE/VIw7GgyeOnEeKXhXAP1FtPGR81STtMZgLRHP8Ar1UyhgjrEgxxN/P1UHE4mD3SLcI+Sk0NpOyaj+/JTdqmlnQwxaLAZZ108JB4TuXlPD53HKwEj+LXzdKrae33NdoPh42CkO7Tu3GOscdLNBv1S1T3im4tsQ1zA0iNHTa44m9k3SFnCJ333TN1XVdq535nQDv+/vVSMPUeRLW5hodw/vdGh0tGMZchoInQwZEaSVEr1xmH7sC3L0tZFCoQMrgb7uPl5Sva9ETaZjfx01SBtrwSDlAA00HnxUl1Nj2j913jvERrw9PBV9V2U3cPApr/ABEDQ8/u6Y6SKmFa2cwEcLzy6aFVOIAaSAPNSamNzEZj99JUTF1s5k8h4AQFUTdEOcOATTnockOCpLxzkmV7lXkJk8lCEID3MlCqUhCAU6oT9hKNdx3ptCAc9u7ivRinRGYwmkIBftTxQ2qR/YJCEA57c8fglHGP0zHSPDgmUIB5uMeAQHEA6jj1TlHadRplro6AfRRUIGzhxDiZn0C9/FO4+g+iaQgFuqk6/AIFY/YCQhAKNQpTMQ4aEhNoQDzsW4mZv0CGYpw0PoEyhAPHGP4+gS6e0qjfdeR0UZCAnHbdaI9ofT6JLtsVTb2h9FDQlqHupb9q1Tq8nqmvxb/1FMoTI5+IdxK8NU8SkIQCs54rzMV4hAe5l4hCAEIQgBCEIAQhCAEIQgBCEIAQhCAEIQgBCEIAQhCAEIQgBCEIAQhCAEIQgBCEIAQhCAEIQgBCEIAQhCA//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6" name="Picture 6" descr="http://www.saralandchristians.com/wp-content/uploads/2012/03/52-Day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657" y="2069306"/>
            <a:ext cx="3547208" cy="26592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TAxDzUzt90ohX2pFZka7ie_6f3mPpUwrb21ID4exXWVB4WR0U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222" y="3113708"/>
            <a:ext cx="34480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animEffect transition="in" filter="barn(inVertical)">
                                      <p:cBhvr>
                                        <p:cTn id="1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t1.gstatic.com/images?q=tbn:ANd9GcTtI7IU1WNFZkV_Kes_VH8M3Uohz0iljRdg4eXnFA0QW0y1FVj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68273"/>
            <a:ext cx="3056548" cy="45848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uecollarphilosophy.com/wp-content/uploads/2011/12/Middle-Class-In-C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101" y="275273"/>
            <a:ext cx="3810000" cy="32099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ttp://www.google.com.au/url?sa=i&amp;source=images&amp;cd=&amp;docid=i7R1J_vGVEJQFM&amp;tbnid=avOoOUIlRvHHHM:&amp;ved=0CAUQjBwwADi6AQ&amp;url=http%3A%2F%2Flh3.ggpht.com%2F_PDFq6Qs59j4%2FShAVD4sX4sI%2FAAAAAAAAJrY%2Fp0j3sVtZZl0%2Fs800%2FMalaysian%2520household%2520income%2520-%2520bar.jpg&amp;ei=d9aVUbiOD4ehkAX1goCoDQ&amp;psig=AFQjCNE1K2F-CMiAVMn4_p6vAPfxouuUBg&amp;ust=136886066328816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8" descr="http://www.google.com.au/url?sa=i&amp;source=images&amp;cd=&amp;docid=i7R1J_vGVEJQFM&amp;tbnid=avOoOUIlRvHHHM:&amp;ved=0CAUQjBwwADi6AQ&amp;url=http%3A%2F%2Flh3.ggpht.com%2F_PDFq6Qs59j4%2FShAVD4sX4sI%2FAAAAAAAAJrY%2Fp0j3sVtZZl0%2Fs800%2FMalaysian%2520household%2520income%2520-%2520bar.jpg&amp;ei=d9aVUbiOD4ehkAX1goCoDQ&amp;psig=AFQjCNE1K2F-CMiAVMn4_p6vAPfxouuUBg&amp;ust=1368860663288169"/>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10" descr="http://www.google.com.au/url?sa=i&amp;source=images&amp;cd=&amp;docid=i7R1J_vGVEJQFM&amp;tbnid=avOoOUIlRvHHHM:&amp;ved=0CAUQjBwwADi6AQ&amp;url=http%3A%2F%2Flh3.ggpht.com%2F_PDFq6Qs59j4%2FShAVD4sX4sI%2FAAAAAAAAJrY%2Fp0j3sVtZZl0%2Fs800%2FMalaysian%2520household%2520income%2520-%2520bar.jpg&amp;ei=d9aVUbiOD4ehkAX1goCoDQ&amp;psig=AFQjCNE1K2F-CMiAVMn4_p6vAPfxouuUBg&amp;ust=1368860663288169"/>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80" name="Picture 12" descr="http://lh3.ggpht.com/_PDFq6Qs59j4/ShAVD4sX4sI/AAAAAAAAJrY/p0j3sVtZZl0/s800/Malaysian%20household%20income%20-%20bar.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5101" y="3587017"/>
            <a:ext cx="5480178" cy="327098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cdn.designbuildsource.com.au/wp-content/uploads/2012/03/carbon-tax-cut.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5101" y="169863"/>
            <a:ext cx="52387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1.bp.blogspot.com/-X1VQ1aqBlRY/T4wsHyOXWpI/AAAAAAAAFPo/UUl50wYAuuo/s1600/screen+shot.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19478" y="2881433"/>
            <a:ext cx="2905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6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randombar(horizont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randombar(horizontal)">
                                      <p:cBhvr>
                                        <p:cTn id="17" dur="500"/>
                                        <p:tgtEl>
                                          <p:spTgt spid="718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182"/>
                                        </p:tgtEl>
                                        <p:attrNameLst>
                                          <p:attrName>style.visibility</p:attrName>
                                        </p:attrNameLst>
                                      </p:cBhvr>
                                      <p:to>
                                        <p:strVal val="visible"/>
                                      </p:to>
                                    </p:set>
                                    <p:animEffect transition="in" filter="randombar(horizontal)">
                                      <p:cBhvr>
                                        <p:cTn id="22" dur="500"/>
                                        <p:tgtEl>
                                          <p:spTgt spid="718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184"/>
                                        </p:tgtEl>
                                        <p:attrNameLst>
                                          <p:attrName>style.visibility</p:attrName>
                                        </p:attrNameLst>
                                      </p:cBhvr>
                                      <p:to>
                                        <p:strVal val="visible"/>
                                      </p:to>
                                    </p:set>
                                    <p:animEffect transition="in" filter="randombar(horizontal)">
                                      <p:cBhvr>
                                        <p:cTn id="27"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7" y="303605"/>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35968" y="504092"/>
            <a:ext cx="4288353" cy="707886"/>
          </a:xfrm>
          <a:prstGeom prst="rect">
            <a:avLst/>
          </a:prstGeom>
          <a:noFill/>
        </p:spPr>
        <p:txBody>
          <a:bodyPr wrap="none" rtlCol="0">
            <a:spAutoFit/>
          </a:bodyPr>
          <a:lstStyle/>
          <a:p>
            <a:r>
              <a:rPr lang="en-AU" sz="4000" dirty="0" err="1" smtClean="0">
                <a:latin typeface="华文楷体"/>
                <a:ea typeface="华文楷体"/>
                <a:cs typeface="华文楷体"/>
              </a:rPr>
              <a:t>建墙的工程中断</a:t>
            </a:r>
            <a:r>
              <a:rPr lang="en-AU" sz="4000" dirty="0" smtClean="0">
                <a:latin typeface="华文楷体"/>
                <a:ea typeface="华文楷体"/>
                <a:cs typeface="华文楷体"/>
              </a:rPr>
              <a:t>！</a:t>
            </a:r>
            <a:endParaRPr lang="en-AU" sz="4000" dirty="0">
              <a:latin typeface="华文楷体"/>
              <a:ea typeface="华文楷体"/>
              <a:cs typeface="华文楷体"/>
            </a:endParaRPr>
          </a:p>
        </p:txBody>
      </p:sp>
      <p:sp>
        <p:nvSpPr>
          <p:cNvPr id="3" name="TextBox 2"/>
          <p:cNvSpPr txBox="1"/>
          <p:nvPr/>
        </p:nvSpPr>
        <p:spPr>
          <a:xfrm>
            <a:off x="6049107" y="1488831"/>
            <a:ext cx="4493538" cy="1815882"/>
          </a:xfrm>
          <a:prstGeom prst="rect">
            <a:avLst/>
          </a:prstGeom>
          <a:noFill/>
        </p:spPr>
        <p:txBody>
          <a:bodyPr wrap="none" rtlCol="0">
            <a:spAutoFit/>
          </a:bodyPr>
          <a:lstStyle/>
          <a:p>
            <a:r>
              <a:rPr lang="en-AU" sz="2800" dirty="0" err="1" smtClean="0">
                <a:latin typeface="华文楷体"/>
                <a:ea typeface="华文楷体"/>
                <a:cs typeface="华文楷体"/>
              </a:rPr>
              <a:t>民生问题非建墙引起</a:t>
            </a:r>
            <a:r>
              <a:rPr lang="en-AU" sz="2800" dirty="0" smtClean="0">
                <a:latin typeface="华文楷体"/>
                <a:ea typeface="华文楷体"/>
                <a:cs typeface="华文楷体"/>
              </a:rPr>
              <a:t>，</a:t>
            </a:r>
          </a:p>
          <a:p>
            <a:r>
              <a:rPr lang="en-AU" sz="2800" dirty="0" err="1" smtClean="0">
                <a:latin typeface="华文楷体"/>
                <a:ea typeface="华文楷体"/>
                <a:cs typeface="华文楷体"/>
              </a:rPr>
              <a:t>这不是万里长城</a:t>
            </a:r>
            <a:r>
              <a:rPr lang="en-AU" sz="2800" dirty="0" smtClean="0">
                <a:latin typeface="华文楷体"/>
                <a:ea typeface="华文楷体"/>
                <a:cs typeface="华文楷体"/>
              </a:rPr>
              <a:t>。</a:t>
            </a:r>
          </a:p>
          <a:p>
            <a:r>
              <a:rPr lang="en-AU" sz="2800" dirty="0" err="1" smtClean="0">
                <a:latin typeface="华文楷体"/>
                <a:ea typeface="华文楷体"/>
                <a:cs typeface="华文楷体"/>
              </a:rPr>
              <a:t>但建墙事件或许短期内剧化</a:t>
            </a:r>
            <a:endParaRPr lang="en-AU" sz="2800" dirty="0" smtClean="0">
              <a:latin typeface="华文楷体"/>
              <a:ea typeface="华文楷体"/>
              <a:cs typeface="华文楷体"/>
            </a:endParaRPr>
          </a:p>
          <a:p>
            <a:r>
              <a:rPr lang="en-AU" sz="2800" dirty="0" err="1" smtClean="0">
                <a:latin typeface="华文楷体"/>
                <a:ea typeface="华文楷体"/>
                <a:cs typeface="华文楷体"/>
              </a:rPr>
              <a:t>了百姓原有的问题</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
        <p:nvSpPr>
          <p:cNvPr id="4" name="TextBox 3"/>
          <p:cNvSpPr txBox="1"/>
          <p:nvPr/>
        </p:nvSpPr>
        <p:spPr>
          <a:xfrm>
            <a:off x="762000" y="4684913"/>
            <a:ext cx="9520555" cy="523220"/>
          </a:xfrm>
          <a:prstGeom prst="rect">
            <a:avLst/>
          </a:prstGeom>
          <a:noFill/>
        </p:spPr>
        <p:txBody>
          <a:bodyPr wrap="none" rtlCol="0">
            <a:spAutoFit/>
          </a:bodyPr>
          <a:lstStyle/>
          <a:p>
            <a:r>
              <a:rPr lang="en-AU" sz="2800" dirty="0" err="1" smtClean="0">
                <a:latin typeface="华文楷体"/>
                <a:ea typeface="华文楷体"/>
                <a:cs typeface="华文楷体"/>
              </a:rPr>
              <a:t>建墙有它的逼切性和需要，尼希米该如何作呢？何者重要</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Tree>
    <p:extLst>
      <p:ext uri="{BB962C8B-B14F-4D97-AF65-F5344CB8AC3E}">
        <p14:creationId xmlns:p14="http://schemas.microsoft.com/office/powerpoint/2010/main" val="1470778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5753" y="556046"/>
            <a:ext cx="6017994" cy="954107"/>
          </a:xfrm>
          <a:prstGeom prst="rect">
            <a:avLst/>
          </a:prstGeom>
        </p:spPr>
        <p:txBody>
          <a:bodyPr wrap="none">
            <a:spAutoFit/>
          </a:bodyPr>
          <a:lstStyle/>
          <a:p>
            <a:r>
              <a:rPr lang="en-US" altLang="zh-CN" sz="2800" dirty="0">
                <a:latin typeface="华文楷体"/>
                <a:ea typeface="华文楷体"/>
                <a:cs typeface="华文楷体"/>
              </a:rPr>
              <a:t>5:6 </a:t>
            </a:r>
            <a:r>
              <a:rPr lang="zh-CN" altLang="en-US" sz="2800" dirty="0">
                <a:latin typeface="华文楷体"/>
                <a:ea typeface="华文楷体"/>
                <a:cs typeface="华文楷体"/>
              </a:rPr>
              <a:t>我 听 见 他 们 呼 号 说 这 些 话 ， </a:t>
            </a:r>
            <a:r>
              <a:rPr lang="en-AU" altLang="zh-CN" sz="2800" dirty="0" smtClean="0">
                <a:latin typeface="华文楷体"/>
                <a:ea typeface="华文楷体"/>
                <a:cs typeface="华文楷体"/>
              </a:rPr>
              <a:t/>
            </a:r>
            <a:br>
              <a:rPr lang="en-AU" altLang="zh-CN" sz="2800" dirty="0" smtClean="0">
                <a:latin typeface="华文楷体"/>
                <a:ea typeface="华文楷体"/>
                <a:cs typeface="华文楷体"/>
              </a:rPr>
            </a:br>
            <a:r>
              <a:rPr lang="zh-CN" altLang="en-US" sz="2800" dirty="0" smtClean="0">
                <a:latin typeface="华文楷体"/>
                <a:ea typeface="华文楷体"/>
                <a:cs typeface="华文楷体"/>
              </a:rPr>
              <a:t>便 </a:t>
            </a:r>
            <a:r>
              <a:rPr lang="zh-CN" altLang="en-US" sz="2800" dirty="0">
                <a:latin typeface="华文楷体"/>
                <a:ea typeface="华文楷体"/>
                <a:cs typeface="华文楷体"/>
              </a:rPr>
              <a:t>甚 发 怒 。</a:t>
            </a:r>
            <a:endParaRPr lang="en-AU" sz="2800" dirty="0">
              <a:latin typeface="华文楷体"/>
              <a:ea typeface="华文楷体"/>
              <a:cs typeface="华文楷体"/>
            </a:endParaRPr>
          </a:p>
        </p:txBody>
      </p:sp>
      <p:pic>
        <p:nvPicPr>
          <p:cNvPr id="9218" name="Picture 2" descr="http://bibleencyclopedia.com/picturesjpeg/Nehemiah_Teaching_People_C-76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39" y="259179"/>
            <a:ext cx="3333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5753" y="1676400"/>
            <a:ext cx="6288901" cy="1815882"/>
          </a:xfrm>
          <a:prstGeom prst="rect">
            <a:avLst/>
          </a:prstGeom>
          <a:noFill/>
        </p:spPr>
        <p:txBody>
          <a:bodyPr wrap="none" rtlCol="0">
            <a:spAutoFit/>
          </a:bodyPr>
          <a:lstStyle/>
          <a:p>
            <a:r>
              <a:rPr lang="en-AU" sz="2800" dirty="0" err="1" smtClean="0">
                <a:latin typeface="华文楷体"/>
                <a:ea typeface="华文楷体"/>
                <a:cs typeface="华文楷体"/>
              </a:rPr>
              <a:t>因为这次的民生问题的主要原因源自</a:t>
            </a:r>
            <a:r>
              <a:rPr lang="en-AU" sz="2800" dirty="0" smtClean="0">
                <a:latin typeface="华文楷体"/>
                <a:ea typeface="华文楷体"/>
                <a:cs typeface="华文楷体"/>
              </a:rPr>
              <a:t>：</a:t>
            </a:r>
          </a:p>
          <a:p>
            <a:endParaRPr lang="en-AU" sz="2800" dirty="0" smtClean="0">
              <a:latin typeface="华文楷体"/>
              <a:ea typeface="华文楷体"/>
              <a:cs typeface="华文楷体"/>
            </a:endParaRPr>
          </a:p>
          <a:p>
            <a:r>
              <a:rPr lang="en-AU" sz="2800" dirty="0" err="1" smtClean="0">
                <a:latin typeface="华文楷体"/>
                <a:ea typeface="华文楷体"/>
                <a:cs typeface="华文楷体"/>
              </a:rPr>
              <a:t>理应照顾服侍百姓的领袖却</a:t>
            </a:r>
            <a:r>
              <a:rPr lang="en-AU" sz="2800" dirty="0" smtClean="0">
                <a:latin typeface="华文楷体"/>
                <a:ea typeface="华文楷体"/>
                <a:cs typeface="华文楷体"/>
              </a:rPr>
              <a:t/>
            </a:r>
            <a:br>
              <a:rPr lang="en-AU" sz="2800" dirty="0" smtClean="0">
                <a:latin typeface="华文楷体"/>
                <a:ea typeface="华文楷体"/>
                <a:cs typeface="华文楷体"/>
              </a:rPr>
            </a:br>
            <a:r>
              <a:rPr lang="en-AU" sz="2800" dirty="0" err="1" smtClean="0">
                <a:latin typeface="华文楷体"/>
                <a:ea typeface="华文楷体"/>
                <a:cs typeface="华文楷体"/>
              </a:rPr>
              <a:t>反过来欺负剥削他们</a:t>
            </a:r>
            <a:r>
              <a:rPr lang="en-AU" sz="2800" dirty="0" smtClean="0">
                <a:latin typeface="华文楷体"/>
                <a:ea typeface="华文楷体"/>
                <a:cs typeface="华文楷体"/>
              </a:rPr>
              <a:t>。</a:t>
            </a:r>
            <a:endParaRPr lang="en-AU" sz="2800" dirty="0">
              <a:latin typeface="华文楷体"/>
              <a:ea typeface="华文楷体"/>
              <a:cs typeface="华文楷体"/>
            </a:endParaRPr>
          </a:p>
        </p:txBody>
      </p:sp>
      <p:pic>
        <p:nvPicPr>
          <p:cNvPr id="9220" name="Picture 4" descr="http://hornbillunleashed.files.wordpress.com/2009/06/taib.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3391" y="2343516"/>
            <a:ext cx="1727060" cy="2459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31323" y="4215179"/>
            <a:ext cx="3983919" cy="369332"/>
          </a:xfrm>
          <a:prstGeom prst="rect">
            <a:avLst/>
          </a:prstGeom>
          <a:noFill/>
        </p:spPr>
        <p:txBody>
          <a:bodyPr wrap="none" rtlCol="0">
            <a:spAutoFit/>
          </a:bodyPr>
          <a:lstStyle/>
          <a:p>
            <a:r>
              <a:rPr lang="en-AU" dirty="0" smtClean="0">
                <a:latin typeface="华文楷体"/>
                <a:ea typeface="华文楷体"/>
                <a:cs typeface="华文楷体"/>
              </a:rPr>
              <a:t>Sarawak </a:t>
            </a:r>
            <a:r>
              <a:rPr lang="en-AU" dirty="0" err="1" smtClean="0">
                <a:latin typeface="华文楷体"/>
                <a:ea typeface="华文楷体"/>
                <a:cs typeface="华文楷体"/>
              </a:rPr>
              <a:t>首长</a:t>
            </a:r>
            <a:r>
              <a:rPr lang="en-AU" dirty="0" smtClean="0">
                <a:latin typeface="华文楷体"/>
                <a:ea typeface="华文楷体"/>
                <a:cs typeface="华文楷体"/>
              </a:rPr>
              <a:t> – 估计150亿元美金身家</a:t>
            </a:r>
            <a:endParaRPr lang="en-AU" dirty="0">
              <a:latin typeface="华文楷体"/>
              <a:ea typeface="华文楷体"/>
              <a:cs typeface="华文楷体"/>
            </a:endParaRPr>
          </a:p>
        </p:txBody>
      </p:sp>
    </p:spTree>
    <p:extLst>
      <p:ext uri="{BB962C8B-B14F-4D97-AF65-F5344CB8AC3E}">
        <p14:creationId xmlns:p14="http://schemas.microsoft.com/office/powerpoint/2010/main" val="8283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9847" y="332672"/>
            <a:ext cx="5697414" cy="4524315"/>
          </a:xfrm>
          <a:prstGeom prst="rect">
            <a:avLst/>
          </a:prstGeom>
        </p:spPr>
        <p:txBody>
          <a:bodyPr wrap="square">
            <a:spAutoFit/>
          </a:bodyPr>
          <a:lstStyle/>
          <a:p>
            <a:r>
              <a:rPr lang="ja-JP" altLang="en-US" sz="2400" dirty="0">
                <a:latin typeface="华文楷体"/>
                <a:ea typeface="华文楷体"/>
                <a:cs typeface="华文楷体"/>
              </a:rPr>
              <a:t>利 未 記 </a:t>
            </a:r>
            <a:r>
              <a:rPr lang="ja-JP" altLang="en-AU" sz="2400" dirty="0" smtClean="0">
                <a:latin typeface="华文楷体"/>
                <a:ea typeface="华文楷体"/>
                <a:cs typeface="华文楷体"/>
              </a:rPr>
              <a:t>第</a:t>
            </a:r>
            <a:r>
              <a:rPr lang="en-US" altLang="ja-JP" sz="2400" dirty="0" smtClean="0">
                <a:latin typeface="华文楷体"/>
                <a:ea typeface="华文楷体"/>
                <a:cs typeface="华文楷体"/>
              </a:rPr>
              <a:t>25章</a:t>
            </a:r>
            <a:endParaRPr lang="en-US" altLang="zh-CN" sz="2400" dirty="0" smtClean="0">
              <a:latin typeface="华文楷体"/>
              <a:ea typeface="华文楷体"/>
              <a:cs typeface="华文楷体"/>
            </a:endParaRPr>
          </a:p>
          <a:p>
            <a:r>
              <a:rPr lang="en-US" altLang="zh-CN" sz="2400" dirty="0" smtClean="0">
                <a:latin typeface="华文楷体"/>
                <a:ea typeface="华文楷体"/>
                <a:cs typeface="华文楷体"/>
              </a:rPr>
              <a:t>35 </a:t>
            </a:r>
            <a:r>
              <a:rPr lang="zh-CN" altLang="en-US" sz="2400" dirty="0" smtClean="0">
                <a:latin typeface="华文楷体"/>
                <a:ea typeface="华文楷体"/>
                <a:cs typeface="华文楷体"/>
              </a:rPr>
              <a:t>你 </a:t>
            </a:r>
            <a:r>
              <a:rPr lang="zh-CN" altLang="en-US" sz="2400" dirty="0">
                <a:latin typeface="华文楷体"/>
                <a:ea typeface="华文楷体"/>
                <a:cs typeface="华文楷体"/>
              </a:rPr>
              <a:t>的 弟 兄 在 你 那 里 若 渐 渐 贫 穷 ， 手 中 缺 乏 ， 你 就 要 帮 补 他 ， 使 他 与 你 同 住 ， 像 外 人 和 寄 居 的 一 样 。 </a:t>
            </a:r>
            <a:r>
              <a:rPr lang="en-US" altLang="zh-CN" sz="2400" dirty="0" smtClean="0">
                <a:latin typeface="华文楷体"/>
                <a:ea typeface="华文楷体"/>
                <a:cs typeface="华文楷体"/>
              </a:rPr>
              <a:t>36 </a:t>
            </a:r>
            <a:r>
              <a:rPr lang="zh-CN" altLang="en-US" sz="2400" dirty="0" smtClean="0">
                <a:latin typeface="华文楷体"/>
                <a:ea typeface="华文楷体"/>
                <a:cs typeface="华文楷体"/>
              </a:rPr>
              <a:t>不 </a:t>
            </a:r>
            <a:r>
              <a:rPr lang="zh-CN" altLang="en-US" sz="2400" dirty="0">
                <a:latin typeface="华文楷体"/>
                <a:ea typeface="华文楷体"/>
                <a:cs typeface="华文楷体"/>
              </a:rPr>
              <a:t>可 向 他 取 利 ， 也 不 可 向 他 多 要 ； 只 要 敬 畏 你 的 　 神 ， 使 你 的 弟 兄 与 你 同 住 。 </a:t>
            </a:r>
            <a:r>
              <a:rPr lang="en-US" altLang="zh-CN" sz="2400" dirty="0" smtClean="0">
                <a:latin typeface="华文楷体"/>
                <a:ea typeface="华文楷体"/>
                <a:cs typeface="华文楷体"/>
              </a:rPr>
              <a:t>37 </a:t>
            </a:r>
            <a:r>
              <a:rPr lang="zh-CN" altLang="en-US" sz="2400" dirty="0" smtClean="0">
                <a:latin typeface="华文楷体"/>
                <a:ea typeface="华文楷体"/>
                <a:cs typeface="华文楷体"/>
              </a:rPr>
              <a:t>你 </a:t>
            </a:r>
            <a:r>
              <a:rPr lang="zh-CN" altLang="en-US" sz="2400" dirty="0">
                <a:latin typeface="华文楷体"/>
                <a:ea typeface="华文楷体"/>
                <a:cs typeface="华文楷体"/>
              </a:rPr>
              <a:t>借 钱 给 他 ， 不 可 向 他 取 利 ； 借 粮 给 他 ， 也 不 可 向 他 多 要 。 </a:t>
            </a:r>
            <a:r>
              <a:rPr lang="en-US" altLang="zh-CN" sz="2400" dirty="0" smtClean="0">
                <a:latin typeface="华文楷体"/>
                <a:ea typeface="华文楷体"/>
                <a:cs typeface="华文楷体"/>
              </a:rPr>
              <a:t>38 </a:t>
            </a:r>
            <a:r>
              <a:rPr lang="zh-CN" altLang="en-US" sz="2400" dirty="0" smtClean="0">
                <a:latin typeface="华文楷体"/>
                <a:ea typeface="华文楷体"/>
                <a:cs typeface="华文楷体"/>
              </a:rPr>
              <a:t>我 </a:t>
            </a:r>
            <a:r>
              <a:rPr lang="zh-CN" altLang="en-US" sz="2400" dirty="0">
                <a:latin typeface="华文楷体"/>
                <a:ea typeface="华文楷体"/>
                <a:cs typeface="华文楷体"/>
              </a:rPr>
              <a:t>是 耶 和 华 ─ 你 们 的 　 神 ， 曾 领 你 们 从 埃 及 地 出 来 ， 为 要 把 迦 南 地 赐 给 你 们 ， 要 作 你 们 的 　 神 </a:t>
            </a:r>
            <a:r>
              <a:rPr lang="zh-CN" altLang="en-US" sz="2400" dirty="0" smtClean="0">
                <a:latin typeface="华文楷体"/>
                <a:ea typeface="华文楷体"/>
                <a:cs typeface="华文楷体"/>
              </a:rPr>
              <a:t>。</a:t>
            </a:r>
            <a:endParaRPr lang="zh-CN" altLang="en-US" sz="2400" dirty="0">
              <a:latin typeface="华文楷体"/>
              <a:ea typeface="华文楷体"/>
              <a:cs typeface="华文楷体"/>
            </a:endParaRPr>
          </a:p>
        </p:txBody>
      </p:sp>
      <p:pic>
        <p:nvPicPr>
          <p:cNvPr id="7" name="Picture 2" descr="http://3.bp.blogspot.com/-0DUJDfnNuF4/T-IIf096AjI/AAAAAAAAAqM/WK9GGIKd3bw/s1600/BIG+TORA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723168"/>
            <a:ext cx="4305300" cy="3743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0115" y="4856207"/>
            <a:ext cx="10858499" cy="830997"/>
          </a:xfrm>
          <a:prstGeom prst="rect">
            <a:avLst/>
          </a:prstGeom>
        </p:spPr>
        <p:txBody>
          <a:bodyPr wrap="square">
            <a:spAutoFit/>
          </a:bodyPr>
          <a:lstStyle/>
          <a:p>
            <a:r>
              <a:rPr lang="zh-TW" altLang="en-US" sz="2400" dirty="0">
                <a:latin typeface="华文楷体"/>
                <a:ea typeface="华文楷体"/>
                <a:cs typeface="华文楷体"/>
              </a:rPr>
              <a:t>申命記 第二十三章 </a:t>
            </a:r>
            <a:r>
              <a:rPr lang="en-AU" altLang="zh-TW" sz="2400" dirty="0" smtClean="0">
                <a:latin typeface="华文楷体"/>
                <a:ea typeface="华文楷体"/>
                <a:cs typeface="华文楷体"/>
              </a:rPr>
              <a:t>：19 </a:t>
            </a:r>
            <a:r>
              <a:rPr lang="zh-TW" altLang="en-US" sz="2400" dirty="0" smtClean="0">
                <a:latin typeface="华文楷体"/>
                <a:ea typeface="华文楷体"/>
                <a:cs typeface="华文楷体"/>
              </a:rPr>
              <a:t>你</a:t>
            </a:r>
            <a:r>
              <a:rPr lang="zh-TW" altLang="en-US" sz="2400" dirty="0">
                <a:latin typeface="华文楷体"/>
                <a:ea typeface="华文楷体"/>
                <a:cs typeface="华文楷体"/>
              </a:rPr>
              <a:t>借給你弟兄的，或是錢財或是糧食，無論什麼可生利的物，都不可取利。</a:t>
            </a:r>
            <a:endParaRPr lang="en-AU" sz="2400" dirty="0">
              <a:latin typeface="华文楷体"/>
              <a:ea typeface="华文楷体"/>
              <a:cs typeface="华文楷体"/>
            </a:endParaRPr>
          </a:p>
        </p:txBody>
      </p:sp>
    </p:spTree>
    <p:extLst>
      <p:ext uri="{BB962C8B-B14F-4D97-AF65-F5344CB8AC3E}">
        <p14:creationId xmlns:p14="http://schemas.microsoft.com/office/powerpoint/2010/main" val="368599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2615" y="296512"/>
            <a:ext cx="5193324" cy="4893647"/>
          </a:xfrm>
          <a:prstGeom prst="rect">
            <a:avLst/>
          </a:prstGeom>
        </p:spPr>
        <p:txBody>
          <a:bodyPr wrap="square">
            <a:spAutoFit/>
          </a:bodyPr>
          <a:lstStyle/>
          <a:p>
            <a:r>
              <a:rPr lang="ja-JP" altLang="en-US" sz="2400" dirty="0">
                <a:latin typeface="华文楷体"/>
                <a:ea typeface="华文楷体"/>
                <a:cs typeface="华文楷体"/>
              </a:rPr>
              <a:t>利 未 記 </a:t>
            </a:r>
            <a:r>
              <a:rPr lang="ja-JP" altLang="en-AU" sz="2400" dirty="0">
                <a:latin typeface="华文楷体"/>
                <a:ea typeface="华文楷体"/>
                <a:cs typeface="华文楷体"/>
              </a:rPr>
              <a:t>第</a:t>
            </a:r>
            <a:r>
              <a:rPr lang="en-US" altLang="ja-JP" sz="2400" dirty="0">
                <a:latin typeface="华文楷体"/>
                <a:ea typeface="华文楷体"/>
                <a:cs typeface="华文楷体"/>
              </a:rPr>
              <a:t>25章</a:t>
            </a:r>
            <a:endParaRPr lang="en-US" altLang="zh-CN" sz="2400" dirty="0">
              <a:latin typeface="华文楷体"/>
              <a:ea typeface="华文楷体"/>
              <a:cs typeface="华文楷体"/>
            </a:endParaRPr>
          </a:p>
          <a:p>
            <a:endParaRPr lang="en-US" altLang="zh-CN" sz="2400" dirty="0" smtClean="0">
              <a:latin typeface="华文楷体"/>
              <a:ea typeface="华文楷体"/>
              <a:cs typeface="华文楷体"/>
            </a:endParaRPr>
          </a:p>
          <a:p>
            <a:r>
              <a:rPr lang="en-US" altLang="zh-CN" sz="2400" dirty="0" smtClean="0">
                <a:latin typeface="华文楷体"/>
                <a:ea typeface="华文楷体"/>
                <a:cs typeface="华文楷体"/>
              </a:rPr>
              <a:t>39 </a:t>
            </a:r>
            <a:r>
              <a:rPr lang="zh-CN" altLang="en-US" sz="2400" dirty="0" smtClean="0">
                <a:latin typeface="华文楷体"/>
                <a:ea typeface="华文楷体"/>
                <a:cs typeface="华文楷体"/>
              </a:rPr>
              <a:t>你 </a:t>
            </a:r>
            <a:r>
              <a:rPr lang="zh-CN" altLang="en-US" sz="2400" dirty="0">
                <a:latin typeface="华文楷体"/>
                <a:ea typeface="华文楷体"/>
                <a:cs typeface="华文楷体"/>
              </a:rPr>
              <a:t>的 弟 兄 若 在 你 那 里 渐 渐 穷 乏 ， 将 自 己 卖 给 你 ， 不 可 叫 他 像 奴 仆 服 事 你 。 </a:t>
            </a:r>
            <a:r>
              <a:rPr lang="en-US" altLang="zh-CN" sz="2400" dirty="0" smtClean="0">
                <a:latin typeface="华文楷体"/>
                <a:ea typeface="华文楷体"/>
                <a:cs typeface="华文楷体"/>
              </a:rPr>
              <a:t>40 </a:t>
            </a:r>
            <a:r>
              <a:rPr lang="zh-CN" altLang="en-US" sz="2400" dirty="0" smtClean="0">
                <a:latin typeface="华文楷体"/>
                <a:ea typeface="华文楷体"/>
                <a:cs typeface="华文楷体"/>
              </a:rPr>
              <a:t>他 </a:t>
            </a:r>
            <a:r>
              <a:rPr lang="zh-CN" altLang="en-US" sz="2400" dirty="0">
                <a:latin typeface="华文楷体"/>
                <a:ea typeface="华文楷体"/>
                <a:cs typeface="华文楷体"/>
              </a:rPr>
              <a:t>要 在 你 那 里 像 雇 工 人 和 寄 居 的 一 样 ， 要 服 事 你 直 到 禧 年 。 </a:t>
            </a:r>
            <a:r>
              <a:rPr lang="en-US" altLang="zh-CN" sz="2400" dirty="0" smtClean="0">
                <a:latin typeface="华文楷体"/>
                <a:ea typeface="华文楷体"/>
                <a:cs typeface="华文楷体"/>
              </a:rPr>
              <a:t>41 </a:t>
            </a:r>
            <a:r>
              <a:rPr lang="zh-CN" altLang="en-US" sz="2400" dirty="0" smtClean="0">
                <a:latin typeface="华文楷体"/>
                <a:ea typeface="华文楷体"/>
                <a:cs typeface="华文楷体"/>
              </a:rPr>
              <a:t>到 </a:t>
            </a:r>
            <a:r>
              <a:rPr lang="zh-CN" altLang="en-US" sz="2400" dirty="0">
                <a:latin typeface="华文楷体"/>
                <a:ea typeface="华文楷体"/>
                <a:cs typeface="华文楷体"/>
              </a:rPr>
              <a:t>了 禧 年 ， 他 和 他 儿 女 要 离 开 你 ， 一 同 出 去 归 回 本 家 ， 到 他 祖 宗 的 地 业 那 里 去 。 </a:t>
            </a:r>
            <a:r>
              <a:rPr lang="en-US" altLang="zh-CN" sz="2400" dirty="0" smtClean="0">
                <a:latin typeface="华文楷体"/>
                <a:ea typeface="华文楷体"/>
                <a:cs typeface="华文楷体"/>
              </a:rPr>
              <a:t>42 </a:t>
            </a:r>
            <a:r>
              <a:rPr lang="zh-CN" altLang="en-US" sz="2400" dirty="0" smtClean="0">
                <a:latin typeface="华文楷体"/>
                <a:ea typeface="华文楷体"/>
                <a:cs typeface="华文楷体"/>
              </a:rPr>
              <a:t>因 </a:t>
            </a:r>
            <a:r>
              <a:rPr lang="zh-CN" altLang="en-US" sz="2400" dirty="0">
                <a:latin typeface="华文楷体"/>
                <a:ea typeface="华文楷体"/>
                <a:cs typeface="华文楷体"/>
              </a:rPr>
              <a:t>为 他 们 是 我 的 仆 人 ， 是 我 从 埃 及 地 领 出 来 的 ， 不 可 卖 为 奴 仆 。 </a:t>
            </a:r>
            <a:r>
              <a:rPr lang="en-US" altLang="zh-CN" sz="2400" dirty="0" smtClean="0">
                <a:latin typeface="华文楷体"/>
                <a:ea typeface="华文楷体"/>
                <a:cs typeface="华文楷体"/>
              </a:rPr>
              <a:t>43 </a:t>
            </a:r>
            <a:r>
              <a:rPr lang="zh-CN" altLang="en-US" sz="2400" dirty="0" smtClean="0">
                <a:latin typeface="华文楷体"/>
                <a:ea typeface="华文楷体"/>
                <a:cs typeface="华文楷体"/>
              </a:rPr>
              <a:t>不 </a:t>
            </a:r>
            <a:r>
              <a:rPr lang="zh-CN" altLang="en-US" sz="2400" dirty="0">
                <a:latin typeface="华文楷体"/>
                <a:ea typeface="华文楷体"/>
                <a:cs typeface="华文楷体"/>
              </a:rPr>
              <a:t>可 严 严 的 辖 管 他 ， 只 要 敬 畏 你 的 　 神 。</a:t>
            </a:r>
            <a:endParaRPr lang="en-AU" sz="2400" dirty="0">
              <a:latin typeface="华文楷体"/>
              <a:ea typeface="华文楷体"/>
              <a:cs typeface="华文楷体"/>
            </a:endParaRPr>
          </a:p>
        </p:txBody>
      </p:sp>
    </p:spTree>
    <p:extLst>
      <p:ext uri="{BB962C8B-B14F-4D97-AF65-F5344CB8AC3E}">
        <p14:creationId xmlns:p14="http://schemas.microsoft.com/office/powerpoint/2010/main" val="239507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599" y="202921"/>
            <a:ext cx="5929828" cy="1569660"/>
          </a:xfrm>
          <a:prstGeom prst="rect">
            <a:avLst/>
          </a:prstGeom>
          <a:noFill/>
        </p:spPr>
        <p:txBody>
          <a:bodyPr wrap="none" rtlCol="0">
            <a:spAutoFit/>
          </a:bodyPr>
          <a:lstStyle/>
          <a:p>
            <a:r>
              <a:rPr lang="en-AU" sz="3200" dirty="0" err="1" smtClean="0">
                <a:latin typeface="华文楷体"/>
                <a:ea typeface="华文楷体"/>
                <a:cs typeface="华文楷体"/>
              </a:rPr>
              <a:t>还是不要得罪地头蛇</a:t>
            </a:r>
            <a:r>
              <a:rPr lang="en-AU" sz="3200" dirty="0" smtClean="0">
                <a:latin typeface="华文楷体"/>
                <a:ea typeface="华文楷体"/>
                <a:cs typeface="华文楷体"/>
              </a:rPr>
              <a:t>，</a:t>
            </a:r>
            <a:br>
              <a:rPr lang="en-AU" sz="3200" dirty="0" smtClean="0">
                <a:latin typeface="华文楷体"/>
                <a:ea typeface="华文楷体"/>
                <a:cs typeface="华文楷体"/>
              </a:rPr>
            </a:br>
            <a:r>
              <a:rPr lang="en-AU" sz="3200" dirty="0" err="1" smtClean="0">
                <a:latin typeface="华文楷体"/>
                <a:ea typeface="华文楷体"/>
                <a:cs typeface="华文楷体"/>
              </a:rPr>
              <a:t>任凭他们吧？以免我本身受害</a:t>
            </a:r>
            <a:r>
              <a:rPr lang="en-AU" sz="3200" dirty="0" smtClean="0">
                <a:latin typeface="华文楷体"/>
                <a:ea typeface="华文楷体"/>
                <a:cs typeface="华文楷体"/>
              </a:rPr>
              <a:t>？</a:t>
            </a:r>
            <a:br>
              <a:rPr lang="en-AU" sz="3200" dirty="0" smtClean="0">
                <a:latin typeface="华文楷体"/>
                <a:ea typeface="华文楷体"/>
                <a:cs typeface="华文楷体"/>
              </a:rPr>
            </a:br>
            <a:r>
              <a:rPr lang="en-AU" sz="3200" dirty="0" err="1" smtClean="0">
                <a:latin typeface="华文楷体"/>
                <a:ea typeface="华文楷体"/>
                <a:cs typeface="华文楷体"/>
              </a:rPr>
              <a:t>日后没好日子过</a:t>
            </a:r>
            <a:r>
              <a:rPr lang="en-AU" sz="3200" dirty="0" smtClean="0">
                <a:latin typeface="华文楷体"/>
                <a:ea typeface="华文楷体"/>
                <a:cs typeface="华文楷体"/>
              </a:rPr>
              <a:t>？？</a:t>
            </a:r>
            <a:endParaRPr lang="en-AU" sz="3200" dirty="0">
              <a:latin typeface="华文楷体"/>
              <a:ea typeface="华文楷体"/>
              <a:cs typeface="华文楷体"/>
            </a:endParaRPr>
          </a:p>
        </p:txBody>
      </p:sp>
      <p:pic>
        <p:nvPicPr>
          <p:cNvPr id="11266" name="Picture 2" descr="https://encrypted-tbn1.gstatic.com/images?q=tbn:ANd9GcSJ1YuCtni5AaOa-kbqQV7tV9fuzDtfotZIojiMgJJLgKInitZ3Q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805" y="2083357"/>
            <a:ext cx="2622795" cy="262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2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4985" y="548475"/>
            <a:ext cx="6096000" cy="1384995"/>
          </a:xfrm>
          <a:prstGeom prst="rect">
            <a:avLst/>
          </a:prstGeom>
        </p:spPr>
        <p:txBody>
          <a:bodyPr>
            <a:spAutoFit/>
          </a:bodyPr>
          <a:lstStyle/>
          <a:p>
            <a:r>
              <a:rPr lang="en-US" altLang="zh-CN" sz="2800" dirty="0">
                <a:latin typeface="华文楷体"/>
                <a:ea typeface="华文楷体"/>
                <a:cs typeface="华文楷体"/>
              </a:rPr>
              <a:t>5:7 </a:t>
            </a:r>
            <a:r>
              <a:rPr lang="zh-CN" altLang="en-US" sz="2800" dirty="0">
                <a:latin typeface="华文楷体"/>
                <a:ea typeface="华文楷体"/>
                <a:cs typeface="华文楷体"/>
              </a:rPr>
              <a:t>我 心 里 筹 划 ， 就 斥 责 贵 胄 和 官 长 说 ， 你 们 各 人 向 弟 兄 取 利 。 于 是 我 招 聚 大 会 攻 击 他 们 。</a:t>
            </a:r>
            <a:endParaRPr lang="en-AU" sz="2800" dirty="0">
              <a:latin typeface="华文楷体"/>
              <a:ea typeface="华文楷体"/>
              <a:cs typeface="华文楷体"/>
            </a:endParaRPr>
          </a:p>
        </p:txBody>
      </p:sp>
      <p:sp>
        <p:nvSpPr>
          <p:cNvPr id="3" name="TextBox 2"/>
          <p:cNvSpPr txBox="1"/>
          <p:nvPr/>
        </p:nvSpPr>
        <p:spPr>
          <a:xfrm>
            <a:off x="5884985" y="2219254"/>
            <a:ext cx="6379020" cy="1815882"/>
          </a:xfrm>
          <a:prstGeom prst="rect">
            <a:avLst/>
          </a:prstGeom>
          <a:noFill/>
        </p:spPr>
        <p:txBody>
          <a:bodyPr wrap="none" rtlCol="0">
            <a:spAutoFit/>
          </a:bodyPr>
          <a:lstStyle/>
          <a:p>
            <a:r>
              <a:rPr lang="en-AU" sz="2800" dirty="0" err="1" smtClean="0">
                <a:latin typeface="华文楷体"/>
                <a:ea typeface="华文楷体"/>
                <a:cs typeface="华文楷体"/>
              </a:rPr>
              <a:t>为何不透过平常的法律途经呢</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err="1" smtClean="0">
                <a:latin typeface="华文楷体"/>
                <a:ea typeface="华文楷体"/>
                <a:cs typeface="华文楷体"/>
              </a:rPr>
              <a:t>为何要</a:t>
            </a:r>
            <a:r>
              <a:rPr lang="zh-CN" altLang="en-US" sz="2800" dirty="0">
                <a:latin typeface="华文楷体"/>
                <a:ea typeface="华文楷体"/>
                <a:cs typeface="华文楷体"/>
              </a:rPr>
              <a:t>招 聚 大 会 </a:t>
            </a:r>
            <a:r>
              <a:rPr lang="en-AU" altLang="zh-CN" sz="2800" dirty="0" smtClean="0">
                <a:latin typeface="华文楷体"/>
                <a:ea typeface="华文楷体"/>
                <a:cs typeface="华文楷体"/>
              </a:rPr>
              <a:t>(</a:t>
            </a:r>
            <a:r>
              <a:rPr lang="en-AU" altLang="zh-CN" sz="2800" dirty="0" err="1" smtClean="0">
                <a:latin typeface="华文楷体"/>
                <a:ea typeface="华文楷体"/>
                <a:cs typeface="华文楷体"/>
              </a:rPr>
              <a:t>现代版本</a:t>
            </a:r>
            <a:r>
              <a:rPr lang="en-AU" altLang="zh-CN" sz="2800" dirty="0" smtClean="0">
                <a:latin typeface="华文楷体"/>
                <a:ea typeface="华文楷体"/>
                <a:cs typeface="华文楷体"/>
              </a:rPr>
              <a:t>=</a:t>
            </a:r>
            <a:r>
              <a:rPr lang="en-AU" altLang="zh-CN" sz="2800" dirty="0" err="1" smtClean="0">
                <a:latin typeface="华文楷体"/>
                <a:ea typeface="华文楷体"/>
                <a:cs typeface="华文楷体"/>
              </a:rPr>
              <a:t>集会示威</a:t>
            </a:r>
            <a:r>
              <a:rPr lang="en-AU" altLang="zh-CN" sz="2800" dirty="0" smtClean="0">
                <a:latin typeface="华文楷体"/>
                <a:ea typeface="华文楷体"/>
                <a:cs typeface="华文楷体"/>
              </a:rPr>
              <a:t>)</a:t>
            </a:r>
            <a:endParaRPr lang="en-AU" sz="2800" dirty="0" smtClean="0">
              <a:latin typeface="华文楷体"/>
              <a:ea typeface="华文楷体"/>
              <a:cs typeface="华文楷体"/>
            </a:endParaRPr>
          </a:p>
          <a:p>
            <a:r>
              <a:rPr lang="en-AU" sz="2800" dirty="0" err="1" smtClean="0">
                <a:latin typeface="华文楷体"/>
                <a:ea typeface="华文楷体"/>
                <a:cs typeface="华文楷体"/>
              </a:rPr>
              <a:t>当时的习惯是：当地的领袖</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err="1" smtClean="0">
                <a:latin typeface="华文楷体"/>
                <a:ea typeface="华文楷体"/>
                <a:cs typeface="华文楷体"/>
              </a:rPr>
              <a:t>长老处理民事，纷争</a:t>
            </a:r>
            <a:r>
              <a:rPr lang="en-AU" sz="2800" dirty="0" smtClean="0">
                <a:latin typeface="华文楷体"/>
                <a:ea typeface="华文楷体"/>
                <a:cs typeface="华文楷体"/>
              </a:rPr>
              <a:t>。</a:t>
            </a:r>
            <a:endParaRPr lang="en-AU" sz="2800" dirty="0">
              <a:latin typeface="华文楷体"/>
              <a:ea typeface="华文楷体"/>
              <a:cs typeface="华文楷体"/>
            </a:endParaRPr>
          </a:p>
        </p:txBody>
      </p:sp>
      <p:sp>
        <p:nvSpPr>
          <p:cNvPr id="4" name="TextBox 3"/>
          <p:cNvSpPr txBox="1"/>
          <p:nvPr/>
        </p:nvSpPr>
        <p:spPr>
          <a:xfrm>
            <a:off x="433754" y="4548554"/>
            <a:ext cx="11674991" cy="584775"/>
          </a:xfrm>
          <a:prstGeom prst="rect">
            <a:avLst/>
          </a:prstGeom>
          <a:noFill/>
        </p:spPr>
        <p:txBody>
          <a:bodyPr wrap="none" rtlCol="0">
            <a:spAutoFit/>
          </a:bodyPr>
          <a:lstStyle/>
          <a:p>
            <a:r>
              <a:rPr lang="en-AU" sz="3200" dirty="0" err="1" smtClean="0">
                <a:latin typeface="华文楷体"/>
                <a:ea typeface="华文楷体"/>
                <a:cs typeface="华文楷体"/>
              </a:rPr>
              <a:t>如果法官，官长们本身是被告呢？平常的法律途经依然有效吗</a:t>
            </a:r>
            <a:r>
              <a:rPr lang="en-AU" sz="3200" dirty="0" smtClean="0">
                <a:latin typeface="华文楷体"/>
                <a:ea typeface="华文楷体"/>
                <a:cs typeface="华文楷体"/>
              </a:rPr>
              <a:t>？</a:t>
            </a:r>
            <a:endParaRPr lang="en-AU" sz="3200" dirty="0">
              <a:latin typeface="华文楷体"/>
              <a:ea typeface="华文楷体"/>
              <a:cs typeface="华文楷体"/>
            </a:endParaRPr>
          </a:p>
        </p:txBody>
      </p:sp>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7" y="30360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tos-a.xx.fbcdn.net/hphotos-snc6/p480x480/181426_10200388303203774_106151208_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424" y="81278"/>
            <a:ext cx="3895725" cy="5505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xternal.ak.fbcdn.net/safe_image.php?d=AQCixq2cBdtgKXdM&amp;url=http%3A%2F%2Fstatic-cdn2.ustream.tv%2Fi%2Fchannel%2Fpicture%2F5%2F8%2F7%2F0%2F587057%2F587057_car_sticker_modified_1334552066%2C640x360%2Cr%3A1.jpg&amp;jq=1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09" y="587399"/>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97529" y="4343344"/>
            <a:ext cx="2178163" cy="769441"/>
          </a:xfrm>
          <a:prstGeom prst="rect">
            <a:avLst/>
          </a:prstGeom>
          <a:noFill/>
        </p:spPr>
        <p:txBody>
          <a:bodyPr wrap="none" rtlCol="0">
            <a:spAutoFit/>
          </a:bodyPr>
          <a:lstStyle/>
          <a:p>
            <a:r>
              <a:rPr lang="en-AU" sz="4400" dirty="0" smtClean="0">
                <a:latin typeface="华文楷体"/>
                <a:ea typeface="华文楷体"/>
                <a:cs typeface="华文楷体"/>
              </a:rPr>
              <a:t>505 1758</a:t>
            </a:r>
            <a:endParaRPr lang="en-AU" sz="4400" dirty="0">
              <a:latin typeface="华文楷体"/>
              <a:ea typeface="华文楷体"/>
              <a:cs typeface="华文楷体"/>
            </a:endParaRPr>
          </a:p>
        </p:txBody>
      </p:sp>
    </p:spTree>
    <p:extLst>
      <p:ext uri="{BB962C8B-B14F-4D97-AF65-F5344CB8AC3E}">
        <p14:creationId xmlns:p14="http://schemas.microsoft.com/office/powerpoint/2010/main" val="10361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wartzentrover.com/cotor/Bible/Bible/Bible%20Charts/Chart%20of%20Nehemiah.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129" y="0"/>
            <a:ext cx="8001000" cy="48577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673969" y="2399566"/>
            <a:ext cx="562707" cy="1184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61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64GLO1vDe8g/UI5hLMXdL2I/AAAAAAAAFVg/sg6KFxLOXpM/s1600/nehemi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29" y="14224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1969" y="4700954"/>
            <a:ext cx="9459641" cy="707886"/>
          </a:xfrm>
          <a:prstGeom prst="rect">
            <a:avLst/>
          </a:prstGeom>
          <a:noFill/>
        </p:spPr>
        <p:txBody>
          <a:bodyPr wrap="none" rtlCol="0">
            <a:spAutoFit/>
          </a:bodyPr>
          <a:lstStyle/>
          <a:p>
            <a:r>
              <a:rPr lang="en-AU" sz="4000" dirty="0" smtClean="0">
                <a:latin typeface="华文楷体"/>
                <a:ea typeface="华文楷体"/>
                <a:cs typeface="华文楷体"/>
              </a:rPr>
              <a:t>尼希米的重要数字不是52 </a:t>
            </a:r>
            <a:r>
              <a:rPr lang="en-AU" sz="4000" dirty="0" err="1" smtClean="0">
                <a:latin typeface="华文楷体"/>
                <a:ea typeface="华文楷体"/>
                <a:cs typeface="华文楷体"/>
              </a:rPr>
              <a:t>而是</a:t>
            </a:r>
            <a:r>
              <a:rPr lang="en-AU" sz="4000" dirty="0" smtClean="0">
                <a:latin typeface="华文楷体"/>
                <a:ea typeface="华文楷体"/>
                <a:cs typeface="华文楷体"/>
              </a:rPr>
              <a:t> 58(</a:t>
            </a:r>
            <a:r>
              <a:rPr lang="en-AU" sz="4000" dirty="0" err="1" smtClean="0">
                <a:latin typeface="华文楷体"/>
                <a:ea typeface="华文楷体"/>
                <a:cs typeface="华文楷体"/>
              </a:rPr>
              <a:t>改变</a:t>
            </a:r>
            <a:r>
              <a:rPr lang="en-AU" sz="4000" dirty="0" smtClean="0">
                <a:latin typeface="华文楷体"/>
                <a:ea typeface="华文楷体"/>
                <a:cs typeface="华文楷体"/>
              </a:rPr>
              <a:t>)。</a:t>
            </a:r>
            <a:endParaRPr lang="en-AU" sz="4000" dirty="0">
              <a:latin typeface="华文楷体"/>
              <a:ea typeface="华文楷体"/>
              <a:cs typeface="华文楷体"/>
            </a:endParaRPr>
          </a:p>
        </p:txBody>
      </p:sp>
    </p:spTree>
    <p:extLst>
      <p:ext uri="{BB962C8B-B14F-4D97-AF65-F5344CB8AC3E}">
        <p14:creationId xmlns:p14="http://schemas.microsoft.com/office/powerpoint/2010/main" val="1470778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6707" y="591234"/>
            <a:ext cx="5262979" cy="1200329"/>
          </a:xfrm>
          <a:prstGeom prst="rect">
            <a:avLst/>
          </a:prstGeom>
          <a:noFill/>
        </p:spPr>
        <p:txBody>
          <a:bodyPr wrap="none" rtlCol="0">
            <a:spAutoFit/>
          </a:bodyPr>
          <a:lstStyle/>
          <a:p>
            <a:r>
              <a:rPr lang="en-AU" sz="3600" dirty="0" err="1" smtClean="0">
                <a:latin typeface="华文楷体"/>
                <a:ea typeface="华文楷体"/>
                <a:cs typeface="华文楷体"/>
              </a:rPr>
              <a:t>移民海外的基督徒对</a:t>
            </a:r>
            <a:r>
              <a:rPr lang="en-AU" sz="3600" dirty="0" smtClean="0">
                <a:latin typeface="华文楷体"/>
                <a:ea typeface="华文楷体"/>
                <a:cs typeface="华文楷体"/>
              </a:rPr>
              <a:t/>
            </a:r>
            <a:br>
              <a:rPr lang="en-AU" sz="3600" dirty="0" smtClean="0">
                <a:latin typeface="华文楷体"/>
                <a:ea typeface="华文楷体"/>
                <a:cs typeface="华文楷体"/>
              </a:rPr>
            </a:br>
            <a:r>
              <a:rPr lang="en-AU" sz="3600" dirty="0" err="1" smtClean="0">
                <a:latin typeface="华文楷体"/>
                <a:ea typeface="华文楷体"/>
                <a:cs typeface="华文楷体"/>
              </a:rPr>
              <a:t>原生国家还需要理会吗</a:t>
            </a:r>
            <a:r>
              <a:rPr lang="en-AU" sz="3600" dirty="0" smtClean="0">
                <a:latin typeface="华文楷体"/>
                <a:ea typeface="华文楷体"/>
                <a:cs typeface="华文楷体"/>
              </a:rPr>
              <a:t>？</a:t>
            </a:r>
            <a:endParaRPr lang="en-AU" sz="3600" dirty="0">
              <a:latin typeface="华文楷体"/>
              <a:ea typeface="华文楷体"/>
              <a:cs typeface="华文楷体"/>
            </a:endParaRPr>
          </a:p>
        </p:txBody>
      </p:sp>
      <p:pic>
        <p:nvPicPr>
          <p:cNvPr id="3074" name="Picture 2" descr="http://1.bp.blogspot.com/_ue2_vDGeEV8/THeEuGAT2kI/AAAAAAAADaw/73OC9HVmzTI/s1600/nehemia_n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324" y="0"/>
            <a:ext cx="311467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19753" y="2341657"/>
            <a:ext cx="4036682" cy="1077218"/>
          </a:xfrm>
          <a:prstGeom prst="rect">
            <a:avLst/>
          </a:prstGeom>
        </p:spPr>
        <p:txBody>
          <a:bodyPr wrap="none">
            <a:spAutoFit/>
          </a:bodyPr>
          <a:lstStyle/>
          <a:p>
            <a:r>
              <a:rPr lang="zh-CN" altLang="en-US" sz="3200" dirty="0">
                <a:latin typeface="华文楷体"/>
                <a:ea typeface="华文楷体"/>
                <a:cs typeface="华文楷体"/>
              </a:rPr>
              <a:t>亚 达 薛 西 </a:t>
            </a:r>
            <a:r>
              <a:rPr lang="zh-CN" altLang="en-US" sz="3200" dirty="0" smtClean="0">
                <a:latin typeface="华文楷体"/>
                <a:ea typeface="华文楷体"/>
                <a:cs typeface="华文楷体"/>
              </a:rPr>
              <a:t>王</a:t>
            </a:r>
            <a:r>
              <a:rPr lang="ja-JP" altLang="en-US" sz="3200" dirty="0">
                <a:latin typeface="华文楷体"/>
                <a:ea typeface="华文楷体"/>
                <a:cs typeface="华文楷体"/>
              </a:rPr>
              <a:t>的</a:t>
            </a:r>
            <a:r>
              <a:rPr lang="ja-JP" altLang="en-US" sz="3200" dirty="0" smtClean="0">
                <a:latin typeface="华文楷体"/>
                <a:ea typeface="华文楷体"/>
                <a:cs typeface="华文楷体"/>
              </a:rPr>
              <a:t>酒 政</a:t>
            </a:r>
            <a:endParaRPr lang="en-AU" altLang="ja-JP" sz="3200" dirty="0" smtClean="0">
              <a:latin typeface="华文楷体"/>
              <a:ea typeface="华文楷体"/>
              <a:cs typeface="华文楷体"/>
            </a:endParaRPr>
          </a:p>
          <a:p>
            <a:r>
              <a:rPr lang="en-AU" sz="3200" dirty="0" smtClean="0">
                <a:latin typeface="华文楷体"/>
                <a:ea typeface="华文楷体"/>
                <a:cs typeface="华文楷体"/>
              </a:rPr>
              <a:t>- </a:t>
            </a:r>
            <a:r>
              <a:rPr lang="en-AU" sz="3200" dirty="0" err="1" smtClean="0">
                <a:latin typeface="华文楷体"/>
                <a:ea typeface="华文楷体"/>
                <a:cs typeface="华文楷体"/>
              </a:rPr>
              <a:t>站在王和死亡之间</a:t>
            </a:r>
            <a:endParaRPr lang="en-AU" sz="3200" dirty="0">
              <a:latin typeface="华文楷体"/>
              <a:ea typeface="华文楷体"/>
              <a:cs typeface="华文楷体"/>
            </a:endParaRPr>
          </a:p>
        </p:txBody>
      </p:sp>
      <p:sp>
        <p:nvSpPr>
          <p:cNvPr id="10" name="Rectangle 9"/>
          <p:cNvSpPr/>
          <p:nvPr/>
        </p:nvSpPr>
        <p:spPr>
          <a:xfrm>
            <a:off x="745562" y="4200656"/>
            <a:ext cx="10414124" cy="1569660"/>
          </a:xfrm>
          <a:prstGeom prst="rect">
            <a:avLst/>
          </a:prstGeom>
        </p:spPr>
        <p:txBody>
          <a:bodyPr wrap="square">
            <a:spAutoFit/>
          </a:bodyPr>
          <a:lstStyle/>
          <a:p>
            <a:r>
              <a:rPr lang="en-US" altLang="zh-CN" sz="2400" dirty="0">
                <a:latin typeface="华文楷体"/>
                <a:ea typeface="华文楷体"/>
                <a:cs typeface="华文楷体"/>
              </a:rPr>
              <a:t>1:2    </a:t>
            </a:r>
            <a:r>
              <a:rPr lang="zh-CN" altLang="en-US" sz="2400" dirty="0">
                <a:latin typeface="华文楷体"/>
                <a:ea typeface="华文楷体"/>
                <a:cs typeface="华文楷体"/>
              </a:rPr>
              <a:t>那 时 ， 有 我 一 个 弟 兄 哈 拿 尼 ， 同 着 几 个 人 从 犹 大 来 。 我 问 他 们 那 些 被 掳 归 回 ， 剩 下 逃 脱 的 犹 大 人 和 耶 路 撒 冷 的 光 景 。  </a:t>
            </a:r>
          </a:p>
          <a:p>
            <a:r>
              <a:rPr lang="en-US" altLang="zh-CN" sz="2400" dirty="0">
                <a:latin typeface="华文楷体"/>
                <a:ea typeface="华文楷体"/>
                <a:cs typeface="华文楷体"/>
              </a:rPr>
              <a:t>1:3    </a:t>
            </a:r>
            <a:r>
              <a:rPr lang="zh-CN" altLang="en-US" sz="2400" dirty="0">
                <a:latin typeface="华文楷体"/>
                <a:ea typeface="华文楷体"/>
                <a:cs typeface="华文楷体"/>
              </a:rPr>
              <a:t>他 们 对 我 说 ， 那 些 被 掳 归 回 剩 下 的 人 ， 在 犹 大 省 遭 大 难 ， 受 凌 辱 。 并 且 耶 路 撒 冷 的 城 墙 拆 毁 ， 城 门 被 火 焚 烧 。 </a:t>
            </a:r>
            <a:endParaRPr lang="en-AU" sz="2400" dirty="0">
              <a:latin typeface="华文楷体"/>
              <a:ea typeface="华文楷体"/>
              <a:cs typeface="华文楷体"/>
            </a:endParaRPr>
          </a:p>
        </p:txBody>
      </p:sp>
    </p:spTree>
    <p:extLst>
      <p:ext uri="{BB962C8B-B14F-4D97-AF65-F5344CB8AC3E}">
        <p14:creationId xmlns:p14="http://schemas.microsoft.com/office/powerpoint/2010/main" val="20403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6707" y="591234"/>
            <a:ext cx="5262979" cy="1200329"/>
          </a:xfrm>
          <a:prstGeom prst="rect">
            <a:avLst/>
          </a:prstGeom>
          <a:noFill/>
        </p:spPr>
        <p:txBody>
          <a:bodyPr wrap="none" rtlCol="0">
            <a:spAutoFit/>
          </a:bodyPr>
          <a:lstStyle/>
          <a:p>
            <a:r>
              <a:rPr lang="en-AU" sz="3600" dirty="0" err="1" smtClean="0">
                <a:latin typeface="华文楷体"/>
                <a:ea typeface="华文楷体"/>
                <a:cs typeface="华文楷体"/>
              </a:rPr>
              <a:t>移民海外的基督徒对</a:t>
            </a:r>
            <a:r>
              <a:rPr lang="en-AU" sz="3600" dirty="0" smtClean="0">
                <a:latin typeface="华文楷体"/>
                <a:ea typeface="华文楷体"/>
                <a:cs typeface="华文楷体"/>
              </a:rPr>
              <a:t/>
            </a:r>
            <a:br>
              <a:rPr lang="en-AU" sz="3600" dirty="0" smtClean="0">
                <a:latin typeface="华文楷体"/>
                <a:ea typeface="华文楷体"/>
                <a:cs typeface="华文楷体"/>
              </a:rPr>
            </a:br>
            <a:r>
              <a:rPr lang="en-AU" sz="3600" dirty="0" err="1" smtClean="0">
                <a:latin typeface="华文楷体"/>
                <a:ea typeface="华文楷体"/>
                <a:cs typeface="华文楷体"/>
              </a:rPr>
              <a:t>原生国家还需要理会吗</a:t>
            </a:r>
            <a:r>
              <a:rPr lang="en-AU" sz="3600" dirty="0" smtClean="0">
                <a:latin typeface="华文楷体"/>
                <a:ea typeface="华文楷体"/>
                <a:cs typeface="华文楷体"/>
              </a:rPr>
              <a:t>？</a:t>
            </a:r>
            <a:endParaRPr lang="en-AU" sz="3600" dirty="0">
              <a:latin typeface="华文楷体"/>
              <a:ea typeface="华文楷体"/>
              <a:cs typeface="华文楷体"/>
            </a:endParaRPr>
          </a:p>
        </p:txBody>
      </p:sp>
      <p:sp>
        <p:nvSpPr>
          <p:cNvPr id="2" name="TextBox 1"/>
          <p:cNvSpPr txBox="1"/>
          <p:nvPr/>
        </p:nvSpPr>
        <p:spPr>
          <a:xfrm>
            <a:off x="6060831" y="2215662"/>
            <a:ext cx="4934364" cy="1200329"/>
          </a:xfrm>
          <a:prstGeom prst="rect">
            <a:avLst/>
          </a:prstGeom>
          <a:noFill/>
        </p:spPr>
        <p:txBody>
          <a:bodyPr wrap="none" rtlCol="0">
            <a:spAutoFit/>
          </a:bodyPr>
          <a:lstStyle/>
          <a:p>
            <a:r>
              <a:rPr lang="en-AU" sz="2400" dirty="0" smtClean="0">
                <a:latin typeface="华文楷体"/>
                <a:ea typeface="华文楷体"/>
                <a:cs typeface="华文楷体"/>
              </a:rPr>
              <a:t>1) </a:t>
            </a:r>
            <a:r>
              <a:rPr lang="en-AU" sz="2400" dirty="0" err="1" smtClean="0">
                <a:latin typeface="华文楷体"/>
                <a:ea typeface="华文楷体"/>
                <a:cs typeface="华文楷体"/>
              </a:rPr>
              <a:t>不需要，我现在已是波斯公民</a:t>
            </a:r>
            <a:r>
              <a:rPr lang="en-AU" sz="2400" dirty="0" smtClean="0">
                <a:latin typeface="华文楷体"/>
                <a:ea typeface="华文楷体"/>
                <a:cs typeface="华文楷体"/>
              </a:rPr>
              <a:t>，</a:t>
            </a:r>
            <a:br>
              <a:rPr lang="en-AU" sz="2400" dirty="0" smtClean="0">
                <a:latin typeface="华文楷体"/>
                <a:ea typeface="华文楷体"/>
                <a:cs typeface="华文楷体"/>
              </a:rPr>
            </a:br>
            <a:r>
              <a:rPr lang="en-AU" sz="2400" dirty="0" smtClean="0">
                <a:latin typeface="华文楷体"/>
                <a:ea typeface="华文楷体"/>
                <a:cs typeface="华文楷体"/>
              </a:rPr>
              <a:t>(</a:t>
            </a:r>
            <a:r>
              <a:rPr lang="en-AU" sz="2400" dirty="0" err="1" smtClean="0">
                <a:latin typeface="华文楷体"/>
                <a:ea typeface="华文楷体"/>
                <a:cs typeface="华文楷体"/>
              </a:rPr>
              <a:t>澳洲公民</a:t>
            </a:r>
            <a:r>
              <a:rPr lang="en-AU" sz="2400" dirty="0" smtClean="0">
                <a:latin typeface="华文楷体"/>
                <a:ea typeface="华文楷体"/>
                <a:cs typeface="华文楷体"/>
              </a:rPr>
              <a:t>)</a:t>
            </a:r>
            <a:r>
              <a:rPr lang="en-AU" sz="2400" dirty="0">
                <a:latin typeface="华文楷体"/>
                <a:ea typeface="华文楷体"/>
                <a:cs typeface="华文楷体"/>
              </a:rPr>
              <a:t> </a:t>
            </a:r>
            <a:r>
              <a:rPr lang="en-AU" sz="2400" dirty="0" err="1" smtClean="0">
                <a:latin typeface="华文楷体"/>
                <a:ea typeface="华文楷体"/>
                <a:cs typeface="华文楷体"/>
              </a:rPr>
              <a:t>是波斯帝国</a:t>
            </a:r>
            <a:r>
              <a:rPr lang="en-AU" sz="2400" dirty="0" smtClean="0">
                <a:latin typeface="华文楷体"/>
                <a:ea typeface="华文楷体"/>
                <a:cs typeface="华文楷体"/>
              </a:rPr>
              <a:t>(</a:t>
            </a:r>
            <a:r>
              <a:rPr lang="en-AU" sz="2400" dirty="0" err="1" smtClean="0">
                <a:latin typeface="华文楷体"/>
                <a:ea typeface="华文楷体"/>
                <a:cs typeface="华文楷体"/>
              </a:rPr>
              <a:t>澳洲</a:t>
            </a:r>
            <a:r>
              <a:rPr lang="en-AU" sz="2400" dirty="0" smtClean="0">
                <a:latin typeface="华文楷体"/>
                <a:ea typeface="华文楷体"/>
                <a:cs typeface="华文楷体"/>
              </a:rPr>
              <a:t>)</a:t>
            </a:r>
            <a:r>
              <a:rPr lang="en-AU" sz="2400" dirty="0" err="1" smtClean="0">
                <a:latin typeface="华文楷体"/>
                <a:ea typeface="华文楷体"/>
                <a:cs typeface="华文楷体"/>
              </a:rPr>
              <a:t>的高官</a:t>
            </a:r>
            <a:r>
              <a:rPr lang="en-AU" sz="2400" dirty="0" smtClean="0">
                <a:latin typeface="华文楷体"/>
                <a:ea typeface="华文楷体"/>
                <a:cs typeface="华文楷体"/>
              </a:rPr>
              <a:t/>
            </a:r>
            <a:br>
              <a:rPr lang="en-AU" sz="2400" dirty="0" smtClean="0">
                <a:latin typeface="华文楷体"/>
                <a:ea typeface="华文楷体"/>
                <a:cs typeface="华文楷体"/>
              </a:rPr>
            </a:br>
            <a:r>
              <a:rPr lang="en-AU" sz="2400" dirty="0" smtClean="0">
                <a:latin typeface="华文楷体"/>
                <a:ea typeface="华文楷体"/>
                <a:cs typeface="华文楷体"/>
              </a:rPr>
              <a:t>(</a:t>
            </a:r>
            <a:r>
              <a:rPr lang="en-AU" sz="2400" dirty="0" err="1" smtClean="0">
                <a:latin typeface="华文楷体"/>
                <a:ea typeface="华文楷体"/>
                <a:cs typeface="华文楷体"/>
              </a:rPr>
              <a:t>专业人士</a:t>
            </a:r>
            <a:r>
              <a:rPr lang="en-AU" sz="2400" dirty="0" smtClean="0">
                <a:latin typeface="华文楷体"/>
                <a:ea typeface="华文楷体"/>
                <a:cs typeface="华文楷体"/>
              </a:rPr>
              <a:t>)。</a:t>
            </a:r>
            <a:endParaRPr lang="en-AU" sz="2400" dirty="0">
              <a:latin typeface="华文楷体"/>
              <a:ea typeface="华文楷体"/>
              <a:cs typeface="华文楷体"/>
            </a:endParaRPr>
          </a:p>
        </p:txBody>
      </p:sp>
      <p:sp>
        <p:nvSpPr>
          <p:cNvPr id="4" name="TextBox 3"/>
          <p:cNvSpPr txBox="1"/>
          <p:nvPr/>
        </p:nvSpPr>
        <p:spPr>
          <a:xfrm>
            <a:off x="6060831" y="3440668"/>
            <a:ext cx="5665333" cy="461665"/>
          </a:xfrm>
          <a:prstGeom prst="rect">
            <a:avLst/>
          </a:prstGeom>
          <a:noFill/>
        </p:spPr>
        <p:txBody>
          <a:bodyPr wrap="none" rtlCol="0">
            <a:spAutoFit/>
          </a:bodyPr>
          <a:lstStyle/>
          <a:p>
            <a:r>
              <a:rPr lang="en-AU" sz="2400" dirty="0" smtClean="0">
                <a:latin typeface="华文楷体"/>
                <a:ea typeface="华文楷体"/>
                <a:cs typeface="华文楷体"/>
              </a:rPr>
              <a:t>2)</a:t>
            </a:r>
            <a:r>
              <a:rPr lang="en-AU" sz="2400" dirty="0" err="1" smtClean="0">
                <a:latin typeface="华文楷体"/>
                <a:ea typeface="华文楷体"/>
                <a:cs typeface="华文楷体"/>
              </a:rPr>
              <a:t>远水救不了近火，但我会为你们祷告</a:t>
            </a:r>
            <a:r>
              <a:rPr lang="en-AU" sz="2400" dirty="0" smtClean="0">
                <a:latin typeface="华文楷体"/>
                <a:ea typeface="华文楷体"/>
                <a:cs typeface="华文楷体"/>
              </a:rPr>
              <a:t>。</a:t>
            </a:r>
            <a:endParaRPr lang="en-AU" sz="2400" dirty="0">
              <a:latin typeface="华文楷体"/>
              <a:ea typeface="华文楷体"/>
              <a:cs typeface="华文楷体"/>
            </a:endParaRPr>
          </a:p>
        </p:txBody>
      </p:sp>
      <p:sp>
        <p:nvSpPr>
          <p:cNvPr id="6" name="TextBox 5"/>
          <p:cNvSpPr txBox="1"/>
          <p:nvPr/>
        </p:nvSpPr>
        <p:spPr>
          <a:xfrm>
            <a:off x="6060831" y="4126523"/>
            <a:ext cx="5349541" cy="830997"/>
          </a:xfrm>
          <a:prstGeom prst="rect">
            <a:avLst/>
          </a:prstGeom>
          <a:noFill/>
        </p:spPr>
        <p:txBody>
          <a:bodyPr wrap="none" rtlCol="0">
            <a:spAutoFit/>
          </a:bodyPr>
          <a:lstStyle/>
          <a:p>
            <a:r>
              <a:rPr lang="en-AU" dirty="0" smtClean="0">
                <a:latin typeface="华文楷体"/>
                <a:ea typeface="华文楷体"/>
                <a:cs typeface="华文楷体"/>
              </a:rPr>
              <a:t>3) </a:t>
            </a:r>
            <a:r>
              <a:rPr lang="en-AU" sz="2400" dirty="0" err="1" smtClean="0">
                <a:latin typeface="华文楷体"/>
                <a:ea typeface="华文楷体"/>
                <a:cs typeface="华文楷体"/>
              </a:rPr>
              <a:t>上帝啊，您让我看到这个需要，您是</a:t>
            </a:r>
            <a:r>
              <a:rPr lang="en-AU" sz="2400" dirty="0" smtClean="0">
                <a:latin typeface="华文楷体"/>
                <a:ea typeface="华文楷体"/>
                <a:cs typeface="华文楷体"/>
              </a:rPr>
              <a:t/>
            </a:r>
            <a:br>
              <a:rPr lang="en-AU" sz="2400" dirty="0" smtClean="0">
                <a:latin typeface="华文楷体"/>
                <a:ea typeface="华文楷体"/>
                <a:cs typeface="华文楷体"/>
              </a:rPr>
            </a:br>
            <a:r>
              <a:rPr lang="en-AU" sz="2400" dirty="0" err="1" smtClean="0">
                <a:latin typeface="华文楷体"/>
                <a:ea typeface="华文楷体"/>
                <a:cs typeface="华文楷体"/>
              </a:rPr>
              <a:t>否要我作些什么呢</a:t>
            </a:r>
            <a:r>
              <a:rPr lang="en-AU" sz="2400" dirty="0" smtClean="0">
                <a:latin typeface="华文楷体"/>
                <a:ea typeface="华文楷体"/>
                <a:cs typeface="华文楷体"/>
              </a:rPr>
              <a:t>？</a:t>
            </a:r>
            <a:endParaRPr lang="en-AU" sz="2400" dirty="0">
              <a:latin typeface="华文楷体"/>
              <a:ea typeface="华文楷体"/>
              <a:cs typeface="华文楷体"/>
            </a:endParaRPr>
          </a:p>
        </p:txBody>
      </p:sp>
    </p:spTree>
    <p:extLst>
      <p:ext uri="{BB962C8B-B14F-4D97-AF65-F5344CB8AC3E}">
        <p14:creationId xmlns:p14="http://schemas.microsoft.com/office/powerpoint/2010/main" val="14707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9091" y="813972"/>
            <a:ext cx="3416320" cy="646331"/>
          </a:xfrm>
          <a:prstGeom prst="rect">
            <a:avLst/>
          </a:prstGeom>
          <a:noFill/>
        </p:spPr>
        <p:txBody>
          <a:bodyPr wrap="none" rtlCol="0">
            <a:spAutoFit/>
          </a:bodyPr>
          <a:lstStyle/>
          <a:p>
            <a:r>
              <a:rPr lang="en-AU" sz="3600" dirty="0" err="1" smtClean="0">
                <a:latin typeface="华文楷体"/>
                <a:ea typeface="华文楷体"/>
                <a:cs typeface="华文楷体"/>
              </a:rPr>
              <a:t>尼希米的回应</a:t>
            </a:r>
            <a:r>
              <a:rPr lang="en-AU" sz="3600" dirty="0" smtClean="0">
                <a:latin typeface="华文楷体"/>
                <a:ea typeface="华文楷体"/>
                <a:cs typeface="华文楷体"/>
              </a:rPr>
              <a:t>：</a:t>
            </a:r>
            <a:endParaRPr lang="en-AU" sz="3600" dirty="0">
              <a:latin typeface="华文楷体"/>
              <a:ea typeface="华文楷体"/>
              <a:cs typeface="华文楷体"/>
            </a:endParaRPr>
          </a:p>
        </p:txBody>
      </p:sp>
      <p:sp>
        <p:nvSpPr>
          <p:cNvPr id="3" name="Rectangle 2"/>
          <p:cNvSpPr/>
          <p:nvPr/>
        </p:nvSpPr>
        <p:spPr>
          <a:xfrm>
            <a:off x="926123" y="4231251"/>
            <a:ext cx="10421815" cy="1077218"/>
          </a:xfrm>
          <a:prstGeom prst="rect">
            <a:avLst/>
          </a:prstGeom>
        </p:spPr>
        <p:txBody>
          <a:bodyPr wrap="square">
            <a:spAutoFit/>
          </a:bodyPr>
          <a:lstStyle/>
          <a:p>
            <a:r>
              <a:rPr lang="en-US" altLang="zh-CN" sz="3200" dirty="0">
                <a:latin typeface="华文楷体"/>
                <a:ea typeface="华文楷体"/>
                <a:cs typeface="华文楷体"/>
              </a:rPr>
              <a:t>2:3 </a:t>
            </a:r>
            <a:r>
              <a:rPr lang="zh-CN" altLang="en-US" sz="3200" dirty="0">
                <a:latin typeface="华文楷体"/>
                <a:ea typeface="华文楷体"/>
                <a:cs typeface="华文楷体"/>
              </a:rPr>
              <a:t>我 对 王 说 ， 愿 王 万 岁 。 我 列 祖 坟 墓 所 在 的 那 城 荒 凉 ， 城 门 被 火 焚 烧 ， 我 岂 能 面 无 愁 容 吗 ？ </a:t>
            </a:r>
            <a:endParaRPr lang="en-AU" sz="3200" dirty="0">
              <a:latin typeface="华文楷体"/>
              <a:ea typeface="华文楷体"/>
              <a:cs typeface="华文楷体"/>
            </a:endParaRPr>
          </a:p>
        </p:txBody>
      </p:sp>
      <p:sp>
        <p:nvSpPr>
          <p:cNvPr id="6" name="Rectangle 5"/>
          <p:cNvSpPr/>
          <p:nvPr/>
        </p:nvSpPr>
        <p:spPr>
          <a:xfrm>
            <a:off x="6219091" y="2107812"/>
            <a:ext cx="4319955" cy="1815882"/>
          </a:xfrm>
          <a:prstGeom prst="rect">
            <a:avLst/>
          </a:prstGeom>
        </p:spPr>
        <p:txBody>
          <a:bodyPr wrap="square">
            <a:spAutoFit/>
          </a:bodyPr>
          <a:lstStyle/>
          <a:p>
            <a:r>
              <a:rPr lang="en-US" altLang="zh-CN" sz="2800" dirty="0">
                <a:latin typeface="华文楷体"/>
                <a:ea typeface="华文楷体"/>
                <a:cs typeface="华文楷体"/>
              </a:rPr>
              <a:t>1:4 </a:t>
            </a:r>
            <a:r>
              <a:rPr lang="zh-CN" altLang="en-US" sz="2800" dirty="0">
                <a:latin typeface="华文楷体"/>
                <a:ea typeface="华文楷体"/>
                <a:cs typeface="华文楷体"/>
              </a:rPr>
              <a:t>我 听 见 这 话 ， 就 坐 下 哭 泣 ， 悲 哀 几 日 。 在 天 上 的 神 面 前 禁 食 祈 祷 </a:t>
            </a:r>
            <a:endParaRPr lang="en-AU" sz="2800" dirty="0">
              <a:latin typeface="华文楷体"/>
              <a:ea typeface="华文楷体"/>
              <a:cs typeface="华文楷体"/>
            </a:endParaRPr>
          </a:p>
        </p:txBody>
      </p:sp>
    </p:spTree>
    <p:extLst>
      <p:ext uri="{BB962C8B-B14F-4D97-AF65-F5344CB8AC3E}">
        <p14:creationId xmlns:p14="http://schemas.microsoft.com/office/powerpoint/2010/main" val="20728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938" y="90716"/>
            <a:ext cx="6096000" cy="1661993"/>
          </a:xfrm>
          <a:prstGeom prst="rect">
            <a:avLst/>
          </a:prstGeom>
        </p:spPr>
        <p:txBody>
          <a:bodyPr>
            <a:spAutoFit/>
          </a:bodyPr>
          <a:lstStyle/>
          <a:p>
            <a:pPr hangingPunct="0"/>
            <a:r>
              <a:rPr lang="zh-CN" altLang="en-US" sz="2800" dirty="0" smtClean="0">
                <a:latin typeface="华文楷体"/>
                <a:ea typeface="华文楷体"/>
                <a:cs typeface="华文楷体"/>
              </a:rPr>
              <a:t>尼</a:t>
            </a:r>
            <a:r>
              <a:rPr lang="zh-CN" altLang="en-US" sz="2800" dirty="0">
                <a:latin typeface="华文楷体"/>
                <a:ea typeface="华文楷体"/>
                <a:cs typeface="华文楷体"/>
              </a:rPr>
              <a:t>希米</a:t>
            </a:r>
            <a:r>
              <a:rPr lang="zh-CN" altLang="en-US" sz="2800" dirty="0" smtClean="0">
                <a:latin typeface="华文楷体"/>
                <a:ea typeface="华文楷体"/>
                <a:cs typeface="华文楷体"/>
              </a:rPr>
              <a:t>记</a:t>
            </a:r>
            <a:r>
              <a:rPr lang="en-AU" altLang="zh-CN" sz="2800" dirty="0" smtClean="0">
                <a:latin typeface="华文楷体"/>
                <a:ea typeface="华文楷体"/>
                <a:cs typeface="华文楷体"/>
              </a:rPr>
              <a:t>5章：1-5节  (</a:t>
            </a:r>
            <a:r>
              <a:rPr lang="ja-JP" altLang="en-US" sz="2800" dirty="0">
                <a:latin typeface="华文楷体"/>
                <a:ea typeface="华文楷体"/>
                <a:cs typeface="华文楷体"/>
              </a:rPr>
              <a:t>民生问</a:t>
            </a:r>
            <a:r>
              <a:rPr lang="ja-JP" altLang="en-US" sz="2800" dirty="0" smtClean="0">
                <a:latin typeface="华文楷体"/>
                <a:ea typeface="华文楷体"/>
                <a:cs typeface="华文楷体"/>
              </a:rPr>
              <a:t>题</a:t>
            </a:r>
            <a:r>
              <a:rPr lang="en-AU" altLang="ja-JP" sz="2800" dirty="0" smtClean="0">
                <a:latin typeface="华文楷体"/>
                <a:ea typeface="华文楷体"/>
                <a:cs typeface="华文楷体"/>
              </a:rPr>
              <a:t>)</a:t>
            </a:r>
            <a:endParaRPr lang="en-AU" sz="2800" dirty="0">
              <a:latin typeface="华文楷体"/>
              <a:ea typeface="华文楷体"/>
              <a:cs typeface="华文楷体"/>
            </a:endParaRPr>
          </a:p>
          <a:p>
            <a:pPr hangingPunct="0"/>
            <a:endParaRPr lang="en-AU" sz="2800" dirty="0">
              <a:latin typeface="华文楷体"/>
              <a:ea typeface="华文楷体"/>
              <a:cs typeface="华文楷体"/>
            </a:endParaRPr>
          </a:p>
          <a:p>
            <a:pPr marL="342900" indent="-342900" hangingPunct="0">
              <a:buAutoNum type="arabicParenR"/>
            </a:pPr>
            <a:r>
              <a:rPr lang="en-AU" sz="2800" dirty="0" smtClean="0">
                <a:latin typeface="华文楷体"/>
                <a:ea typeface="华文楷体"/>
                <a:cs typeface="华文楷体"/>
              </a:rPr>
              <a:t>2节：家庭不得温饱。</a:t>
            </a:r>
            <a:endParaRPr lang="en-AU" dirty="0">
              <a:latin typeface="华文楷体"/>
              <a:ea typeface="华文楷体"/>
              <a:cs typeface="华文楷体"/>
            </a:endParaRPr>
          </a:p>
          <a:p>
            <a:pPr hangingPunct="0"/>
            <a:endParaRPr lang="en-AU" dirty="0"/>
          </a:p>
        </p:txBody>
      </p:sp>
      <p:sp>
        <p:nvSpPr>
          <p:cNvPr id="3" name="Rectangle 2"/>
          <p:cNvSpPr/>
          <p:nvPr/>
        </p:nvSpPr>
        <p:spPr>
          <a:xfrm>
            <a:off x="2995186" y="1959859"/>
            <a:ext cx="5408853" cy="954107"/>
          </a:xfrm>
          <a:prstGeom prst="rect">
            <a:avLst/>
          </a:prstGeom>
        </p:spPr>
        <p:txBody>
          <a:bodyPr wrap="none">
            <a:spAutoFit/>
          </a:bodyPr>
          <a:lstStyle/>
          <a:p>
            <a:pPr hangingPunct="0"/>
            <a:r>
              <a:rPr lang="en-AU" sz="2800" dirty="0" smtClean="0">
                <a:latin typeface="华文楷体"/>
                <a:ea typeface="华文楷体"/>
                <a:cs typeface="华文楷体"/>
              </a:rPr>
              <a:t>2) 3</a:t>
            </a:r>
            <a:r>
              <a:rPr lang="en-AU" sz="2800" dirty="0">
                <a:latin typeface="华文楷体"/>
                <a:ea typeface="华文楷体"/>
                <a:cs typeface="华文楷体"/>
              </a:rPr>
              <a:t>节：</a:t>
            </a:r>
            <a:r>
              <a:rPr lang="en-AU" sz="2800" dirty="0" smtClean="0">
                <a:latin typeface="华文楷体"/>
                <a:ea typeface="华文楷体"/>
                <a:cs typeface="华文楷体"/>
              </a:rPr>
              <a:t>中产阶级降级为贫穷阶级</a:t>
            </a:r>
          </a:p>
          <a:p>
            <a:pPr hangingPunct="0"/>
            <a:r>
              <a:rPr lang="en-AU" sz="2800" dirty="0" smtClean="0">
                <a:latin typeface="华文楷体"/>
                <a:ea typeface="华文楷体"/>
                <a:cs typeface="华文楷体"/>
              </a:rPr>
              <a:t> </a:t>
            </a:r>
            <a:r>
              <a:rPr lang="en-AU" sz="2800" dirty="0">
                <a:latin typeface="华文楷体"/>
                <a:ea typeface="华文楷体"/>
                <a:cs typeface="华文楷体"/>
              </a:rPr>
              <a:t>，</a:t>
            </a:r>
            <a:r>
              <a:rPr lang="en-AU" sz="2800" dirty="0" err="1">
                <a:latin typeface="华文楷体"/>
                <a:ea typeface="华文楷体"/>
                <a:cs typeface="华文楷体"/>
              </a:rPr>
              <a:t>贫富悬殊加剧</a:t>
            </a:r>
            <a:r>
              <a:rPr lang="en-AU" sz="2800" dirty="0">
                <a:latin typeface="华文楷体"/>
                <a:ea typeface="华文楷体"/>
                <a:cs typeface="华文楷体"/>
              </a:rPr>
              <a:t>。</a:t>
            </a:r>
          </a:p>
        </p:txBody>
      </p:sp>
      <p:sp>
        <p:nvSpPr>
          <p:cNvPr id="4" name="Rectangle 3"/>
          <p:cNvSpPr/>
          <p:nvPr/>
        </p:nvSpPr>
        <p:spPr>
          <a:xfrm>
            <a:off x="6013938" y="3687688"/>
            <a:ext cx="3254417" cy="954107"/>
          </a:xfrm>
          <a:prstGeom prst="rect">
            <a:avLst/>
          </a:prstGeom>
        </p:spPr>
        <p:txBody>
          <a:bodyPr wrap="none">
            <a:spAutoFit/>
          </a:bodyPr>
          <a:lstStyle/>
          <a:p>
            <a:pPr hangingPunct="0"/>
            <a:r>
              <a:rPr lang="en-AU" sz="2800" dirty="0" smtClean="0">
                <a:latin typeface="华文楷体"/>
                <a:ea typeface="华文楷体"/>
                <a:cs typeface="华文楷体"/>
              </a:rPr>
              <a:t>3) 4</a:t>
            </a:r>
            <a:r>
              <a:rPr lang="en-AU" sz="2800" dirty="0">
                <a:latin typeface="华文楷体"/>
                <a:ea typeface="华文楷体"/>
                <a:cs typeface="华文楷体"/>
              </a:rPr>
              <a:t>节：税务过重</a:t>
            </a:r>
            <a:r>
              <a:rPr lang="en-AU" sz="2800" dirty="0" smtClean="0">
                <a:latin typeface="华文楷体"/>
                <a:ea typeface="华文楷体"/>
                <a:cs typeface="华文楷体"/>
              </a:rPr>
              <a:t>，</a:t>
            </a:r>
            <a:br>
              <a:rPr lang="en-AU" sz="2800" dirty="0" smtClean="0">
                <a:latin typeface="华文楷体"/>
                <a:ea typeface="华文楷体"/>
                <a:cs typeface="华文楷体"/>
              </a:rPr>
            </a:br>
            <a:r>
              <a:rPr lang="en-AU" sz="2800" dirty="0" err="1" smtClean="0">
                <a:latin typeface="华文楷体"/>
                <a:ea typeface="华文楷体"/>
                <a:cs typeface="华文楷体"/>
              </a:rPr>
              <a:t>民不聊生</a:t>
            </a:r>
            <a:r>
              <a:rPr lang="en-AU" sz="2800" dirty="0">
                <a:latin typeface="华文楷体"/>
                <a:ea typeface="华文楷体"/>
                <a:cs typeface="华文楷体"/>
              </a:rPr>
              <a:t>。</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47" y="107673"/>
            <a:ext cx="2592266" cy="145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descr="http://crisisboom.files.wordpress.com/2011/01/poverty-clas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47" y="1594929"/>
            <a:ext cx="2592266"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davidduke.com/images/American-taxes-Israeli-defense-320x240-300x22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2113" y="319512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9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4646" y="100274"/>
            <a:ext cx="6096000" cy="1508105"/>
          </a:xfrm>
          <a:prstGeom prst="rect">
            <a:avLst/>
          </a:prstGeom>
        </p:spPr>
        <p:txBody>
          <a:bodyPr>
            <a:spAutoFit/>
          </a:bodyPr>
          <a:lstStyle/>
          <a:p>
            <a:pPr hangingPunct="0"/>
            <a:r>
              <a:rPr lang="zh-CN" altLang="en-US" sz="2800" dirty="0" smtClean="0">
                <a:latin typeface="华文楷体"/>
                <a:ea typeface="华文楷体"/>
                <a:cs typeface="华文楷体"/>
              </a:rPr>
              <a:t>尼</a:t>
            </a:r>
            <a:r>
              <a:rPr lang="zh-CN" altLang="en-US" sz="2800" dirty="0">
                <a:latin typeface="华文楷体"/>
                <a:ea typeface="华文楷体"/>
                <a:cs typeface="华文楷体"/>
              </a:rPr>
              <a:t>希米</a:t>
            </a:r>
            <a:r>
              <a:rPr lang="zh-CN" altLang="en-US" sz="2800" dirty="0" smtClean="0">
                <a:latin typeface="华文楷体"/>
                <a:ea typeface="华文楷体"/>
                <a:cs typeface="华文楷体"/>
              </a:rPr>
              <a:t>记</a:t>
            </a:r>
            <a:r>
              <a:rPr lang="en-AU" altLang="zh-CN" sz="2800" dirty="0" smtClean="0">
                <a:latin typeface="华文楷体"/>
                <a:ea typeface="华文楷体"/>
                <a:cs typeface="华文楷体"/>
              </a:rPr>
              <a:t>5章：1-5节  (</a:t>
            </a:r>
            <a:r>
              <a:rPr lang="ja-JP" altLang="en-US" sz="2800" dirty="0">
                <a:latin typeface="华文楷体"/>
                <a:ea typeface="华文楷体"/>
                <a:cs typeface="华文楷体"/>
              </a:rPr>
              <a:t>民生问</a:t>
            </a:r>
            <a:r>
              <a:rPr lang="ja-JP" altLang="en-US" sz="2800" dirty="0" smtClean="0">
                <a:latin typeface="华文楷体"/>
                <a:ea typeface="华文楷体"/>
                <a:cs typeface="华文楷体"/>
              </a:rPr>
              <a:t>题</a:t>
            </a:r>
            <a:r>
              <a:rPr lang="en-AU" altLang="ja-JP" sz="2800" dirty="0" smtClean="0">
                <a:latin typeface="华文楷体"/>
                <a:ea typeface="华文楷体"/>
                <a:cs typeface="华文楷体"/>
              </a:rPr>
              <a:t>)</a:t>
            </a:r>
            <a:endParaRPr lang="en-AU" sz="2800" dirty="0">
              <a:latin typeface="华文楷体"/>
              <a:ea typeface="华文楷体"/>
              <a:cs typeface="华文楷体"/>
            </a:endParaRPr>
          </a:p>
          <a:p>
            <a:pPr hangingPunct="0"/>
            <a:endParaRPr lang="en-AU" sz="2800" dirty="0"/>
          </a:p>
          <a:p>
            <a:pPr hangingPunct="0"/>
            <a:endParaRPr lang="en-AU" dirty="0"/>
          </a:p>
          <a:p>
            <a:pPr hangingPunct="0"/>
            <a:endParaRPr lang="en-AU" dirty="0"/>
          </a:p>
        </p:txBody>
      </p:sp>
      <p:sp>
        <p:nvSpPr>
          <p:cNvPr id="7" name="Rectangle 6"/>
          <p:cNvSpPr/>
          <p:nvPr/>
        </p:nvSpPr>
        <p:spPr>
          <a:xfrm>
            <a:off x="5990491" y="854326"/>
            <a:ext cx="5509847" cy="2308324"/>
          </a:xfrm>
          <a:prstGeom prst="rect">
            <a:avLst/>
          </a:prstGeom>
        </p:spPr>
        <p:txBody>
          <a:bodyPr wrap="square">
            <a:spAutoFit/>
          </a:bodyPr>
          <a:lstStyle/>
          <a:p>
            <a:r>
              <a:rPr lang="en-AU" altLang="ja-JP" sz="2400" dirty="0" err="1" smtClean="0">
                <a:latin typeface="华文楷体"/>
                <a:ea typeface="华文楷体"/>
                <a:cs typeface="华文楷体"/>
              </a:rPr>
              <a:t>儿女当奴隶还债的文化盛行</a:t>
            </a:r>
            <a:r>
              <a:rPr lang="en-AU" altLang="ja-JP" sz="2400" dirty="0" smtClean="0">
                <a:latin typeface="华文楷体"/>
                <a:ea typeface="华文楷体"/>
                <a:cs typeface="华文楷体"/>
              </a:rPr>
              <a:t/>
            </a:r>
            <a:br>
              <a:rPr lang="en-AU" altLang="ja-JP" sz="2400" dirty="0" smtClean="0">
                <a:latin typeface="华文楷体"/>
                <a:ea typeface="华文楷体"/>
                <a:cs typeface="华文楷体"/>
              </a:rPr>
            </a:br>
            <a:r>
              <a:rPr lang="ja-JP" altLang="en-US" sz="2400" dirty="0" smtClean="0">
                <a:latin typeface="华文楷体"/>
                <a:ea typeface="华文楷体"/>
                <a:cs typeface="华文楷体"/>
              </a:rPr>
              <a:t>列 </a:t>
            </a:r>
            <a:r>
              <a:rPr lang="ja-JP" altLang="en-US" sz="2400" dirty="0">
                <a:latin typeface="华文楷体"/>
                <a:ea typeface="华文楷体"/>
                <a:cs typeface="华文楷体"/>
              </a:rPr>
              <a:t>王 記 下 </a:t>
            </a:r>
            <a:r>
              <a:rPr lang="ja-JP" altLang="en-US" sz="2400" dirty="0" smtClean="0">
                <a:latin typeface="华文楷体"/>
                <a:ea typeface="华文楷体"/>
                <a:cs typeface="华文楷体"/>
              </a:rPr>
              <a:t> </a:t>
            </a:r>
            <a:r>
              <a:rPr lang="en-US" altLang="zh-TW" sz="2400" dirty="0" smtClean="0">
                <a:latin typeface="华文楷体"/>
                <a:ea typeface="华文楷体"/>
                <a:cs typeface="华文楷体"/>
              </a:rPr>
              <a:t>4:1 </a:t>
            </a:r>
            <a:r>
              <a:rPr lang="zh-TW" altLang="en-US" sz="2400" dirty="0">
                <a:latin typeface="华文楷体"/>
                <a:ea typeface="华文楷体"/>
                <a:cs typeface="华文楷体"/>
              </a:rPr>
              <a:t>有 一 個 先 知 門 徒 的 妻 、 哀 求 以 利 沙 說 、 你 僕 人 我 丈 夫 死 了 ． 他 敬 畏 耶 和 華 是 你 所 知 道 的 ． 現 在 有 債 主 來 、 要 取 我 兩 個 兒 子 作 奴 </a:t>
            </a:r>
            <a:r>
              <a:rPr lang="zh-TW" altLang="en-US" sz="2400" dirty="0" smtClean="0">
                <a:latin typeface="华文楷体"/>
                <a:ea typeface="华文楷体"/>
                <a:cs typeface="华文楷体"/>
              </a:rPr>
              <a:t>僕</a:t>
            </a:r>
            <a:r>
              <a:rPr lang="zh-TW" altLang="en-AU" sz="2400" dirty="0" smtClean="0">
                <a:latin typeface="华文楷体"/>
                <a:ea typeface="华文楷体"/>
                <a:cs typeface="华文楷体"/>
              </a:rPr>
              <a:t>。</a:t>
            </a:r>
            <a:r>
              <a:rPr lang="zh-TW" altLang="en-US" sz="2400" dirty="0" smtClean="0">
                <a:latin typeface="华文楷体"/>
                <a:ea typeface="华文楷体"/>
                <a:cs typeface="华文楷体"/>
              </a:rPr>
              <a:t> </a:t>
            </a:r>
            <a:endParaRPr lang="en-AU" sz="2400" dirty="0">
              <a:latin typeface="华文楷体"/>
              <a:ea typeface="华文楷体"/>
              <a:cs typeface="华文楷体"/>
            </a:endParaRPr>
          </a:p>
        </p:txBody>
      </p:sp>
      <p:sp>
        <p:nvSpPr>
          <p:cNvPr id="9" name="Rectangle 8"/>
          <p:cNvSpPr/>
          <p:nvPr/>
        </p:nvSpPr>
        <p:spPr>
          <a:xfrm>
            <a:off x="1747983" y="4381472"/>
            <a:ext cx="5394425" cy="523220"/>
          </a:xfrm>
          <a:prstGeom prst="rect">
            <a:avLst/>
          </a:prstGeom>
        </p:spPr>
        <p:txBody>
          <a:bodyPr wrap="none">
            <a:spAutoFit/>
          </a:bodyPr>
          <a:lstStyle/>
          <a:p>
            <a:pPr hangingPunct="0"/>
            <a:r>
              <a:rPr lang="en-AU" sz="2800" dirty="0">
                <a:latin typeface="华文楷体"/>
                <a:ea typeface="华文楷体"/>
                <a:cs typeface="华文楷体"/>
              </a:rPr>
              <a:t>5节：儿女作人奴隶，</a:t>
            </a:r>
            <a:r>
              <a:rPr lang="en-AU" sz="2800" dirty="0" smtClean="0">
                <a:latin typeface="华文楷体"/>
                <a:ea typeface="华文楷体"/>
                <a:cs typeface="华文楷体"/>
              </a:rPr>
              <a:t>无力拯救。</a:t>
            </a:r>
            <a:endParaRPr lang="en-AU" sz="2800" dirty="0">
              <a:latin typeface="华文楷体"/>
              <a:ea typeface="华文楷体"/>
              <a:cs typeface="华文楷体"/>
            </a:endParaRPr>
          </a:p>
        </p:txBody>
      </p:sp>
    </p:spTree>
    <p:extLst>
      <p:ext uri="{BB962C8B-B14F-4D97-AF65-F5344CB8AC3E}">
        <p14:creationId xmlns:p14="http://schemas.microsoft.com/office/powerpoint/2010/main" val="20403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3624</TotalTime>
  <Words>860</Words>
  <Application>Microsoft Office PowerPoint</Application>
  <PresentationFormat>Custom</PresentationFormat>
  <Paragraphs>87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kelvin</dc:creator>
  <cp:lastModifiedBy>SCL</cp:lastModifiedBy>
  <cp:revision>211</cp:revision>
  <dcterms:created xsi:type="dcterms:W3CDTF">2012-07-27T01:16:44Z</dcterms:created>
  <dcterms:modified xsi:type="dcterms:W3CDTF">2013-05-20T00:06:59Z</dcterms:modified>
</cp:coreProperties>
</file>