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79" r:id="rId3"/>
    <p:sldId id="281" r:id="rId4"/>
    <p:sldId id="287" r:id="rId5"/>
    <p:sldId id="272" r:id="rId6"/>
    <p:sldId id="282" r:id="rId7"/>
    <p:sldId id="283" r:id="rId8"/>
    <p:sldId id="284" r:id="rId9"/>
    <p:sldId id="259" r:id="rId10"/>
    <p:sldId id="262" r:id="rId11"/>
    <p:sldId id="273" r:id="rId12"/>
    <p:sldId id="288" r:id="rId13"/>
    <p:sldId id="289" r:id="rId14"/>
    <p:sldId id="260" r:id="rId15"/>
    <p:sldId id="290"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3" autoAdjust="0"/>
    <p:restoredTop sz="93252" autoAdjust="0"/>
  </p:normalViewPr>
  <p:slideViewPr>
    <p:cSldViewPr snapToGrid="0">
      <p:cViewPr>
        <p:scale>
          <a:sx n="94" d="100"/>
          <a:sy n="94" d="100"/>
        </p:scale>
        <p:origin x="204"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BEE66-FF6A-44DA-B90D-2A1BF88CF2B2}" type="datetimeFigureOut">
              <a:rPr lang="en-US"/>
              <a:t>5/20/2013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178F2-6565-43FD-BFC0-18632A97440F}" type="slidenum">
              <a:rPr lang="en-US"/>
              <a:t>‹#›</a:t>
            </a:fld>
            <a:endParaRPr lang="en-US"/>
          </a:p>
        </p:txBody>
      </p:sp>
    </p:spTree>
    <p:extLst>
      <p:ext uri="{BB962C8B-B14F-4D97-AF65-F5344CB8AC3E}">
        <p14:creationId xmlns:p14="http://schemas.microsoft.com/office/powerpoint/2010/main" val="8522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Hebrew_Bible" TargetMode="External"/><Relationship Id="rId13" Type="http://schemas.openxmlformats.org/officeDocument/2006/relationships/hyperlink" Target="http://en.wikipedia.org/wiki/Persia" TargetMode="External"/><Relationship Id="rId3" Type="http://schemas.openxmlformats.org/officeDocument/2006/relationships/hyperlink" Target="http://www.studylight.org/desk/?q=ne+5:1-5&amp;t=en_nas&amp;sr=1" TargetMode="External"/><Relationship Id="rId7" Type="http://schemas.openxmlformats.org/officeDocument/2006/relationships/hyperlink" Target="http://en.wikipedia.org/wiki/Septuagint" TargetMode="External"/><Relationship Id="rId12" Type="http://schemas.openxmlformats.org/officeDocument/2006/relationships/hyperlink" Target="http://en.wikipedia.org/wiki/Samarita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cite_note-1"/><Relationship Id="rId11" Type="http://schemas.openxmlformats.org/officeDocument/2006/relationships/hyperlink" Target="http://en.wikipedia.org/wiki/Ezra" TargetMode="External"/><Relationship Id="rId5" Type="http://schemas.openxmlformats.org/officeDocument/2006/relationships/hyperlink" Target="http://www.studylight.org/desk/?q=ne+5:14-19&amp;t=en_nas&amp;sr=1" TargetMode="External"/><Relationship Id="rId15" Type="http://schemas.openxmlformats.org/officeDocument/2006/relationships/hyperlink" Target="#cite_note-6"/><Relationship Id="rId10" Type="http://schemas.openxmlformats.org/officeDocument/2006/relationships/hyperlink" Target="#cite_note-2"/><Relationship Id="rId4" Type="http://schemas.openxmlformats.org/officeDocument/2006/relationships/hyperlink" Target="http://www.studylight.org/desk/?q=ne+5:6-13&amp;t=en_nas&amp;sr=1" TargetMode="External"/><Relationship Id="rId9" Type="http://schemas.openxmlformats.org/officeDocument/2006/relationships/hyperlink" Target="http://en.wikipedia.org/wiki/Shemaiah" TargetMode="External"/><Relationship Id="rId14" Type="http://schemas.openxmlformats.org/officeDocument/2006/relationships/hyperlink" Target="http://en.wikipedia.org/wiki/Achaemenid_Empi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Jerusale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Roman_Empire" TargetMode="External"/><Relationship Id="rId4" Type="http://schemas.openxmlformats.org/officeDocument/2006/relationships/hyperlink" Target="http://en.wikipedia.org/wiki/First_Jewish%E2%80%93Roman_W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10</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11</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12</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13</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Lorring</a:t>
            </a:r>
            <a:r>
              <a:rPr lang="en-US" dirty="0" smtClean="0"/>
              <a:t> – Nehemiah</a:t>
            </a:r>
            <a:r>
              <a:rPr lang="en-US" baseline="0" dirty="0" smtClean="0"/>
              <a:t> </a:t>
            </a:r>
            <a:r>
              <a:rPr lang="en-US" baseline="0" dirty="0" err="1" smtClean="0"/>
              <a:t>pg</a:t>
            </a:r>
            <a:r>
              <a:rPr lang="en-US" baseline="0" dirty="0" smtClean="0"/>
              <a:t> 237</a:t>
            </a:r>
          </a:p>
          <a:p>
            <a:endParaRPr lang="en-US" baseline="0" dirty="0" smtClean="0"/>
          </a:p>
          <a:p>
            <a:r>
              <a:rPr lang="en-AU" dirty="0" smtClean="0"/>
              <a:t>Nehemiah was an unusual person. Nehemiah was a man of action; he got things done. He knew how to use persuasion but also force. One may properly call him the father of Judaism. Because of Nehemiah, Judaism had a fortified city, a purified people, a dedicated and unified nation, renewed economic stability, and a new commitment to God's law.</a:t>
            </a:r>
          </a:p>
          <a:p>
            <a:endParaRPr lang="en-AU" dirty="0" smtClean="0"/>
          </a:p>
          <a:p>
            <a:pPr hangingPunct="0"/>
            <a:r>
              <a:rPr lang="en-AU" dirty="0" smtClean="0">
                <a:effectLst/>
              </a:rPr>
              <a:t>L. God's work is slowed by internal problems of unfairness (</a:t>
            </a:r>
            <a:r>
              <a:rPr lang="en-AU" dirty="0" smtClean="0">
                <a:effectLst/>
                <a:hlinkClick r:id="rId3" action="ppaction://hlinkfile"/>
              </a:rPr>
              <a:t>Nehemiah 5:1-5</a:t>
            </a:r>
            <a:r>
              <a:rPr lang="en-AU" dirty="0" smtClean="0">
                <a:effectLst/>
              </a:rPr>
              <a:t> ). </a:t>
            </a:r>
          </a:p>
          <a:p>
            <a:pPr hangingPunct="0"/>
            <a:r>
              <a:rPr lang="en-AU" dirty="0" smtClean="0">
                <a:effectLst/>
              </a:rPr>
              <a:t>Serious</a:t>
            </a:r>
            <a:r>
              <a:rPr lang="en-AU" baseline="0" dirty="0" smtClean="0">
                <a:effectLst/>
              </a:rPr>
              <a:t> outcry ..so serious that even their wives joined them in the complaint ..unusual for women in </a:t>
            </a:r>
            <a:r>
              <a:rPr lang="en-AU" baseline="0" dirty="0" err="1" smtClean="0">
                <a:effectLst/>
              </a:rPr>
              <a:t>neh</a:t>
            </a:r>
            <a:r>
              <a:rPr lang="en-AU" baseline="0" dirty="0" smtClean="0">
                <a:effectLst/>
              </a:rPr>
              <a:t> era</a:t>
            </a:r>
            <a:endParaRPr lang="en-AU" dirty="0" smtClean="0">
              <a:effectLst/>
            </a:endParaRPr>
          </a:p>
          <a:p>
            <a:pPr hangingPunct="0"/>
            <a:r>
              <a:rPr lang="en-AU" dirty="0" smtClean="0">
                <a:effectLst/>
              </a:rPr>
              <a:t>Tax was levied</a:t>
            </a:r>
            <a:r>
              <a:rPr lang="en-AU" baseline="0" dirty="0" smtClean="0">
                <a:effectLst/>
              </a:rPr>
              <a:t> only on field with produce</a:t>
            </a:r>
          </a:p>
          <a:p>
            <a:pPr hangingPunct="0"/>
            <a:r>
              <a:rPr lang="en-AU" baseline="0" dirty="0" smtClean="0">
                <a:effectLst/>
              </a:rPr>
              <a:t>Economy infrastructure of the province of Judah was in danger</a:t>
            </a:r>
            <a:endParaRPr lang="en-AU" dirty="0" smtClean="0">
              <a:effectLst/>
            </a:endParaRPr>
          </a:p>
          <a:p>
            <a:pPr hangingPunct="0"/>
            <a:endParaRPr lang="en-AU" dirty="0" smtClean="0">
              <a:effectLst/>
            </a:endParaRPr>
          </a:p>
          <a:p>
            <a:pPr hangingPunct="0"/>
            <a:r>
              <a:rPr lang="en-AU" dirty="0" smtClean="0">
                <a:effectLst/>
              </a:rPr>
              <a:t>M. God's leaders must confront profiteering problem causers (</a:t>
            </a:r>
            <a:r>
              <a:rPr lang="en-AU" dirty="0" smtClean="0">
                <a:effectLst/>
                <a:hlinkClick r:id="rId4" action="ppaction://hlinkfile"/>
              </a:rPr>
              <a:t>Nehemiah 5:6-13</a:t>
            </a:r>
            <a:r>
              <a:rPr lang="en-AU" dirty="0" smtClean="0">
                <a:effectLst/>
              </a:rPr>
              <a:t> ). </a:t>
            </a:r>
          </a:p>
          <a:p>
            <a:pPr hangingPunct="0"/>
            <a:r>
              <a:rPr lang="en-AU" dirty="0" smtClean="0">
                <a:effectLst/>
              </a:rPr>
              <a:t>The nobles couldn’t be brought before</a:t>
            </a:r>
            <a:r>
              <a:rPr lang="en-AU" baseline="0" dirty="0" smtClean="0">
                <a:effectLst/>
              </a:rPr>
              <a:t> an ordinary court in which the important citizens and leaders are the judges, they were the accused</a:t>
            </a:r>
            <a:endParaRPr lang="en-AU" dirty="0" smtClean="0">
              <a:effectLst/>
            </a:endParaRPr>
          </a:p>
          <a:p>
            <a:pPr hangingPunct="0"/>
            <a:endParaRPr lang="en-AU" dirty="0" smtClean="0">
              <a:effectLst/>
            </a:endParaRPr>
          </a:p>
          <a:p>
            <a:pPr hangingPunct="0"/>
            <a:r>
              <a:rPr lang="en-AU" dirty="0" smtClean="0">
                <a:effectLst/>
              </a:rPr>
              <a:t>N. God's leaders at times can be sacrificially generous to meet a pressing need (</a:t>
            </a:r>
            <a:r>
              <a:rPr lang="en-AU" dirty="0" smtClean="0">
                <a:effectLst/>
                <a:hlinkClick r:id="rId5" action="ppaction://hlinkfile"/>
              </a:rPr>
              <a:t>Nehemiah 5:14-19</a:t>
            </a:r>
            <a:r>
              <a:rPr lang="en-AU" dirty="0" smtClean="0">
                <a:effectLst/>
              </a:rPr>
              <a:t> ). </a:t>
            </a:r>
          </a:p>
          <a:p>
            <a:pPr hangingPunct="0"/>
            <a:r>
              <a:rPr lang="en-AU" dirty="0" smtClean="0">
                <a:effectLst/>
              </a:rPr>
              <a:t>A governor like satrap has the right to collect taxes not only for the central</a:t>
            </a:r>
            <a:r>
              <a:rPr lang="en-AU" baseline="0" dirty="0" smtClean="0">
                <a:effectLst/>
              </a:rPr>
              <a:t> treasury but also for his own treasury ..food allowance</a:t>
            </a:r>
          </a:p>
          <a:p>
            <a:pPr hangingPunct="0"/>
            <a:r>
              <a:rPr lang="en-AU" baseline="0" dirty="0" smtClean="0">
                <a:effectLst/>
              </a:rPr>
              <a:t>Persian custom to entertain people at is table, other officers of Persian empire</a:t>
            </a:r>
            <a:endParaRPr lang="en-AU" dirty="0" smtClean="0">
              <a:effectLst/>
            </a:endParaRPr>
          </a:p>
          <a:p>
            <a:endParaRPr lang="en-US" dirty="0" smtClean="0"/>
          </a:p>
          <a:p>
            <a:r>
              <a:rPr lang="en-US" dirty="0" smtClean="0"/>
              <a:t> no hint of violent action, the</a:t>
            </a:r>
            <a:r>
              <a:rPr lang="en-US" baseline="0" dirty="0" smtClean="0"/>
              <a:t> rich kept well within the law,  a daughter represented a certain money value as prospective wife.</a:t>
            </a:r>
          </a:p>
          <a:p>
            <a:endParaRPr lang="en-US" baseline="0" dirty="0" smtClean="0"/>
          </a:p>
          <a:p>
            <a:r>
              <a:rPr lang="en-US" baseline="0" dirty="0" smtClean="0"/>
              <a:t>--</a:t>
            </a:r>
            <a:r>
              <a:rPr lang="en-US" baseline="0" dirty="0" smtClean="0">
                <a:sym typeface="Wingdings" pitchFamily="2" charset="2"/>
              </a:rPr>
              <a:t> many </a:t>
            </a:r>
            <a:r>
              <a:rPr lang="en-US" baseline="0" dirty="0" err="1" smtClean="0">
                <a:sym typeface="Wingdings" pitchFamily="2" charset="2"/>
              </a:rPr>
              <a:t>jews</a:t>
            </a:r>
            <a:r>
              <a:rPr lang="en-US" baseline="0" dirty="0" smtClean="0">
                <a:sym typeface="Wingdings" pitchFamily="2" charset="2"/>
              </a:rPr>
              <a:t> married foreign women.</a:t>
            </a:r>
          </a:p>
          <a:p>
            <a:endParaRPr lang="en-US" baseline="0" dirty="0" smtClean="0">
              <a:sym typeface="Wingdings" pitchFamily="2" charset="2"/>
            </a:endParaRPr>
          </a:p>
          <a:p>
            <a:r>
              <a:rPr lang="en-US" baseline="0" dirty="0" smtClean="0">
                <a:sym typeface="Wingdings" pitchFamily="2" charset="2"/>
              </a:rPr>
              <a:t>Feed 150 workforce and household – 400-500</a:t>
            </a:r>
          </a:p>
          <a:p>
            <a:endParaRPr lang="en-US" baseline="0" dirty="0" smtClean="0">
              <a:sym typeface="Wingdings" pitchFamily="2" charset="2"/>
            </a:endParaRPr>
          </a:p>
          <a:p>
            <a:r>
              <a:rPr lang="en-AU" dirty="0" smtClean="0">
                <a:effectLst/>
              </a:rPr>
              <a:t>Nehemiah fixed the Temple tax at a third of a shekel </a:t>
            </a:r>
          </a:p>
          <a:p>
            <a:endParaRPr lang="en-AU" dirty="0" smtClean="0">
              <a:effectLst/>
            </a:endParaRPr>
          </a:p>
          <a:p>
            <a:r>
              <a:rPr lang="en-AU" b="1" i="1" dirty="0" smtClean="0">
                <a:effectLst/>
              </a:rPr>
              <a:t>Nehemiah</a:t>
            </a:r>
            <a:r>
              <a:rPr lang="en-AU" dirty="0" smtClean="0">
                <a:effectLst/>
              </a:rPr>
              <a:t> 10:33–34, </a:t>
            </a:r>
            <a:r>
              <a:rPr lang="en-AU" dirty="0" smtClean="0"/>
              <a:t>Exodus 30:13 (half a shekel)</a:t>
            </a:r>
          </a:p>
          <a:p>
            <a:endParaRPr lang="en-AU" dirty="0" smtClean="0"/>
          </a:p>
          <a:p>
            <a:r>
              <a:rPr lang="en-AU" sz="1200" kern="1200" dirty="0" smtClean="0">
                <a:solidFill>
                  <a:schemeClr val="tx1"/>
                </a:solidFill>
                <a:effectLst/>
                <a:latin typeface="+mn-lt"/>
                <a:ea typeface="+mn-ea"/>
                <a:cs typeface="+mn-cs"/>
              </a:rPr>
              <a:t>The Temple tax was one that all Jews were supposed to pay once a year for the upkeep and maintenance of the Temple in Jerusalem. It wasn't a large tax, but it wasn't a small one either, equivalent to about two days' wages for a working man.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month (28 days)-&gt; 4 shekel</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24x40</a:t>
            </a:r>
            <a:r>
              <a:rPr lang="en-AU" sz="1200" kern="1200" baseline="0" dirty="0" smtClean="0">
                <a:solidFill>
                  <a:schemeClr val="tx1"/>
                </a:solidFill>
                <a:effectLst/>
                <a:latin typeface="+mn-lt"/>
                <a:ea typeface="+mn-ea"/>
                <a:cs typeface="+mn-cs"/>
              </a:rPr>
              <a:t> = 960  --- 240 working adult’s monthly wages</a:t>
            </a:r>
          </a:p>
          <a:p>
            <a:endParaRPr lang="en-AU" sz="1200" kern="1200" baseline="0" dirty="0" smtClean="0">
              <a:solidFill>
                <a:schemeClr val="tx1"/>
              </a:solidFill>
              <a:effectLst/>
              <a:latin typeface="+mn-lt"/>
              <a:ea typeface="+mn-ea"/>
              <a:cs typeface="+mn-cs"/>
            </a:endParaRPr>
          </a:p>
          <a:p>
            <a:pPr rtl="0"/>
            <a:r>
              <a:rPr lang="en-AU" dirty="0" smtClean="0"/>
              <a:t>Appearing in the Queen's presence (</a:t>
            </a:r>
            <a:r>
              <a:rPr lang="en-AU" dirty="0" err="1" smtClean="0"/>
              <a:t>Neh</a:t>
            </a:r>
            <a:r>
              <a:rPr lang="en-AU" dirty="0" smtClean="0"/>
              <a:t> 2:6) may indicate his being a eunuch,</a:t>
            </a:r>
            <a:r>
              <a:rPr lang="en-AU" baseline="30000" dirty="0" smtClean="0">
                <a:hlinkClick r:id="rId6" action="ppaction://hlinkfile"/>
              </a:rPr>
              <a:t>[1]</a:t>
            </a:r>
            <a:r>
              <a:rPr lang="en-AU" dirty="0" smtClean="0"/>
              <a:t> and in the </a:t>
            </a:r>
            <a:r>
              <a:rPr lang="en-AU" dirty="0" smtClean="0">
                <a:hlinkClick r:id="rId7" action="ppaction://hlinkfile" tooltip="Septuagint"/>
              </a:rPr>
              <a:t>Septuagint</a:t>
            </a:r>
            <a:r>
              <a:rPr lang="en-AU" dirty="0" smtClean="0"/>
              <a:t>, the Greek translation of the </a:t>
            </a:r>
            <a:r>
              <a:rPr lang="en-AU" dirty="0" smtClean="0">
                <a:hlinkClick r:id="rId8" action="ppaction://hlinkfile" tooltip="Hebrew Bible"/>
              </a:rPr>
              <a:t>Hebrew Bible</a:t>
            </a:r>
            <a:r>
              <a:rPr lang="en-AU" dirty="0" smtClean="0"/>
              <a:t>, he is described as such: </a:t>
            </a:r>
            <a:r>
              <a:rPr lang="en-AU" i="1" dirty="0" err="1" smtClean="0"/>
              <a:t>eunochos</a:t>
            </a:r>
            <a:r>
              <a:rPr lang="en-AU" dirty="0" smtClean="0"/>
              <a:t> (eunuch), rather than </a:t>
            </a:r>
            <a:r>
              <a:rPr lang="en-AU" i="1" dirty="0" err="1" smtClean="0"/>
              <a:t>oinochoos</a:t>
            </a:r>
            <a:r>
              <a:rPr lang="en-AU" dirty="0" smtClean="0"/>
              <a:t> (wine-cup-bearer). If so the attempt by his enemy </a:t>
            </a:r>
            <a:r>
              <a:rPr lang="en-AU" dirty="0" err="1" smtClean="0">
                <a:hlinkClick r:id="rId9" action="ppaction://hlinkfile" tooltip="Shemaiah"/>
              </a:rPr>
              <a:t>Shemaiah</a:t>
            </a:r>
            <a:r>
              <a:rPr lang="en-AU" dirty="0" smtClean="0"/>
              <a:t> to trick him into entering the Temple is aimed at making him break Jewish law, rather than simply hide from assassins.</a:t>
            </a:r>
            <a:r>
              <a:rPr lang="en-AU" baseline="30000" dirty="0" smtClean="0">
                <a:hlinkClick r:id="rId10" action="ppaction://hlinkfile"/>
              </a:rPr>
              <a:t>[2]</a:t>
            </a:r>
            <a:endParaRPr lang="en-AU" dirty="0" smtClean="0"/>
          </a:p>
          <a:p>
            <a:pPr rtl="0"/>
            <a:r>
              <a:rPr lang="en-AU" dirty="0" smtClean="0"/>
              <a:t>He then took measures to repopulate the city and purify the Jewish community, enforcing the cancellation of debt, assisting </a:t>
            </a:r>
            <a:r>
              <a:rPr lang="en-AU" dirty="0" smtClean="0">
                <a:hlinkClick r:id="rId11" action="ppaction://hlinkfile" tooltip="Ezra"/>
              </a:rPr>
              <a:t>Ezra</a:t>
            </a:r>
            <a:r>
              <a:rPr lang="en-AU" dirty="0" smtClean="0"/>
              <a:t> to promulgate the law of Moses, and enforcing the divorce of Jewish men from their non-Jewish wives.</a:t>
            </a:r>
          </a:p>
          <a:p>
            <a:pPr rtl="0"/>
            <a:r>
              <a:rPr lang="en-AU" dirty="0" smtClean="0"/>
              <a:t>After 12 years as governor, during which he ruled with justice and righteousness, he returned to the king in Susa. After some time in Susa he returned to Jerusalem, only to find that the people had fallen back into their evil ways. Non-Jews were permitted to conduct business inside Jerusalem on the Sabbath and to keep rooms in the Temple. Greatly angered, he purified the Temple and the priests and Levites and enforced the observance of the law of Moses.</a:t>
            </a:r>
          </a:p>
          <a:p>
            <a:endParaRPr lang="en-US" dirty="0" smtClean="0"/>
          </a:p>
          <a:p>
            <a:r>
              <a:rPr lang="en-AU" dirty="0" smtClean="0"/>
              <a:t>Nehemiah 8–10 is considered part of the so-called “Ezra Source” (which includes Ezra 7–10), while Nehemiah 1–7 and 11–13 are from a separate source that scholars call the “Nehemiah Memoir.” </a:t>
            </a:r>
          </a:p>
          <a:p>
            <a:endParaRPr lang="en-AU" dirty="0" smtClean="0"/>
          </a:p>
          <a:p>
            <a:r>
              <a:rPr lang="en-AU" b="1" dirty="0" err="1" smtClean="0"/>
              <a:t>Sanballat</a:t>
            </a:r>
            <a:r>
              <a:rPr lang="en-AU" b="1" dirty="0" smtClean="0"/>
              <a:t> the </a:t>
            </a:r>
            <a:r>
              <a:rPr lang="en-AU" b="1" dirty="0" err="1" smtClean="0"/>
              <a:t>Horonite</a:t>
            </a:r>
            <a:r>
              <a:rPr lang="en-AU" b="1" dirty="0" smtClean="0"/>
              <a:t> (</a:t>
            </a:r>
            <a:r>
              <a:rPr lang="en-AU" dirty="0" smtClean="0"/>
              <a:t>was a </a:t>
            </a:r>
            <a:r>
              <a:rPr lang="en-AU" dirty="0" smtClean="0">
                <a:hlinkClick r:id="rId12" action="ppaction://hlinkfile" tooltip="Samaritan"/>
              </a:rPr>
              <a:t>Samaritan</a:t>
            </a:r>
            <a:r>
              <a:rPr lang="en-AU" dirty="0" smtClean="0"/>
              <a:t> leader and official of the </a:t>
            </a:r>
            <a:r>
              <a:rPr lang="en-AU" dirty="0" smtClean="0">
                <a:hlinkClick r:id="rId13" action="ppaction://hlinkfile" tooltip="Persia"/>
              </a:rPr>
              <a:t>Persian</a:t>
            </a:r>
            <a:r>
              <a:rPr lang="en-AU" dirty="0" smtClean="0"/>
              <a:t> </a:t>
            </a:r>
            <a:r>
              <a:rPr lang="en-AU" dirty="0" err="1" smtClean="0">
                <a:hlinkClick r:id="rId14" action="ppaction://hlinkfile" tooltip="Achaemenid Empire"/>
              </a:rPr>
              <a:t>Achaemenid</a:t>
            </a:r>
            <a:r>
              <a:rPr lang="en-AU" dirty="0" smtClean="0">
                <a:hlinkClick r:id="rId14" action="ppaction://hlinkfile" tooltip="Achaemenid Empire"/>
              </a:rPr>
              <a:t> Empire</a:t>
            </a:r>
            <a:r>
              <a:rPr lang="en-AU" dirty="0" smtClean="0"/>
              <a:t>)</a:t>
            </a:r>
          </a:p>
          <a:p>
            <a:r>
              <a:rPr lang="en-AU" dirty="0" smtClean="0"/>
              <a:t>Josephus describes his construction of the Samaritan temple, and says it was based on a copy of the Jerusalem temple.</a:t>
            </a:r>
            <a:r>
              <a:rPr lang="en-AU" baseline="30000" dirty="0" smtClean="0">
                <a:hlinkClick r:id="rId15" action="ppaction://hlinkfile"/>
              </a:rPr>
              <a:t>[6]</a:t>
            </a:r>
            <a:r>
              <a:rPr lang="en-AU" dirty="0" smtClean="0"/>
              <a:t> He also relates that many Israelites married to Samaritans moved to Samaria, causing much bewilderment in Jerusalem.</a:t>
            </a:r>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14</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15</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16</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2</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3</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4</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5</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6</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7</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8</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Ezra and</a:t>
            </a:r>
            <a:r>
              <a:rPr lang="en-US" baseline="0" dirty="0" smtClean="0"/>
              <a:t> </a:t>
            </a:r>
            <a:r>
              <a:rPr lang="en-US" baseline="0" dirty="0" err="1" smtClean="0"/>
              <a:t>nehemiah</a:t>
            </a:r>
            <a:r>
              <a:rPr lang="en-US" baseline="0" dirty="0" smtClean="0"/>
              <a:t> </a:t>
            </a:r>
          </a:p>
          <a:p>
            <a:endParaRPr lang="en-US" baseline="0" dirty="0" smtClean="0"/>
          </a:p>
          <a:p>
            <a:r>
              <a:rPr lang="en-US" baseline="0" dirty="0" smtClean="0"/>
              <a:t>Mathew L – </a:t>
            </a:r>
            <a:r>
              <a:rPr lang="en-US" baseline="0" dirty="0" err="1" smtClean="0"/>
              <a:t>pg</a:t>
            </a:r>
            <a:r>
              <a:rPr lang="en-US" baseline="0" dirty="0" smtClean="0"/>
              <a:t> 155</a:t>
            </a:r>
          </a:p>
          <a:p>
            <a:endParaRPr lang="en-US" baseline="0" dirty="0" smtClean="0"/>
          </a:p>
          <a:p>
            <a:r>
              <a:rPr lang="en-US" baseline="0" dirty="0" smtClean="0"/>
              <a:t>Holy Land but not the people</a:t>
            </a:r>
          </a:p>
          <a:p>
            <a:endParaRPr lang="en-US" baseline="0" dirty="0" smtClean="0"/>
          </a:p>
          <a:p>
            <a:r>
              <a:rPr lang="en-US" baseline="0" dirty="0" smtClean="0"/>
              <a:t>Sons were enslaved until the debts were paid off</a:t>
            </a:r>
          </a:p>
          <a:p>
            <a:endParaRPr lang="en-US" baseline="0" dirty="0" smtClean="0"/>
          </a:p>
          <a:p>
            <a:r>
              <a:rPr lang="en-US" baseline="0" dirty="0" smtClean="0"/>
              <a:t>Daughters might be taken as the second wives of the creditors</a:t>
            </a:r>
          </a:p>
          <a:p>
            <a:endParaRPr lang="en-US" baseline="0" dirty="0" smtClean="0"/>
          </a:p>
          <a:p>
            <a:r>
              <a:rPr lang="en-US" baseline="0" dirty="0" smtClean="0"/>
              <a:t>Debt-slavery 2 kings 4: 1-2  was practiced and permitted throughout the history of Israel</a:t>
            </a:r>
          </a:p>
          <a:p>
            <a:endParaRPr lang="en-US" baseline="0" dirty="0" smtClean="0"/>
          </a:p>
          <a:p>
            <a:r>
              <a:rPr lang="en-US" baseline="0" dirty="0" smtClean="0"/>
              <a:t>Bible: </a:t>
            </a:r>
            <a:r>
              <a:rPr lang="en-US" baseline="0" dirty="0" err="1" smtClean="0"/>
              <a:t>Deut</a:t>
            </a:r>
            <a:r>
              <a:rPr lang="en-US" baseline="0" dirty="0" smtClean="0"/>
              <a:t> 23:19, Lev 25:35-37, 39-40, 42</a:t>
            </a:r>
          </a:p>
          <a:p>
            <a:endParaRPr lang="en-US" baseline="0" dirty="0" smtClean="0"/>
          </a:p>
          <a:p>
            <a:r>
              <a:rPr lang="en-US" baseline="0" dirty="0" smtClean="0"/>
              <a:t>What is the use of a rebuilt </a:t>
            </a:r>
            <a:r>
              <a:rPr lang="en-US" baseline="0" dirty="0" err="1" smtClean="0"/>
              <a:t>Jerusallem</a:t>
            </a:r>
            <a:r>
              <a:rPr lang="en-US" baseline="0" dirty="0" smtClean="0"/>
              <a:t> without a holy people to dwell with God</a:t>
            </a:r>
          </a:p>
          <a:p>
            <a:endParaRPr lang="en-US" baseline="0" dirty="0" smtClean="0"/>
          </a:p>
          <a:p>
            <a:r>
              <a:rPr lang="en-US" baseline="0" dirty="0" smtClean="0"/>
              <a:t>Even more disturbing is the problem lie with the leaders who should be counted upon to serve the people (</a:t>
            </a:r>
            <a:r>
              <a:rPr lang="en-US" baseline="0" dirty="0" err="1" smtClean="0"/>
              <a:t>Ezek</a:t>
            </a:r>
            <a:r>
              <a:rPr lang="en-US" baseline="0" dirty="0" smtClean="0"/>
              <a:t> 34:2-4)</a:t>
            </a:r>
          </a:p>
          <a:p>
            <a:endParaRPr lang="en-US" baseline="0" dirty="0" smtClean="0"/>
          </a:p>
          <a:p>
            <a:r>
              <a:rPr lang="en-US" baseline="0" dirty="0" smtClean="0"/>
              <a:t>No ruler in Israel is anything more than a brother (</a:t>
            </a:r>
            <a:r>
              <a:rPr lang="en-US" baseline="0" dirty="0" err="1" smtClean="0"/>
              <a:t>Deut</a:t>
            </a:r>
            <a:r>
              <a:rPr lang="en-US" baseline="0" dirty="0" smtClean="0"/>
              <a:t> 17:15)</a:t>
            </a:r>
          </a:p>
          <a:p>
            <a:endParaRPr lang="en-US" baseline="0" dirty="0" smtClean="0"/>
          </a:p>
          <a:p>
            <a:r>
              <a:rPr lang="en-US" baseline="0" dirty="0" smtClean="0"/>
              <a:t>Shekel – 9-17g depends on era (original -&gt; weight)</a:t>
            </a:r>
          </a:p>
          <a:p>
            <a:endParaRPr lang="en-US" baseline="0" dirty="0" smtClean="0"/>
          </a:p>
          <a:p>
            <a:r>
              <a:rPr lang="en-AU" dirty="0" smtClean="0">
                <a:effectLst/>
              </a:rPr>
              <a:t>Silver shekel minted in </a:t>
            </a:r>
            <a:r>
              <a:rPr lang="en-AU" dirty="0" smtClean="0">
                <a:effectLst/>
                <a:hlinkClick r:id="rId3" action="ppaction://hlinkfile" tooltip="Jerusalem"/>
              </a:rPr>
              <a:t>Jerusalem</a:t>
            </a:r>
            <a:r>
              <a:rPr lang="en-AU" dirty="0" smtClean="0">
                <a:effectLst/>
              </a:rPr>
              <a:t> in the </a:t>
            </a:r>
            <a:r>
              <a:rPr lang="en-AU" dirty="0" smtClean="0">
                <a:effectLst/>
                <a:hlinkClick r:id="rId4" action="ppaction://hlinkfile" tooltip="First Jewish–Roman War"/>
              </a:rPr>
              <a:t>First Jewish revolt</a:t>
            </a:r>
            <a:r>
              <a:rPr lang="en-AU" dirty="0" smtClean="0">
                <a:effectLst/>
              </a:rPr>
              <a:t> against </a:t>
            </a:r>
            <a:r>
              <a:rPr lang="en-AU" dirty="0" smtClean="0">
                <a:effectLst/>
                <a:hlinkClick r:id="rId5" action="ppaction://hlinkfile" tooltip="Roman Empire"/>
              </a:rPr>
              <a:t>Rome</a:t>
            </a:r>
            <a:r>
              <a:rPr lang="en-AU" dirty="0" smtClean="0">
                <a:effectLst/>
              </a:rPr>
              <a:t> in 68 AD </a:t>
            </a:r>
          </a:p>
          <a:p>
            <a:endParaRPr lang="en-AU" dirty="0" smtClean="0">
              <a:effectLst/>
            </a:endParaRPr>
          </a:p>
          <a:p>
            <a:r>
              <a:rPr lang="en-AU" b="1" dirty="0" smtClean="0"/>
              <a:t>Israeli new shekel </a:t>
            </a:r>
            <a:endParaRPr lang="en-AU" dirty="0" smtClean="0">
              <a:effectLs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9</a:t>
            </a:fld>
            <a:endParaRPr lang="en-US"/>
          </a:p>
        </p:txBody>
      </p:sp>
    </p:spTree>
    <p:extLst>
      <p:ext uri="{BB962C8B-B14F-4D97-AF65-F5344CB8AC3E}">
        <p14:creationId xmlns:p14="http://schemas.microsoft.com/office/powerpoint/2010/main" val="274942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29624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662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721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6998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51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1214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982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942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524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82864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19605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5/20/2013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6479342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XQoPGF-B2K_UPM&amp;tbnid=yaLFy6K4QtrtCM:&amp;ved=0CAUQjRw&amp;url=http://www.malaysia-chronicle.com/index.php?option=com_k2&amp;view=item&amp;id=44464:but-does-he-have-anythig-new-to-say?-najibs-speech-the-focus-of-umno-assembly&amp;Itemid=2&amp;ei=bFKWUaj0NITkkQXZtYC4DQ&amp;bvm=bv.46471029,d.dGI&amp;psig=AFQjCNE-aztoUalepLcCz7D2iv3BDhNI8Q&amp;ust=136889238710788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file:///\\localhost\upload.wikimedia.org\wikipedia\commons\8\8e\Half_Shekel.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file:///\\localhost\upload.wikimedia.org\wikipedia\commons\2\2d\Nis_1_sheqel.png"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0" y="199292"/>
            <a:ext cx="6288901" cy="954107"/>
          </a:xfrm>
          <a:prstGeom prst="rect">
            <a:avLst/>
          </a:prstGeom>
          <a:noFill/>
        </p:spPr>
        <p:txBody>
          <a:bodyPr wrap="none" rtlCol="0">
            <a:spAutoFit/>
          </a:bodyPr>
          <a:lstStyle/>
          <a:p>
            <a:r>
              <a:rPr lang="en-AU" sz="2800" dirty="0" err="1" smtClean="0">
                <a:latin typeface="华文楷体"/>
                <a:ea typeface="华文楷体"/>
                <a:cs typeface="华文楷体"/>
              </a:rPr>
              <a:t>最狡猾的贪官并不是公然犯法的罪犯</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err="1" smtClean="0">
                <a:latin typeface="华文楷体"/>
                <a:ea typeface="华文楷体"/>
                <a:cs typeface="华文楷体"/>
              </a:rPr>
              <a:t>反倒是一等一守法的公民</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
        <p:nvSpPr>
          <p:cNvPr id="3" name="Rectangle 2"/>
          <p:cNvSpPr/>
          <p:nvPr/>
        </p:nvSpPr>
        <p:spPr>
          <a:xfrm>
            <a:off x="6096000" y="1333363"/>
            <a:ext cx="3416320" cy="523220"/>
          </a:xfrm>
          <a:prstGeom prst="rect">
            <a:avLst/>
          </a:prstGeom>
        </p:spPr>
        <p:txBody>
          <a:bodyPr wrap="none">
            <a:spAutoFit/>
          </a:bodyPr>
          <a:lstStyle/>
          <a:p>
            <a:r>
              <a:rPr lang="en-AU" sz="2800" dirty="0" err="1" smtClean="0">
                <a:latin typeface="华文楷体"/>
                <a:ea typeface="华文楷体"/>
                <a:cs typeface="华文楷体"/>
              </a:rPr>
              <a:t>贪官：法律由我定</a:t>
            </a:r>
            <a:r>
              <a:rPr lang="en-AU" sz="2800" dirty="0">
                <a:latin typeface="华文楷体"/>
                <a:ea typeface="华文楷体"/>
                <a:cs typeface="华文楷体"/>
              </a:rPr>
              <a:t>。</a:t>
            </a:r>
          </a:p>
        </p:txBody>
      </p:sp>
      <p:sp>
        <p:nvSpPr>
          <p:cNvPr id="6" name="Rectangle 5"/>
          <p:cNvSpPr/>
          <p:nvPr/>
        </p:nvSpPr>
        <p:spPr>
          <a:xfrm>
            <a:off x="6095999" y="2165811"/>
            <a:ext cx="3775393" cy="523220"/>
          </a:xfrm>
          <a:prstGeom prst="rect">
            <a:avLst/>
          </a:prstGeom>
        </p:spPr>
        <p:txBody>
          <a:bodyPr wrap="none">
            <a:spAutoFit/>
          </a:bodyPr>
          <a:lstStyle/>
          <a:p>
            <a:r>
              <a:rPr lang="en-AU" sz="2800" dirty="0" err="1" smtClean="0">
                <a:latin typeface="华文楷体"/>
                <a:ea typeface="华文楷体"/>
                <a:cs typeface="华文楷体"/>
              </a:rPr>
              <a:t>贪官：法官由我任命</a:t>
            </a:r>
            <a:r>
              <a:rPr lang="en-AU" sz="2800" dirty="0">
                <a:latin typeface="华文楷体"/>
                <a:ea typeface="华文楷体"/>
                <a:cs typeface="华文楷体"/>
              </a:rPr>
              <a:t>。</a:t>
            </a:r>
          </a:p>
        </p:txBody>
      </p:sp>
      <p:sp>
        <p:nvSpPr>
          <p:cNvPr id="7" name="Rectangle 6"/>
          <p:cNvSpPr/>
          <p:nvPr/>
        </p:nvSpPr>
        <p:spPr>
          <a:xfrm>
            <a:off x="6095999" y="2954160"/>
            <a:ext cx="3775393" cy="523220"/>
          </a:xfrm>
          <a:prstGeom prst="rect">
            <a:avLst/>
          </a:prstGeom>
        </p:spPr>
        <p:txBody>
          <a:bodyPr wrap="none">
            <a:spAutoFit/>
          </a:bodyPr>
          <a:lstStyle/>
          <a:p>
            <a:r>
              <a:rPr lang="en-AU" sz="2800" dirty="0" err="1" smtClean="0">
                <a:latin typeface="华文楷体"/>
                <a:ea typeface="华文楷体"/>
                <a:cs typeface="华文楷体"/>
              </a:rPr>
              <a:t>贪官：警察由我命令</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
        <p:nvSpPr>
          <p:cNvPr id="4" name="TextBox 3"/>
          <p:cNvSpPr txBox="1"/>
          <p:nvPr/>
        </p:nvSpPr>
        <p:spPr>
          <a:xfrm>
            <a:off x="884317" y="4451067"/>
            <a:ext cx="5211683" cy="523220"/>
          </a:xfrm>
          <a:prstGeom prst="rect">
            <a:avLst/>
          </a:prstGeom>
          <a:noFill/>
        </p:spPr>
        <p:txBody>
          <a:bodyPr wrap="none" rtlCol="0">
            <a:spAutoFit/>
          </a:bodyPr>
          <a:lstStyle/>
          <a:p>
            <a:r>
              <a:rPr lang="en-AU" sz="2800" dirty="0" err="1" smtClean="0">
                <a:latin typeface="华文楷体"/>
                <a:ea typeface="华文楷体"/>
                <a:cs typeface="华文楷体"/>
              </a:rPr>
              <a:t>现代的一个例子：马来西亚政坛</a:t>
            </a:r>
            <a:endParaRPr lang="en-AU" sz="2800" dirty="0">
              <a:latin typeface="华文楷体"/>
              <a:ea typeface="华文楷体"/>
              <a:cs typeface="华文楷体"/>
            </a:endParaRPr>
          </a:p>
        </p:txBody>
      </p:sp>
    </p:spTree>
    <p:extLst>
      <p:ext uri="{BB962C8B-B14F-4D97-AF65-F5344CB8AC3E}">
        <p14:creationId xmlns:p14="http://schemas.microsoft.com/office/powerpoint/2010/main" val="23950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3721" y="4662663"/>
            <a:ext cx="10785231" cy="923330"/>
          </a:xfrm>
          <a:prstGeom prst="rect">
            <a:avLst/>
          </a:prstGeom>
        </p:spPr>
        <p:txBody>
          <a:bodyPr wrap="square">
            <a:spAutoFit/>
          </a:bodyPr>
          <a:lstStyle/>
          <a:p>
            <a:r>
              <a:rPr lang="en-AU" dirty="0"/>
              <a:t>Based on the archaeological data, Carter (1994: 134–135; 1999: 148, 288; cf. Miller and Hayes 2006: 522–523) and </a:t>
            </a:r>
            <a:r>
              <a:rPr lang="en-AU" dirty="0" err="1"/>
              <a:t>Lipschits</a:t>
            </a:r>
            <a:r>
              <a:rPr lang="en-AU" dirty="0"/>
              <a:t> (2003: 330–331; 2005: 212; 2006: 32) estimated </a:t>
            </a:r>
            <a:r>
              <a:rPr lang="en-AU" i="1" dirty="0"/>
              <a:t>ca</a:t>
            </a:r>
            <a:r>
              <a:rPr lang="en-AU" dirty="0"/>
              <a:t>. 1,500 inhabitants in Jerusalem during the 5</a:t>
            </a:r>
            <a:r>
              <a:rPr lang="en-AU" baseline="30000" dirty="0"/>
              <a:t>th</a:t>
            </a:r>
            <a:r>
              <a:rPr lang="en-AU" dirty="0"/>
              <a:t> century BCE</a:t>
            </a:r>
            <a:r>
              <a:rPr lang="en-AU" dirty="0" smtClean="0"/>
              <a:t>, </a:t>
            </a:r>
            <a:r>
              <a:rPr lang="en-AU" dirty="0"/>
              <a:t>while </a:t>
            </a:r>
            <a:r>
              <a:rPr lang="en-AU" dirty="0" err="1"/>
              <a:t>Geva's</a:t>
            </a:r>
            <a:r>
              <a:rPr lang="en-AU" dirty="0"/>
              <a:t> (2007b: 56–57) estimation of the population in Jerusalem was about 1,000 people.</a:t>
            </a:r>
          </a:p>
        </p:txBody>
      </p:sp>
      <p:sp>
        <p:nvSpPr>
          <p:cNvPr id="3" name="Rectangle 2"/>
          <p:cNvSpPr/>
          <p:nvPr/>
        </p:nvSpPr>
        <p:spPr>
          <a:xfrm>
            <a:off x="6412522" y="1317010"/>
            <a:ext cx="4969694" cy="2923877"/>
          </a:xfrm>
          <a:prstGeom prst="rect">
            <a:avLst/>
          </a:prstGeom>
        </p:spPr>
        <p:txBody>
          <a:bodyPr wrap="none">
            <a:spAutoFit/>
          </a:bodyPr>
          <a:lstStyle/>
          <a:p>
            <a:r>
              <a:rPr lang="ja-JP" altLang="en-AU" sz="2800" dirty="0" smtClean="0">
                <a:latin typeface="华文楷体"/>
                <a:ea typeface="华文楷体"/>
                <a:cs typeface="华文楷体"/>
              </a:rPr>
              <a:t>根据近代考古研究，</a:t>
            </a:r>
            <a:r>
              <a:rPr lang="en-AU" altLang="ja-JP" sz="2800" dirty="0" smtClean="0">
                <a:latin typeface="华文楷体"/>
                <a:ea typeface="华文楷体"/>
                <a:cs typeface="华文楷体"/>
              </a:rPr>
              <a:t/>
            </a:r>
            <a:br>
              <a:rPr lang="en-AU" altLang="ja-JP" sz="2800" dirty="0" smtClean="0">
                <a:latin typeface="华文楷体"/>
                <a:ea typeface="华文楷体"/>
                <a:cs typeface="华文楷体"/>
              </a:rPr>
            </a:br>
            <a:r>
              <a:rPr lang="ja-JP" altLang="en-US" sz="2800" dirty="0" smtClean="0">
                <a:latin typeface="华文楷体"/>
                <a:ea typeface="华文楷体"/>
                <a:cs typeface="华文楷体"/>
              </a:rPr>
              <a:t>耶路撒冷</a:t>
            </a:r>
            <a:r>
              <a:rPr lang="ja-JP" altLang="en-AU" sz="2800" dirty="0" smtClean="0">
                <a:latin typeface="华文楷体"/>
                <a:ea typeface="华文楷体"/>
                <a:cs typeface="华文楷体"/>
              </a:rPr>
              <a:t>城当时的人口</a:t>
            </a:r>
            <a:r>
              <a:rPr lang="en-AU" altLang="ja-JP" sz="2800" dirty="0" smtClean="0">
                <a:latin typeface="华文楷体"/>
                <a:ea typeface="华文楷体"/>
                <a:cs typeface="华文楷体"/>
              </a:rPr>
              <a:t/>
            </a:r>
            <a:br>
              <a:rPr lang="en-AU" altLang="ja-JP" sz="2800" dirty="0" smtClean="0">
                <a:latin typeface="华文楷体"/>
                <a:ea typeface="华文楷体"/>
                <a:cs typeface="华文楷体"/>
              </a:rPr>
            </a:br>
            <a:r>
              <a:rPr lang="ja-JP" altLang="en-AU" sz="2800" dirty="0" smtClean="0">
                <a:latin typeface="华文楷体"/>
                <a:ea typeface="华文楷体"/>
                <a:cs typeface="华文楷体"/>
              </a:rPr>
              <a:t>大概只有</a:t>
            </a:r>
            <a:r>
              <a:rPr lang="en-AU" altLang="ja-JP" sz="2800" dirty="0" smtClean="0">
                <a:latin typeface="华文楷体"/>
                <a:ea typeface="华文楷体"/>
                <a:cs typeface="华文楷体"/>
              </a:rPr>
              <a:t>1000-1500左右。</a:t>
            </a:r>
          </a:p>
          <a:p>
            <a:r>
              <a:rPr lang="en-AU" sz="2800" dirty="0" smtClean="0">
                <a:latin typeface="华文楷体"/>
                <a:ea typeface="华文楷体"/>
                <a:cs typeface="华文楷体"/>
              </a:rPr>
              <a:t>整个犹大省份约莫42000人，</a:t>
            </a:r>
          </a:p>
          <a:p>
            <a:r>
              <a:rPr lang="en-AU" sz="2800" dirty="0">
                <a:latin typeface="华文楷体"/>
                <a:ea typeface="华文楷体"/>
                <a:cs typeface="华文楷体"/>
              </a:rPr>
              <a:t>加7000</a:t>
            </a:r>
            <a:r>
              <a:rPr lang="en-AU" sz="2800" dirty="0" smtClean="0">
                <a:latin typeface="华文楷体"/>
                <a:ea typeface="华文楷体"/>
                <a:cs typeface="华文楷体"/>
              </a:rPr>
              <a:t>个奴隶 (跟7：66，67</a:t>
            </a:r>
            <a:br>
              <a:rPr lang="en-AU" sz="2800" dirty="0" smtClean="0">
                <a:latin typeface="华文楷体"/>
                <a:ea typeface="华文楷体"/>
                <a:cs typeface="华文楷体"/>
              </a:rPr>
            </a:br>
            <a:r>
              <a:rPr lang="en-AU" sz="2800" dirty="0" err="1" smtClean="0">
                <a:latin typeface="华文楷体"/>
                <a:ea typeface="华文楷体"/>
                <a:cs typeface="华文楷体"/>
              </a:rPr>
              <a:t>所记载的相似</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1600" dirty="0" smtClean="0">
                <a:latin typeface="华文楷体"/>
                <a:ea typeface="华文楷体"/>
                <a:cs typeface="华文楷体"/>
              </a:rPr>
              <a:t>(</a:t>
            </a:r>
            <a:r>
              <a:rPr lang="en-AU" sz="1600" dirty="0" err="1" smtClean="0">
                <a:latin typeface="华文楷体"/>
                <a:ea typeface="华文楷体"/>
                <a:cs typeface="华文楷体"/>
              </a:rPr>
              <a:t>资料来源：Institute</a:t>
            </a:r>
            <a:r>
              <a:rPr lang="en-AU" sz="1600" dirty="0" smtClean="0">
                <a:latin typeface="华文楷体"/>
                <a:ea typeface="华文楷体"/>
                <a:cs typeface="华文楷体"/>
              </a:rPr>
              <a:t> </a:t>
            </a:r>
            <a:r>
              <a:rPr lang="en-AU" sz="1600" dirty="0">
                <a:latin typeface="华文楷体"/>
                <a:ea typeface="华文楷体"/>
                <a:cs typeface="华文楷体"/>
              </a:rPr>
              <a:t>of Archaeology, Tel Aviv University </a:t>
            </a:r>
            <a:r>
              <a:rPr lang="en-AU" sz="1600" dirty="0" smtClean="0">
                <a:latin typeface="华文楷体"/>
                <a:ea typeface="华文楷体"/>
                <a:cs typeface="华文楷体"/>
              </a:rPr>
              <a:t>)</a:t>
            </a:r>
            <a:endParaRPr lang="en-AU" sz="1600" dirty="0">
              <a:latin typeface="华文楷体"/>
              <a:ea typeface="华文楷体"/>
              <a:cs typeface="华文楷体"/>
            </a:endParaRPr>
          </a:p>
        </p:txBody>
      </p:sp>
      <p:sp>
        <p:nvSpPr>
          <p:cNvPr id="4" name="Rectangle 3"/>
          <p:cNvSpPr/>
          <p:nvPr/>
        </p:nvSpPr>
        <p:spPr>
          <a:xfrm>
            <a:off x="6096000" y="245405"/>
            <a:ext cx="5814646" cy="954107"/>
          </a:xfrm>
          <a:prstGeom prst="rect">
            <a:avLst/>
          </a:prstGeom>
        </p:spPr>
        <p:txBody>
          <a:bodyPr wrap="square">
            <a:spAutoFit/>
          </a:bodyPr>
          <a:lstStyle/>
          <a:p>
            <a:r>
              <a:rPr lang="en-US" altLang="zh-CN" sz="2800" dirty="0">
                <a:latin typeface="华文楷体"/>
                <a:ea typeface="华文楷体"/>
                <a:cs typeface="华文楷体"/>
              </a:rPr>
              <a:t>7:4    </a:t>
            </a:r>
            <a:r>
              <a:rPr lang="zh-CN" altLang="en-US" sz="2800" dirty="0" smtClean="0">
                <a:latin typeface="华文楷体"/>
                <a:ea typeface="华文楷体"/>
                <a:cs typeface="华文楷体"/>
              </a:rPr>
              <a:t>城是广大 </a:t>
            </a:r>
            <a:r>
              <a:rPr lang="zh-CN" altLang="en-US" sz="2800" dirty="0">
                <a:latin typeface="华文楷体"/>
                <a:ea typeface="华文楷体"/>
                <a:cs typeface="华文楷体"/>
              </a:rPr>
              <a:t>， </a:t>
            </a:r>
            <a:r>
              <a:rPr lang="zh-CN" altLang="en-US" sz="2800" dirty="0" smtClean="0">
                <a:latin typeface="华文楷体"/>
                <a:ea typeface="华文楷体"/>
                <a:cs typeface="华文楷体"/>
              </a:rPr>
              <a:t>其中的民却稀少 </a:t>
            </a:r>
            <a:r>
              <a:rPr lang="zh-CN" altLang="en-US" sz="2800" dirty="0">
                <a:latin typeface="华文楷体"/>
                <a:ea typeface="华文楷体"/>
                <a:cs typeface="华文楷体"/>
              </a:rPr>
              <a:t>， </a:t>
            </a:r>
            <a:r>
              <a:rPr lang="zh-CN" altLang="en-US" sz="2800" dirty="0" smtClean="0">
                <a:latin typeface="华文楷体"/>
                <a:ea typeface="华文楷体"/>
                <a:cs typeface="华文楷体"/>
              </a:rPr>
              <a:t>房屋还没有建造 </a:t>
            </a:r>
            <a:r>
              <a:rPr lang="zh-CN" altLang="en-US" sz="2800" dirty="0">
                <a:latin typeface="华文楷体"/>
                <a:ea typeface="华文楷体"/>
                <a:cs typeface="华文楷体"/>
              </a:rPr>
              <a:t>。 </a:t>
            </a:r>
            <a:endParaRPr lang="en-AU" sz="2800" dirty="0">
              <a:latin typeface="华文楷体"/>
              <a:ea typeface="华文楷体"/>
              <a:cs typeface="华文楷体"/>
            </a:endParaRPr>
          </a:p>
        </p:txBody>
      </p:sp>
    </p:spTree>
    <p:extLst>
      <p:ext uri="{BB962C8B-B14F-4D97-AF65-F5344CB8AC3E}">
        <p14:creationId xmlns:p14="http://schemas.microsoft.com/office/powerpoint/2010/main" val="49964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89784" y="1174275"/>
            <a:ext cx="5570756" cy="954107"/>
          </a:xfrm>
          <a:prstGeom prst="rect">
            <a:avLst/>
          </a:prstGeom>
          <a:noFill/>
        </p:spPr>
        <p:txBody>
          <a:bodyPr wrap="none" rtlCol="0">
            <a:spAutoFit/>
          </a:bodyPr>
          <a:lstStyle/>
          <a:p>
            <a:r>
              <a:rPr lang="en-AU" sz="2800" dirty="0" err="1" smtClean="0">
                <a:latin typeface="华文楷体"/>
                <a:ea typeface="华文楷体"/>
                <a:cs typeface="华文楷体"/>
              </a:rPr>
              <a:t>单单缴税给中央政府已经够惨了</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err="1" smtClean="0">
                <a:latin typeface="华文楷体"/>
                <a:ea typeface="华文楷体"/>
                <a:cs typeface="华文楷体"/>
              </a:rPr>
              <a:t>还要缴那么重的税给省政府</a:t>
            </a:r>
            <a:r>
              <a:rPr lang="en-AU" sz="2800" dirty="0" smtClean="0">
                <a:latin typeface="华文楷体"/>
                <a:ea typeface="华文楷体"/>
                <a:cs typeface="华文楷体"/>
              </a:rPr>
              <a:t>。</a:t>
            </a:r>
            <a:endParaRPr lang="en-AU" sz="2800" dirty="0">
              <a:latin typeface="华文楷体"/>
              <a:ea typeface="华文楷体"/>
              <a:cs typeface="华文楷体"/>
            </a:endParaRPr>
          </a:p>
        </p:txBody>
      </p:sp>
      <p:pic>
        <p:nvPicPr>
          <p:cNvPr id="17410" name="Picture 2" descr="https://encrypted-tbn0.gstatic.com/images?q=tbn:ANd9GcRjO7ZGyKZqHXkBXgdvnTqtmcr5f8jcsdR7BXajPqUAsCv5eFXx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61" y="2128382"/>
            <a:ext cx="2890715" cy="3363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5448" y="4369750"/>
            <a:ext cx="4015843" cy="523220"/>
          </a:xfrm>
          <a:prstGeom prst="rect">
            <a:avLst/>
          </a:prstGeom>
        </p:spPr>
        <p:txBody>
          <a:bodyPr wrap="none">
            <a:spAutoFit/>
          </a:bodyPr>
          <a:lstStyle/>
          <a:p>
            <a:r>
              <a:rPr lang="en-AU" sz="2800" dirty="0" err="1">
                <a:latin typeface="华文楷体"/>
                <a:ea typeface="华文楷体"/>
                <a:cs typeface="华文楷体"/>
              </a:rPr>
              <a:t>坏官</a:t>
            </a:r>
            <a:r>
              <a:rPr lang="en-AU" sz="2800" dirty="0" err="1" smtClean="0">
                <a:latin typeface="华文楷体"/>
                <a:ea typeface="华文楷体"/>
                <a:cs typeface="华文楷体"/>
              </a:rPr>
              <a:t>：睬你都傻</a:t>
            </a:r>
            <a:r>
              <a:rPr lang="en-AU" sz="2800" dirty="0" smtClean="0">
                <a:latin typeface="华文楷体"/>
                <a:ea typeface="华文楷体"/>
                <a:cs typeface="华文楷体"/>
              </a:rPr>
              <a:t>！(</a:t>
            </a:r>
            <a:r>
              <a:rPr lang="en-AU" sz="2800" dirty="0" err="1" smtClean="0">
                <a:latin typeface="华文楷体"/>
                <a:ea typeface="华文楷体"/>
                <a:cs typeface="华文楷体"/>
              </a:rPr>
              <a:t>粤语</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
        <p:nvSpPr>
          <p:cNvPr id="7" name="TextBox 6"/>
          <p:cNvSpPr txBox="1"/>
          <p:nvPr/>
        </p:nvSpPr>
        <p:spPr>
          <a:xfrm>
            <a:off x="6189784" y="234461"/>
            <a:ext cx="5862502" cy="830997"/>
          </a:xfrm>
          <a:prstGeom prst="rect">
            <a:avLst/>
          </a:prstGeom>
          <a:noFill/>
        </p:spPr>
        <p:txBody>
          <a:bodyPr wrap="none" rtlCol="0">
            <a:spAutoFit/>
          </a:bodyPr>
          <a:lstStyle/>
          <a:p>
            <a:r>
              <a:rPr lang="en-AU" sz="2400" dirty="0" err="1" smtClean="0">
                <a:latin typeface="华文楷体"/>
                <a:ea typeface="华文楷体"/>
                <a:cs typeface="华文楷体"/>
              </a:rPr>
              <a:t>当时的省政府有权</a:t>
            </a:r>
            <a:r>
              <a:rPr lang="en-AU" sz="2400" dirty="0" smtClean="0">
                <a:latin typeface="华文楷体"/>
                <a:ea typeface="华文楷体"/>
                <a:cs typeface="华文楷体"/>
              </a:rPr>
              <a:t>  </a:t>
            </a:r>
            <a:r>
              <a:rPr lang="en-AU" sz="2400" dirty="0" err="1" smtClean="0">
                <a:latin typeface="华文楷体"/>
                <a:ea typeface="华文楷体"/>
                <a:cs typeface="华文楷体"/>
              </a:rPr>
              <a:t>根据自己的需要收税</a:t>
            </a:r>
            <a:r>
              <a:rPr lang="en-AU" sz="2400" dirty="0" smtClean="0">
                <a:latin typeface="华文楷体"/>
                <a:ea typeface="华文楷体"/>
                <a:cs typeface="华文楷体"/>
              </a:rPr>
              <a:t>，</a:t>
            </a:r>
            <a:br>
              <a:rPr lang="en-AU" sz="2400" dirty="0" smtClean="0">
                <a:latin typeface="华文楷体"/>
                <a:ea typeface="华文楷体"/>
                <a:cs typeface="华文楷体"/>
              </a:rPr>
            </a:br>
            <a:r>
              <a:rPr lang="en-AU" sz="2400" dirty="0" err="1" smtClean="0">
                <a:latin typeface="华文楷体"/>
                <a:ea typeface="华文楷体"/>
                <a:cs typeface="华文楷体"/>
              </a:rPr>
              <a:t>但需要收这么重吗</a:t>
            </a:r>
            <a:r>
              <a:rPr lang="en-AU" sz="2400" dirty="0" smtClean="0">
                <a:latin typeface="华文楷体"/>
                <a:ea typeface="华文楷体"/>
                <a:cs typeface="华文楷体"/>
              </a:rPr>
              <a:t>？</a:t>
            </a:r>
            <a:r>
              <a:rPr lang="en-AU" sz="2400" dirty="0" smtClean="0"/>
              <a:t>	</a:t>
            </a:r>
            <a:endParaRPr lang="en-AU" sz="2400" dirty="0"/>
          </a:p>
        </p:txBody>
      </p:sp>
      <p:sp>
        <p:nvSpPr>
          <p:cNvPr id="8" name="Rectangle 7"/>
          <p:cNvSpPr/>
          <p:nvPr/>
        </p:nvSpPr>
        <p:spPr>
          <a:xfrm>
            <a:off x="569600" y="5707850"/>
            <a:ext cx="8797601" cy="584775"/>
          </a:xfrm>
          <a:prstGeom prst="rect">
            <a:avLst/>
          </a:prstGeom>
        </p:spPr>
        <p:txBody>
          <a:bodyPr wrap="none">
            <a:spAutoFit/>
          </a:bodyPr>
          <a:lstStyle/>
          <a:p>
            <a:r>
              <a:rPr lang="zh-CN" altLang="en-US" sz="3200" dirty="0">
                <a:latin typeface="Arial" pitchFamily="34" charset="0"/>
                <a:cs typeface="Arial" pitchFamily="34" charset="0"/>
              </a:rPr>
              <a:t> </a:t>
            </a:r>
            <a:r>
              <a:rPr lang="zh-CN" altLang="en-AU" sz="3200" dirty="0" smtClean="0">
                <a:latin typeface="华文楷体"/>
                <a:ea typeface="华文楷体"/>
                <a:cs typeface="华文楷体"/>
              </a:rPr>
              <a:t>尼希米 </a:t>
            </a:r>
            <a:r>
              <a:rPr lang="en-AU" altLang="zh-CN" sz="3200" dirty="0" smtClean="0">
                <a:latin typeface="华文楷体"/>
                <a:ea typeface="华文楷体"/>
                <a:cs typeface="华文楷体"/>
              </a:rPr>
              <a:t>- 5:15 b </a:t>
            </a:r>
            <a:r>
              <a:rPr lang="zh-CN" altLang="en-US" sz="3200" dirty="0" smtClean="0">
                <a:latin typeface="华文楷体"/>
                <a:ea typeface="华文楷体"/>
                <a:cs typeface="华文楷体"/>
              </a:rPr>
              <a:t>但 </a:t>
            </a:r>
            <a:r>
              <a:rPr lang="zh-CN" altLang="en-US" sz="3200" dirty="0">
                <a:latin typeface="华文楷体"/>
                <a:ea typeface="华文楷体"/>
                <a:cs typeface="华文楷体"/>
              </a:rPr>
              <a:t>我 因 敬 畏 神 不 这 样 行 。</a:t>
            </a:r>
            <a:endParaRPr lang="en-AU" sz="3200" dirty="0">
              <a:latin typeface="华文楷体"/>
              <a:ea typeface="华文楷体"/>
              <a:cs typeface="华文楷体"/>
            </a:endParaRPr>
          </a:p>
        </p:txBody>
      </p:sp>
    </p:spTree>
    <p:extLst>
      <p:ext uri="{BB962C8B-B14F-4D97-AF65-F5344CB8AC3E}">
        <p14:creationId xmlns:p14="http://schemas.microsoft.com/office/powerpoint/2010/main" val="39422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0492" y="468923"/>
            <a:ext cx="6040436" cy="523220"/>
          </a:xfrm>
          <a:prstGeom prst="rect">
            <a:avLst/>
          </a:prstGeom>
          <a:noFill/>
        </p:spPr>
        <p:txBody>
          <a:bodyPr wrap="none" rtlCol="0">
            <a:spAutoFit/>
          </a:bodyPr>
          <a:lstStyle/>
          <a:p>
            <a:r>
              <a:rPr lang="zh-CN" altLang="en-US" sz="2800" dirty="0">
                <a:latin typeface="华文楷体"/>
                <a:ea typeface="华文楷体"/>
                <a:cs typeface="华文楷体"/>
              </a:rPr>
              <a:t>尼希米记</a:t>
            </a:r>
            <a:r>
              <a:rPr lang="en-AU" altLang="zh-CN" sz="2800" dirty="0">
                <a:latin typeface="华文楷体"/>
                <a:ea typeface="华文楷体"/>
                <a:cs typeface="华文楷体"/>
              </a:rPr>
              <a:t>5章 </a:t>
            </a:r>
            <a:r>
              <a:rPr lang="en-AU" altLang="zh-CN" sz="2800" dirty="0" smtClean="0">
                <a:latin typeface="华文楷体"/>
                <a:ea typeface="华文楷体"/>
                <a:cs typeface="华文楷体"/>
              </a:rPr>
              <a:t>14-19 </a:t>
            </a:r>
            <a:r>
              <a:rPr lang="en-AU" sz="2800" dirty="0" err="1" smtClean="0">
                <a:latin typeface="华文楷体"/>
                <a:ea typeface="华文楷体"/>
                <a:cs typeface="华文楷体"/>
              </a:rPr>
              <a:t>好官和坏官的分别</a:t>
            </a:r>
            <a:endParaRPr lang="en-AU" sz="2800" dirty="0">
              <a:latin typeface="华文楷体"/>
              <a:ea typeface="华文楷体"/>
              <a:cs typeface="华文楷体"/>
            </a:endParaRPr>
          </a:p>
        </p:txBody>
      </p:sp>
      <p:sp>
        <p:nvSpPr>
          <p:cNvPr id="3" name="TextBox 2"/>
          <p:cNvSpPr txBox="1"/>
          <p:nvPr/>
        </p:nvSpPr>
        <p:spPr>
          <a:xfrm>
            <a:off x="5990492" y="1097175"/>
            <a:ext cx="6468437" cy="3970318"/>
          </a:xfrm>
          <a:prstGeom prst="rect">
            <a:avLst/>
          </a:prstGeom>
          <a:noFill/>
        </p:spPr>
        <p:txBody>
          <a:bodyPr wrap="none" rtlCol="0">
            <a:spAutoFit/>
          </a:bodyPr>
          <a:lstStyle/>
          <a:p>
            <a:r>
              <a:rPr lang="en-AU" sz="2800" dirty="0" err="1" smtClean="0">
                <a:latin typeface="华文楷体"/>
                <a:ea typeface="华文楷体"/>
                <a:cs typeface="华文楷体"/>
              </a:rPr>
              <a:t>好官</a:t>
            </a:r>
            <a:r>
              <a:rPr lang="en-AU" sz="2800" dirty="0" smtClean="0">
                <a:latin typeface="华文楷体"/>
                <a:ea typeface="华文楷体"/>
                <a:cs typeface="华文楷体"/>
              </a:rPr>
              <a:t>：</a:t>
            </a:r>
          </a:p>
          <a:p>
            <a:r>
              <a:rPr lang="en-US" altLang="zh-CN" sz="2800" dirty="0">
                <a:latin typeface="华文楷体"/>
                <a:ea typeface="华文楷体"/>
                <a:cs typeface="华文楷体"/>
              </a:rPr>
              <a:t>5:14    </a:t>
            </a:r>
            <a:r>
              <a:rPr lang="zh-CN" altLang="en-US" sz="2800" dirty="0">
                <a:latin typeface="华文楷体"/>
                <a:ea typeface="华文楷体"/>
                <a:cs typeface="华文楷体"/>
              </a:rPr>
              <a:t>自 从 我 奉 派 作 犹 大 地 的 </a:t>
            </a:r>
            <a:r>
              <a:rPr lang="zh-CN" altLang="en-US" sz="2800" dirty="0" smtClean="0">
                <a:latin typeface="华文楷体"/>
                <a:ea typeface="华文楷体"/>
                <a:cs typeface="华文楷体"/>
              </a:rPr>
              <a:t>省</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长 ， 就 是 从 亚 达 薛 西 王 二 十 年 </a:t>
            </a:r>
            <a:r>
              <a:rPr lang="zh-CN" altLang="en-US" sz="2800" dirty="0" smtClean="0">
                <a:latin typeface="华文楷体"/>
                <a:ea typeface="华文楷体"/>
                <a:cs typeface="华文楷体"/>
              </a:rPr>
              <a:t>，</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直 到 三 十 二 年 ， 共 十 二 年 之 久 </a:t>
            </a:r>
            <a:r>
              <a:rPr lang="zh-CN" altLang="en-US" sz="2800" dirty="0" smtClean="0">
                <a:latin typeface="华文楷体"/>
                <a:ea typeface="华文楷体"/>
                <a:cs typeface="华文楷体"/>
              </a:rPr>
              <a:t>，</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我 与 我 弟 兄 都 没 有 吃 省 长 的 </a:t>
            </a:r>
            <a:r>
              <a:rPr lang="zh-CN" altLang="en-US" sz="2800" dirty="0" smtClean="0">
                <a:latin typeface="华文楷体"/>
                <a:ea typeface="华文楷体"/>
                <a:cs typeface="华文楷体"/>
              </a:rPr>
              <a:t>俸</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禄 。  </a:t>
            </a:r>
          </a:p>
          <a:p>
            <a:r>
              <a:rPr lang="en-US" altLang="zh-CN" sz="2800" dirty="0" smtClean="0">
                <a:latin typeface="华文楷体"/>
                <a:ea typeface="华文楷体"/>
                <a:cs typeface="华文楷体"/>
              </a:rPr>
              <a:t>5:16    </a:t>
            </a:r>
            <a:r>
              <a:rPr lang="zh-CN" altLang="en-US" sz="2800" dirty="0">
                <a:latin typeface="华文楷体"/>
                <a:ea typeface="华文楷体"/>
                <a:cs typeface="华文楷体"/>
              </a:rPr>
              <a:t>并 且 我 恒 心 修 造 城 墙 ， 并 </a:t>
            </a:r>
            <a:endParaRPr lang="en-AU" altLang="zh-CN" sz="2800" dirty="0" smtClean="0">
              <a:latin typeface="华文楷体"/>
              <a:ea typeface="华文楷体"/>
              <a:cs typeface="华文楷体"/>
            </a:endParaRPr>
          </a:p>
          <a:p>
            <a:r>
              <a:rPr lang="zh-CN" altLang="en-US" sz="2800" dirty="0" smtClean="0">
                <a:latin typeface="华文楷体"/>
                <a:ea typeface="华文楷体"/>
                <a:cs typeface="华文楷体"/>
              </a:rPr>
              <a:t>没 </a:t>
            </a:r>
            <a:r>
              <a:rPr lang="zh-CN" altLang="en-US" sz="2800" dirty="0">
                <a:latin typeface="华文楷体"/>
                <a:ea typeface="华文楷体"/>
                <a:cs typeface="华文楷体"/>
              </a:rPr>
              <a:t>有 置 买 田 地 。 我 的 仆 人 也 都 </a:t>
            </a:r>
            <a:endParaRPr lang="en-AU" altLang="zh-CN" sz="2800" dirty="0" smtClean="0">
              <a:latin typeface="华文楷体"/>
              <a:ea typeface="华文楷体"/>
              <a:cs typeface="华文楷体"/>
            </a:endParaRPr>
          </a:p>
          <a:p>
            <a:r>
              <a:rPr lang="zh-CN" altLang="en-US" sz="2800" dirty="0" smtClean="0">
                <a:latin typeface="华文楷体"/>
                <a:ea typeface="华文楷体"/>
                <a:cs typeface="华文楷体"/>
              </a:rPr>
              <a:t>聚 </a:t>
            </a:r>
            <a:r>
              <a:rPr lang="zh-CN" altLang="en-US" sz="2800" dirty="0">
                <a:latin typeface="华文楷体"/>
                <a:ea typeface="华文楷体"/>
                <a:cs typeface="华文楷体"/>
              </a:rPr>
              <a:t>集 在 那 里 做 工 。 </a:t>
            </a:r>
            <a:endParaRPr lang="en-AU" sz="2800" dirty="0">
              <a:latin typeface="华文楷体"/>
              <a:ea typeface="华文楷体"/>
              <a:cs typeface="华文楷体"/>
            </a:endParaRPr>
          </a:p>
        </p:txBody>
      </p:sp>
    </p:spTree>
    <p:extLst>
      <p:ext uri="{BB962C8B-B14F-4D97-AF65-F5344CB8AC3E}">
        <p14:creationId xmlns:p14="http://schemas.microsoft.com/office/powerpoint/2010/main" val="329154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0492" y="468923"/>
            <a:ext cx="6040436" cy="523220"/>
          </a:xfrm>
          <a:prstGeom prst="rect">
            <a:avLst/>
          </a:prstGeom>
          <a:noFill/>
        </p:spPr>
        <p:txBody>
          <a:bodyPr wrap="none" rtlCol="0">
            <a:spAutoFit/>
          </a:bodyPr>
          <a:lstStyle/>
          <a:p>
            <a:r>
              <a:rPr lang="zh-CN" altLang="en-US" sz="2800" dirty="0">
                <a:latin typeface="华文楷体"/>
                <a:ea typeface="华文楷体"/>
                <a:cs typeface="华文楷体"/>
              </a:rPr>
              <a:t>尼希米记</a:t>
            </a:r>
            <a:r>
              <a:rPr lang="en-AU" altLang="zh-CN" sz="2800" dirty="0">
                <a:latin typeface="华文楷体"/>
                <a:ea typeface="华文楷体"/>
                <a:cs typeface="华文楷体"/>
              </a:rPr>
              <a:t>5章 </a:t>
            </a:r>
            <a:r>
              <a:rPr lang="en-AU" altLang="zh-CN" sz="2800" dirty="0" smtClean="0">
                <a:latin typeface="华文楷体"/>
                <a:ea typeface="华文楷体"/>
                <a:cs typeface="华文楷体"/>
              </a:rPr>
              <a:t>14-19 </a:t>
            </a:r>
            <a:r>
              <a:rPr lang="en-AU" sz="2800" dirty="0" err="1" smtClean="0">
                <a:latin typeface="华文楷体"/>
                <a:ea typeface="华文楷体"/>
                <a:cs typeface="华文楷体"/>
              </a:rPr>
              <a:t>好官和坏官的分别</a:t>
            </a:r>
            <a:endParaRPr lang="en-AU" sz="2800" dirty="0">
              <a:latin typeface="华文楷体"/>
              <a:ea typeface="华文楷体"/>
              <a:cs typeface="华文楷体"/>
            </a:endParaRPr>
          </a:p>
        </p:txBody>
      </p:sp>
      <p:sp>
        <p:nvSpPr>
          <p:cNvPr id="3" name="TextBox 2"/>
          <p:cNvSpPr txBox="1"/>
          <p:nvPr/>
        </p:nvSpPr>
        <p:spPr>
          <a:xfrm>
            <a:off x="5990492" y="1097175"/>
            <a:ext cx="6276077" cy="5262979"/>
          </a:xfrm>
          <a:prstGeom prst="rect">
            <a:avLst/>
          </a:prstGeom>
          <a:noFill/>
        </p:spPr>
        <p:txBody>
          <a:bodyPr wrap="none" rtlCol="0">
            <a:spAutoFit/>
          </a:bodyPr>
          <a:lstStyle/>
          <a:p>
            <a:r>
              <a:rPr lang="en-AU" sz="2800" dirty="0" err="1" smtClean="0">
                <a:latin typeface="华文楷体"/>
                <a:ea typeface="华文楷体"/>
                <a:cs typeface="华文楷体"/>
              </a:rPr>
              <a:t>好官</a:t>
            </a:r>
            <a:r>
              <a:rPr lang="en-AU" sz="2800" dirty="0" smtClean="0">
                <a:latin typeface="华文楷体"/>
                <a:ea typeface="华文楷体"/>
                <a:cs typeface="华文楷体"/>
              </a:rPr>
              <a:t>：</a:t>
            </a:r>
          </a:p>
          <a:p>
            <a:pPr marL="514350" indent="-514350">
              <a:buAutoNum type="arabicParenR"/>
            </a:pPr>
            <a:r>
              <a:rPr lang="en-US" altLang="zh-CN" sz="2800" dirty="0" err="1" smtClean="0">
                <a:latin typeface="华文楷体"/>
                <a:ea typeface="华文楷体"/>
                <a:cs typeface="华文楷体"/>
              </a:rPr>
              <a:t>体恤民情，宁可牺牲小我</a:t>
            </a:r>
            <a:r>
              <a:rPr lang="zh-CN" altLang="en-US" sz="2800" dirty="0" smtClean="0">
                <a:latin typeface="华文楷体"/>
                <a:ea typeface="华文楷体"/>
                <a:cs typeface="华文楷体"/>
              </a:rPr>
              <a:t>。</a:t>
            </a:r>
            <a:r>
              <a:rPr lang="zh-CN" altLang="en-AU" sz="2800" dirty="0" smtClean="0">
                <a:latin typeface="华文楷体"/>
                <a:ea typeface="华文楷体"/>
                <a:cs typeface="华文楷体"/>
              </a:rPr>
              <a:t>税收的</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AU" sz="2800" dirty="0" smtClean="0">
                <a:latin typeface="华文楷体"/>
                <a:ea typeface="华文楷体"/>
                <a:cs typeface="华文楷体"/>
              </a:rPr>
              <a:t>目的要搞清楚 </a:t>
            </a:r>
            <a:r>
              <a:rPr lang="en-AU" altLang="zh-CN" sz="2800" dirty="0" smtClean="0">
                <a:latin typeface="华文楷体"/>
                <a:ea typeface="华文楷体"/>
                <a:cs typeface="华文楷体"/>
              </a:rPr>
              <a:t>– </a:t>
            </a:r>
            <a:r>
              <a:rPr lang="en-AU" altLang="zh-CN" sz="2800" dirty="0" err="1" smtClean="0">
                <a:latin typeface="华文楷体"/>
                <a:ea typeface="华文楷体"/>
                <a:cs typeface="华文楷体"/>
              </a:rPr>
              <a:t>第一：为人民</a:t>
            </a:r>
            <a:r>
              <a:rPr lang="en-AU" altLang="zh-CN" sz="2800" dirty="0" smtClean="0">
                <a:latin typeface="华文楷体"/>
                <a:ea typeface="华文楷体"/>
                <a:cs typeface="华文楷体"/>
              </a:rPr>
              <a:t> -&gt; </a:t>
            </a:r>
            <a:br>
              <a:rPr lang="en-AU" altLang="zh-CN" sz="2800" dirty="0" smtClean="0">
                <a:latin typeface="华文楷体"/>
                <a:ea typeface="华文楷体"/>
                <a:cs typeface="华文楷体"/>
              </a:rPr>
            </a:br>
            <a:r>
              <a:rPr lang="en-AU" altLang="zh-CN" sz="2800" dirty="0" err="1" smtClean="0">
                <a:latin typeface="华文楷体"/>
                <a:ea typeface="华文楷体"/>
                <a:cs typeface="华文楷体"/>
              </a:rPr>
              <a:t>例子：基本建设</a:t>
            </a:r>
            <a:r>
              <a:rPr lang="en-AU" altLang="zh-CN" sz="2800" dirty="0" smtClean="0">
                <a:latin typeface="华文楷体"/>
                <a:ea typeface="华文楷体"/>
                <a:cs typeface="华文楷体"/>
              </a:rPr>
              <a:t> (</a:t>
            </a:r>
            <a:r>
              <a:rPr lang="en-AU" altLang="zh-CN" sz="2800" dirty="0" err="1" smtClean="0">
                <a:latin typeface="华文楷体"/>
                <a:ea typeface="华文楷体"/>
                <a:cs typeface="华文楷体"/>
              </a:rPr>
              <a:t>城墙</a:t>
            </a:r>
            <a:r>
              <a:rPr lang="en-AU" altLang="zh-CN" sz="2800" dirty="0" smtClean="0">
                <a:latin typeface="华文楷体"/>
                <a:ea typeface="华文楷体"/>
                <a:cs typeface="华文楷体"/>
              </a:rPr>
              <a:t>)。</a:t>
            </a:r>
            <a:r>
              <a:rPr lang="en-AU" altLang="zh-CN" sz="2800" dirty="0" err="1" smtClean="0">
                <a:latin typeface="华文楷体"/>
                <a:ea typeface="华文楷体"/>
                <a:cs typeface="华文楷体"/>
              </a:rPr>
              <a:t>好官不会</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en-AU" altLang="zh-CN" sz="2800" dirty="0" err="1" smtClean="0">
                <a:latin typeface="华文楷体"/>
                <a:ea typeface="华文楷体"/>
                <a:cs typeface="华文楷体"/>
              </a:rPr>
              <a:t>滥权以肥己和朋党，反倒会在日子</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en-AU" altLang="zh-CN" sz="2800" dirty="0" err="1" smtClean="0">
                <a:latin typeface="华文楷体"/>
                <a:ea typeface="华文楷体"/>
                <a:cs typeface="华文楷体"/>
              </a:rPr>
              <a:t>不好时</a:t>
            </a:r>
            <a:r>
              <a:rPr lang="zh-CN" altLang="en-AU" sz="2800" dirty="0" smtClean="0">
                <a:latin typeface="华文楷体"/>
                <a:ea typeface="华文楷体"/>
                <a:cs typeface="华文楷体"/>
              </a:rPr>
              <a:t>，宁可减薪</a:t>
            </a:r>
            <a:r>
              <a:rPr lang="en-AU" altLang="zh-CN" sz="2800" dirty="0" smtClean="0">
                <a:latin typeface="华文楷体"/>
                <a:ea typeface="华文楷体"/>
                <a:cs typeface="华文楷体"/>
              </a:rPr>
              <a:t>/</a:t>
            </a:r>
            <a:r>
              <a:rPr lang="en-AU" altLang="zh-CN" sz="2800" dirty="0" err="1" smtClean="0">
                <a:latin typeface="华文楷体"/>
                <a:ea typeface="华文楷体"/>
                <a:cs typeface="华文楷体"/>
              </a:rPr>
              <a:t>不领薪也要成全</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en-AU" altLang="zh-CN" sz="2800" dirty="0" err="1" smtClean="0">
                <a:latin typeface="华文楷体"/>
                <a:ea typeface="华文楷体"/>
                <a:cs typeface="华文楷体"/>
              </a:rPr>
              <a:t>百姓</a:t>
            </a:r>
            <a:r>
              <a:rPr lang="en-AU" altLang="zh-CN" sz="2800" dirty="0" smtClean="0">
                <a:latin typeface="华文楷体"/>
                <a:ea typeface="华文楷体"/>
                <a:cs typeface="华文楷体"/>
              </a:rPr>
              <a:t>。</a:t>
            </a:r>
          </a:p>
          <a:p>
            <a:pPr marL="514350" indent="-514350">
              <a:buAutoNum type="arabicParenR"/>
            </a:pPr>
            <a:endParaRPr lang="en-AU" altLang="zh-CN" sz="2800" dirty="0">
              <a:latin typeface="华文楷体"/>
              <a:ea typeface="华文楷体"/>
              <a:cs typeface="华文楷体"/>
            </a:endParaRPr>
          </a:p>
          <a:p>
            <a:pPr marL="514350" indent="-514350">
              <a:buAutoNum type="arabicParenR"/>
            </a:pPr>
            <a:endParaRPr lang="en-AU" altLang="zh-CN" sz="2800" dirty="0" smtClean="0">
              <a:latin typeface="华文楷体"/>
              <a:ea typeface="华文楷体"/>
              <a:cs typeface="华文楷体"/>
            </a:endParaRPr>
          </a:p>
          <a:p>
            <a:pPr marL="514350" indent="-514350">
              <a:buAutoNum type="arabicParenR"/>
            </a:pPr>
            <a:r>
              <a:rPr lang="en-US" altLang="zh-CN" sz="2800" dirty="0" err="1" smtClean="0">
                <a:latin typeface="华文楷体"/>
                <a:ea typeface="华文楷体"/>
                <a:cs typeface="华文楷体"/>
              </a:rPr>
              <a:t>好官</a:t>
            </a:r>
            <a:r>
              <a:rPr lang="zh-CN" altLang="en-US" sz="2800" dirty="0">
                <a:latin typeface="华文楷体"/>
                <a:ea typeface="华文楷体"/>
                <a:cs typeface="华文楷体"/>
              </a:rPr>
              <a:t>恒 </a:t>
            </a:r>
            <a:r>
              <a:rPr lang="zh-CN" altLang="en-US" sz="2800" dirty="0" smtClean="0">
                <a:latin typeface="华文楷体"/>
                <a:ea typeface="华文楷体"/>
                <a:cs typeface="华文楷体"/>
              </a:rPr>
              <a:t>心</a:t>
            </a:r>
            <a:r>
              <a:rPr lang="zh-CN" altLang="en-AU" sz="2800" dirty="0" smtClean="0">
                <a:latin typeface="华文楷体"/>
                <a:ea typeface="华文楷体"/>
                <a:cs typeface="华文楷体"/>
              </a:rPr>
              <a:t>服侍百姓，并不会只想到</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AU" sz="2800" dirty="0" smtClean="0">
                <a:latin typeface="华文楷体"/>
                <a:ea typeface="华文楷体"/>
                <a:cs typeface="华文楷体"/>
              </a:rPr>
              <a:t>自己的利益</a:t>
            </a:r>
            <a:r>
              <a:rPr lang="en-AU" altLang="zh-CN" sz="2800" dirty="0" smtClean="0">
                <a:latin typeface="华文楷体"/>
                <a:ea typeface="华文楷体"/>
                <a:cs typeface="华文楷体"/>
              </a:rPr>
              <a:t>(</a:t>
            </a:r>
            <a:r>
              <a:rPr lang="zh-CN" altLang="en-US" sz="2800" dirty="0">
                <a:latin typeface="华文楷体"/>
                <a:ea typeface="华文楷体"/>
                <a:cs typeface="华文楷体"/>
              </a:rPr>
              <a:t>置 买 田 地 </a:t>
            </a:r>
            <a:r>
              <a:rPr lang="en-AU" altLang="zh-CN" sz="2800" dirty="0" smtClean="0">
                <a:latin typeface="华文楷体"/>
                <a:ea typeface="华文楷体"/>
                <a:cs typeface="华文楷体"/>
              </a:rPr>
              <a:t>)。</a:t>
            </a:r>
            <a:r>
              <a:rPr lang="en-AU" altLang="zh-CN" sz="2800" dirty="0" err="1" smtClean="0">
                <a:latin typeface="华文楷体"/>
                <a:ea typeface="华文楷体"/>
                <a:cs typeface="华文楷体"/>
              </a:rPr>
              <a:t>由于他的</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en-AU" altLang="zh-CN" sz="2800" dirty="0" err="1" smtClean="0">
                <a:latin typeface="华文楷体"/>
                <a:ea typeface="华文楷体"/>
                <a:cs typeface="华文楷体"/>
              </a:rPr>
              <a:t>好榜样，手下也专心做事</a:t>
            </a:r>
            <a:r>
              <a:rPr lang="en-AU" altLang="zh-CN" sz="2800" dirty="0" smtClean="0">
                <a:latin typeface="华文楷体"/>
                <a:ea typeface="华文楷体"/>
                <a:cs typeface="华文楷体"/>
              </a:rPr>
              <a:t>。</a:t>
            </a:r>
            <a:endParaRPr lang="en-US" altLang="zh-CN" sz="2800" dirty="0" smtClean="0">
              <a:latin typeface="华文楷体"/>
              <a:ea typeface="华文楷体"/>
              <a:cs typeface="华文楷体"/>
            </a:endParaRPr>
          </a:p>
        </p:txBody>
      </p:sp>
    </p:spTree>
    <p:extLst>
      <p:ext uri="{BB962C8B-B14F-4D97-AF65-F5344CB8AC3E}">
        <p14:creationId xmlns:p14="http://schemas.microsoft.com/office/powerpoint/2010/main" val="1402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31877" y="937066"/>
            <a:ext cx="6096000" cy="1569660"/>
          </a:xfrm>
          <a:prstGeom prst="rect">
            <a:avLst/>
          </a:prstGeom>
        </p:spPr>
        <p:txBody>
          <a:bodyPr>
            <a:spAutoFit/>
          </a:bodyPr>
          <a:lstStyle/>
          <a:p>
            <a:r>
              <a:rPr lang="en-US" altLang="zh-CN" sz="3200" dirty="0">
                <a:latin typeface="华文楷体"/>
                <a:ea typeface="华文楷体"/>
                <a:cs typeface="华文楷体"/>
              </a:rPr>
              <a:t>5:19    </a:t>
            </a:r>
            <a:r>
              <a:rPr lang="zh-CN" altLang="en-US" sz="3200" dirty="0">
                <a:latin typeface="华文楷体"/>
                <a:ea typeface="华文楷体"/>
                <a:cs typeface="华文楷体"/>
              </a:rPr>
              <a:t>我 的 神 阿 ， 求 你 记 念 我 为 这 百 姓 所 行 的 一 切 事 ， 施 恩 与 我 。 </a:t>
            </a:r>
            <a:endParaRPr lang="en-AU" sz="3200" dirty="0">
              <a:latin typeface="华文楷体"/>
              <a:ea typeface="华文楷体"/>
              <a:cs typeface="华文楷体"/>
            </a:endParaRPr>
          </a:p>
        </p:txBody>
      </p:sp>
      <p:sp>
        <p:nvSpPr>
          <p:cNvPr id="3" name="Rectangle 2"/>
          <p:cNvSpPr/>
          <p:nvPr/>
        </p:nvSpPr>
        <p:spPr>
          <a:xfrm>
            <a:off x="5931877" y="2474296"/>
            <a:ext cx="6096000" cy="4031873"/>
          </a:xfrm>
          <a:prstGeom prst="rect">
            <a:avLst/>
          </a:prstGeom>
        </p:spPr>
        <p:txBody>
          <a:bodyPr>
            <a:spAutoFit/>
          </a:bodyPr>
          <a:lstStyle/>
          <a:p>
            <a:endParaRPr lang="ja-JP" altLang="en-US" sz="3200" dirty="0">
              <a:latin typeface="华文楷体"/>
              <a:ea typeface="华文楷体"/>
              <a:cs typeface="华文楷体"/>
            </a:endParaRPr>
          </a:p>
          <a:p>
            <a:r>
              <a:rPr lang="ja-JP" altLang="en-US" sz="3200" dirty="0">
                <a:latin typeface="华文楷体"/>
                <a:ea typeface="华文楷体"/>
                <a:cs typeface="华文楷体"/>
              </a:rPr>
              <a:t>彌 迦 書 </a:t>
            </a:r>
            <a:r>
              <a:rPr lang="en-US" altLang="ja-JP" sz="3200" dirty="0" smtClean="0">
                <a:latin typeface="华文楷体"/>
                <a:ea typeface="华文楷体"/>
                <a:cs typeface="华文楷体"/>
              </a:rPr>
              <a:t>6:8</a:t>
            </a:r>
          </a:p>
          <a:p>
            <a:r>
              <a:rPr lang="en-AU" sz="3200" dirty="0" smtClean="0">
                <a:latin typeface="华文楷体"/>
                <a:ea typeface="华文楷体"/>
                <a:cs typeface="华文楷体"/>
              </a:rPr>
              <a:t> </a:t>
            </a:r>
            <a:endParaRPr lang="en-AU" sz="3200" dirty="0">
              <a:latin typeface="华文楷体"/>
              <a:ea typeface="华文楷体"/>
              <a:cs typeface="华文楷体"/>
            </a:endParaRPr>
          </a:p>
          <a:p>
            <a:r>
              <a:rPr lang="en-AU" sz="3200" dirty="0">
                <a:latin typeface="华文楷体"/>
                <a:ea typeface="华文楷体"/>
                <a:cs typeface="华文楷体"/>
              </a:rPr>
              <a:t>8 </a:t>
            </a:r>
            <a:r>
              <a:rPr lang="ja-JP" altLang="en-US" sz="3200" dirty="0">
                <a:latin typeface="华文楷体"/>
                <a:ea typeface="华文楷体"/>
                <a:cs typeface="华文楷体"/>
              </a:rPr>
              <a:t>世 人 哪 ， 耶 和 華 已 指 示 你 何 為 善 。 他 向 你 所 要 的 是 甚 麼 呢 ？ 只 要 你 行 公 義 ， 好 憐 憫 ， 存 謙 卑 的 心 ， 與 你 的 神 同 行 </a:t>
            </a:r>
            <a:r>
              <a:rPr lang="ja-JP" altLang="en-AU" sz="3200" dirty="0" smtClean="0">
                <a:latin typeface="华文楷体"/>
                <a:ea typeface="华文楷体"/>
                <a:cs typeface="华文楷体"/>
              </a:rPr>
              <a:t>。</a:t>
            </a:r>
            <a:endParaRPr lang="ja-JP" altLang="en-US" sz="3200" dirty="0">
              <a:latin typeface="华文楷体"/>
              <a:ea typeface="华文楷体"/>
              <a:cs typeface="华文楷体"/>
            </a:endParaRPr>
          </a:p>
        </p:txBody>
      </p:sp>
    </p:spTree>
    <p:extLst>
      <p:ext uri="{BB962C8B-B14F-4D97-AF65-F5344CB8AC3E}">
        <p14:creationId xmlns:p14="http://schemas.microsoft.com/office/powerpoint/2010/main" val="4996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1968" y="4091354"/>
            <a:ext cx="8186857" cy="707886"/>
          </a:xfrm>
          <a:prstGeom prst="rect">
            <a:avLst/>
          </a:prstGeom>
          <a:noFill/>
        </p:spPr>
        <p:txBody>
          <a:bodyPr wrap="none" rtlCol="0">
            <a:spAutoFit/>
          </a:bodyPr>
          <a:lstStyle/>
          <a:p>
            <a:r>
              <a:rPr lang="en-AU" sz="4000" dirty="0" err="1" smtClean="0">
                <a:latin typeface="华文楷体"/>
                <a:ea typeface="华文楷体"/>
                <a:cs typeface="华文楷体"/>
              </a:rPr>
              <a:t>记得尼希米的重要数字</a:t>
            </a:r>
            <a:r>
              <a:rPr lang="en-AU" sz="4000" dirty="0" smtClean="0">
                <a:latin typeface="华文楷体"/>
                <a:ea typeface="华文楷体"/>
                <a:cs typeface="华文楷体"/>
              </a:rPr>
              <a:t> -  58(</a:t>
            </a:r>
            <a:r>
              <a:rPr lang="en-AU" sz="4000" dirty="0" err="1" smtClean="0">
                <a:latin typeface="华文楷体"/>
                <a:ea typeface="华文楷体"/>
                <a:cs typeface="华文楷体"/>
              </a:rPr>
              <a:t>改变</a:t>
            </a:r>
            <a:r>
              <a:rPr lang="en-AU" sz="4000" dirty="0" smtClean="0">
                <a:latin typeface="华文楷体"/>
                <a:ea typeface="华文楷体"/>
                <a:cs typeface="华文楷体"/>
              </a:rPr>
              <a:t>)。</a:t>
            </a:r>
            <a:endParaRPr lang="en-AU" sz="4000" dirty="0">
              <a:latin typeface="华文楷体"/>
              <a:ea typeface="华文楷体"/>
              <a:cs typeface="华文楷体"/>
            </a:endParaRPr>
          </a:p>
        </p:txBody>
      </p:sp>
      <p:sp>
        <p:nvSpPr>
          <p:cNvPr id="3" name="Rectangle 2"/>
          <p:cNvSpPr/>
          <p:nvPr/>
        </p:nvSpPr>
        <p:spPr>
          <a:xfrm>
            <a:off x="1101968" y="5286328"/>
            <a:ext cx="6096000" cy="646331"/>
          </a:xfrm>
          <a:prstGeom prst="rect">
            <a:avLst/>
          </a:prstGeom>
        </p:spPr>
        <p:txBody>
          <a:bodyPr>
            <a:spAutoFit/>
          </a:bodyPr>
          <a:lstStyle/>
          <a:p>
            <a:r>
              <a:rPr lang="en-AU" dirty="0"/>
              <a:t>“All that is necessary for the triumph of evil is that good men do nothing</a:t>
            </a:r>
            <a:r>
              <a:rPr lang="en-AU" dirty="0" smtClean="0"/>
              <a:t>.”  Edmund Burke</a:t>
            </a:r>
            <a:endParaRPr lang="en-AU" dirty="0"/>
          </a:p>
        </p:txBody>
      </p:sp>
    </p:spTree>
    <p:extLst>
      <p:ext uri="{BB962C8B-B14F-4D97-AF65-F5344CB8AC3E}">
        <p14:creationId xmlns:p14="http://schemas.microsoft.com/office/powerpoint/2010/main" val="381285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73569"/>
            <a:ext cx="9144000" cy="1036394"/>
          </a:xfrm>
        </p:spPr>
        <p:txBody>
          <a:bodyPr/>
          <a:lstStyle/>
          <a:p>
            <a:r>
              <a:rPr lang="zh-CN" altLang="en-US" dirty="0"/>
              <a:t>尼希米记</a:t>
            </a:r>
            <a:endParaRPr lang="en-US" dirty="0"/>
          </a:p>
        </p:txBody>
      </p:sp>
    </p:spTree>
    <p:extLst>
      <p:ext uri="{BB962C8B-B14F-4D97-AF65-F5344CB8AC3E}">
        <p14:creationId xmlns:p14="http://schemas.microsoft.com/office/powerpoint/2010/main" val="407108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1.gstatic.com/images?q=tbn:ANd9GcQZNm6CinEBqisjEG5nYVoQHITqPOfkXP0gpQ_iR-kH677eSI8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68" y="178777"/>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8653" y="4329444"/>
            <a:ext cx="6032421" cy="461665"/>
          </a:xfrm>
          <a:prstGeom prst="rect">
            <a:avLst/>
          </a:prstGeom>
          <a:noFill/>
        </p:spPr>
        <p:txBody>
          <a:bodyPr wrap="none" rtlCol="0">
            <a:spAutoFit/>
          </a:bodyPr>
          <a:lstStyle/>
          <a:p>
            <a:r>
              <a:rPr lang="en-AU" sz="2400" dirty="0" err="1" smtClean="0">
                <a:latin typeface="华文楷体"/>
                <a:ea typeface="华文楷体"/>
                <a:cs typeface="华文楷体"/>
              </a:rPr>
              <a:t>设计旁白：不好意思，反贪局也是我的人</a:t>
            </a:r>
            <a:r>
              <a:rPr lang="en-AU" sz="2400" dirty="0" smtClean="0">
                <a:latin typeface="华文楷体"/>
                <a:ea typeface="华文楷体"/>
                <a:cs typeface="华文楷体"/>
              </a:rPr>
              <a:t>。</a:t>
            </a:r>
            <a:endParaRPr lang="en-AU" sz="2400" dirty="0">
              <a:latin typeface="华文楷体"/>
              <a:ea typeface="华文楷体"/>
              <a:cs typeface="华文楷体"/>
            </a:endParaRPr>
          </a:p>
        </p:txBody>
      </p:sp>
      <p:sp>
        <p:nvSpPr>
          <p:cNvPr id="3" name="TextBox 2"/>
          <p:cNvSpPr txBox="1"/>
          <p:nvPr/>
        </p:nvSpPr>
        <p:spPr>
          <a:xfrm>
            <a:off x="6060831" y="1688123"/>
            <a:ext cx="5262979" cy="1107996"/>
          </a:xfrm>
          <a:prstGeom prst="rect">
            <a:avLst/>
          </a:prstGeom>
          <a:noFill/>
        </p:spPr>
        <p:txBody>
          <a:bodyPr wrap="none" rtlCol="0">
            <a:spAutoFit/>
          </a:bodyPr>
          <a:lstStyle/>
          <a:p>
            <a:r>
              <a:rPr lang="ja-JP" altLang="en-US" sz="6600" dirty="0">
                <a:latin typeface="华文楷体"/>
                <a:ea typeface="华文楷体"/>
                <a:cs typeface="华文楷体"/>
              </a:rPr>
              <a:t>你玩</a:t>
            </a:r>
            <a:r>
              <a:rPr lang="ja-JP" altLang="en-US" sz="6600" dirty="0" smtClean="0">
                <a:latin typeface="华文楷体"/>
                <a:ea typeface="华文楷体"/>
                <a:cs typeface="华文楷体"/>
              </a:rPr>
              <a:t>晒</a:t>
            </a:r>
            <a:r>
              <a:rPr lang="ja-JP" altLang="en-AU" sz="6600" dirty="0" smtClean="0">
                <a:latin typeface="华文楷体"/>
                <a:ea typeface="华文楷体"/>
                <a:cs typeface="华文楷体"/>
              </a:rPr>
              <a:t>啦！！</a:t>
            </a:r>
            <a:endParaRPr lang="en-AU" sz="6600" dirty="0">
              <a:latin typeface="华文楷体"/>
              <a:ea typeface="华文楷体"/>
              <a:cs typeface="华文楷体"/>
            </a:endParaRPr>
          </a:p>
        </p:txBody>
      </p:sp>
    </p:spTree>
    <p:extLst>
      <p:ext uri="{BB962C8B-B14F-4D97-AF65-F5344CB8AC3E}">
        <p14:creationId xmlns:p14="http://schemas.microsoft.com/office/powerpoint/2010/main" val="18830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2860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857500" y="2168769"/>
            <a:ext cx="5735515" cy="1641231"/>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896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153383" y="1793630"/>
            <a:ext cx="4352192" cy="100818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2434737" y="4853353"/>
            <a:ext cx="4352192" cy="100818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460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20507" y="572041"/>
            <a:ext cx="6096000" cy="3416320"/>
          </a:xfrm>
          <a:prstGeom prst="rect">
            <a:avLst/>
          </a:prstGeom>
        </p:spPr>
        <p:txBody>
          <a:bodyPr>
            <a:spAutoFit/>
          </a:bodyPr>
          <a:lstStyle/>
          <a:p>
            <a:r>
              <a:rPr lang="en-US" altLang="zh-CN" sz="2400" dirty="0" smtClean="0">
                <a:latin typeface="华文楷体"/>
                <a:ea typeface="华文楷体"/>
                <a:cs typeface="华文楷体"/>
              </a:rPr>
              <a:t>2500年前，在大会里，尼希米先这么作：</a:t>
            </a:r>
          </a:p>
          <a:p>
            <a:r>
              <a:rPr lang="en-US" altLang="zh-CN" sz="2400" dirty="0" smtClean="0">
                <a:latin typeface="华文楷体"/>
                <a:ea typeface="华文楷体"/>
                <a:cs typeface="华文楷体"/>
              </a:rPr>
              <a:t/>
            </a:r>
            <a:br>
              <a:rPr lang="en-US" altLang="zh-CN" sz="2400" dirty="0" smtClean="0">
                <a:latin typeface="华文楷体"/>
                <a:ea typeface="华文楷体"/>
                <a:cs typeface="华文楷体"/>
              </a:rPr>
            </a:br>
            <a:r>
              <a:rPr lang="en-US" altLang="zh-CN" sz="2400" u="sng" dirty="0" smtClean="0">
                <a:latin typeface="华文楷体"/>
                <a:ea typeface="华文楷体"/>
                <a:cs typeface="华文楷体"/>
              </a:rPr>
              <a:t>5:8  </a:t>
            </a:r>
            <a:r>
              <a:rPr lang="en-US" altLang="zh-CN" sz="2400" dirty="0" smtClean="0">
                <a:latin typeface="华文楷体"/>
                <a:ea typeface="华文楷体"/>
                <a:cs typeface="华文楷体"/>
              </a:rPr>
              <a:t>  </a:t>
            </a:r>
            <a:r>
              <a:rPr lang="zh-CN" altLang="en-US" sz="2400" dirty="0">
                <a:latin typeface="华文楷体"/>
                <a:ea typeface="华文楷体"/>
                <a:cs typeface="华文楷体"/>
              </a:rPr>
              <a:t>我 对 他 们 说 ， 我 们 尽 力 赎 回 我 们 弟 兄 ， 就 是 卖 与 外 邦 的 犹 大 人 。 你 们 还 要 卖 弟 兄 ， 使 我 们 赎 回 来 吗 ？ 他 们 就 静 默 不 语 ， 无 话 可 答 。  </a:t>
            </a:r>
          </a:p>
          <a:p>
            <a:r>
              <a:rPr lang="en-US" altLang="zh-CN" sz="2400" dirty="0">
                <a:latin typeface="华文楷体"/>
                <a:ea typeface="华文楷体"/>
                <a:cs typeface="华文楷体"/>
              </a:rPr>
              <a:t>5:9    </a:t>
            </a:r>
            <a:r>
              <a:rPr lang="zh-CN" altLang="en-US" sz="2400" dirty="0">
                <a:latin typeface="华文楷体"/>
                <a:ea typeface="华文楷体"/>
                <a:cs typeface="华文楷体"/>
              </a:rPr>
              <a:t>我 又 说 ， 你 们 所 行 的 不 善 。 你 们 行 事 不 当 敬 畏 我 们 的 神 吗 ？ 不 然 ， 难 免 我 们 的 仇 敌 外 邦 人 毁 谤 我 们 。 </a:t>
            </a:r>
            <a:endParaRPr lang="en-AU" sz="2400" dirty="0">
              <a:latin typeface="华文楷体"/>
              <a:ea typeface="华文楷体"/>
              <a:cs typeface="华文楷体"/>
            </a:endParaRPr>
          </a:p>
        </p:txBody>
      </p:sp>
      <p:sp>
        <p:nvSpPr>
          <p:cNvPr id="3" name="TextBox 2"/>
          <p:cNvSpPr txBox="1"/>
          <p:nvPr/>
        </p:nvSpPr>
        <p:spPr>
          <a:xfrm>
            <a:off x="3727939" y="4384431"/>
            <a:ext cx="4012637" cy="707886"/>
          </a:xfrm>
          <a:prstGeom prst="rect">
            <a:avLst/>
          </a:prstGeom>
          <a:noFill/>
        </p:spPr>
        <p:txBody>
          <a:bodyPr wrap="none" rtlCol="0">
            <a:spAutoFit/>
          </a:bodyPr>
          <a:lstStyle/>
          <a:p>
            <a:r>
              <a:rPr lang="en-AU" sz="4000" dirty="0" err="1" smtClean="0">
                <a:latin typeface="华文楷体"/>
                <a:ea typeface="华文楷体"/>
                <a:cs typeface="华文楷体"/>
              </a:rPr>
              <a:t>犹大省需要</a:t>
            </a:r>
            <a:r>
              <a:rPr lang="en-AU" sz="4000" dirty="0" smtClean="0">
                <a:latin typeface="华文楷体"/>
                <a:ea typeface="华文楷体"/>
                <a:cs typeface="华文楷体"/>
              </a:rPr>
              <a:t> 58 ！</a:t>
            </a:r>
            <a:endParaRPr lang="en-AU" sz="4000" dirty="0">
              <a:latin typeface="华文楷体"/>
              <a:ea typeface="华文楷体"/>
              <a:cs typeface="华文楷体"/>
            </a:endParaRPr>
          </a:p>
        </p:txBody>
      </p:sp>
    </p:spTree>
    <p:extLst>
      <p:ext uri="{BB962C8B-B14F-4D97-AF65-F5344CB8AC3E}">
        <p14:creationId xmlns:p14="http://schemas.microsoft.com/office/powerpoint/2010/main" val="39422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863" y="302348"/>
            <a:ext cx="11558952" cy="4832093"/>
          </a:xfrm>
          <a:prstGeom prst="rect">
            <a:avLst/>
          </a:prstGeom>
        </p:spPr>
        <p:txBody>
          <a:bodyPr wrap="square">
            <a:spAutoFit/>
          </a:bodyPr>
          <a:lstStyle/>
          <a:p>
            <a:r>
              <a:rPr lang="en-US" altLang="zh-CN" sz="2800" dirty="0">
                <a:latin typeface="华文楷体"/>
                <a:ea typeface="华文楷体"/>
                <a:cs typeface="华文楷体"/>
              </a:rPr>
              <a:t>5:10    </a:t>
            </a:r>
            <a:r>
              <a:rPr lang="zh-CN" altLang="en-US" sz="2800" dirty="0">
                <a:latin typeface="华文楷体"/>
                <a:ea typeface="华文楷体"/>
                <a:cs typeface="华文楷体"/>
              </a:rPr>
              <a:t>我 和 我 的 弟 兄 与 仆 人 ， 也 将 银 钱 粮 食 借 给 百 姓 。 我 们 大 家 都 当 免 去 利 息 。  </a:t>
            </a:r>
          </a:p>
          <a:p>
            <a:r>
              <a:rPr lang="en-US" altLang="zh-CN" sz="2800" dirty="0">
                <a:latin typeface="华文楷体"/>
                <a:ea typeface="华文楷体"/>
                <a:cs typeface="华文楷体"/>
              </a:rPr>
              <a:t>5:11    </a:t>
            </a:r>
            <a:r>
              <a:rPr lang="zh-CN" altLang="en-US" sz="2800" dirty="0">
                <a:latin typeface="华文楷体"/>
                <a:ea typeface="华文楷体"/>
                <a:cs typeface="华文楷体"/>
              </a:rPr>
              <a:t>如 今 我 劝 你 们 将 他 们 的 田 地 ， 葡 萄 园 ， 橄 榄 园 ， 房 屋 ， 并 向 他 们 所 取 的 银 钱 ， 粮 食 ， 新 酒 ， 和 油 ， 百 分 之 一 的 利 息 都 归 还 他 们 。  </a:t>
            </a:r>
          </a:p>
          <a:p>
            <a:r>
              <a:rPr lang="en-US" altLang="zh-CN" sz="2800" dirty="0">
                <a:latin typeface="华文楷体"/>
                <a:ea typeface="华文楷体"/>
                <a:cs typeface="华文楷体"/>
              </a:rPr>
              <a:t>5:12    </a:t>
            </a:r>
            <a:r>
              <a:rPr lang="zh-CN" altLang="en-US" sz="2800" dirty="0">
                <a:latin typeface="华文楷体"/>
                <a:ea typeface="华文楷体"/>
                <a:cs typeface="华文楷体"/>
              </a:rPr>
              <a:t>众 人 说 ， 我 们 必 归 还 ， 不 再 向 他 们 索 要 ， 必 照 你 的 话 行 。 我 就 召 了 祭 司 来 ， 叫 众 人 起 誓 ， 必 照 着 所 应 许 的 而 行 。  </a:t>
            </a:r>
          </a:p>
          <a:p>
            <a:r>
              <a:rPr lang="en-US" altLang="zh-CN" sz="2800" dirty="0">
                <a:latin typeface="华文楷体"/>
                <a:ea typeface="华文楷体"/>
                <a:cs typeface="华文楷体"/>
              </a:rPr>
              <a:t>5:13    </a:t>
            </a:r>
            <a:r>
              <a:rPr lang="zh-CN" altLang="en-US" sz="2800" dirty="0">
                <a:latin typeface="华文楷体"/>
                <a:ea typeface="华文楷体"/>
                <a:cs typeface="华文楷体"/>
              </a:rPr>
              <a:t>我 也 抖 着 胸 前 的 衣 襟 ， 说 ， 凡 不 成 就 这 应 许 的 ， 愿 神 照 样 抖 他 离 开 家 产 和 他 劳 碌 得 来 的 ， 直 到 抖 空 了 。 会 众 都 说 ， 阿 们 。 又 赞 美 耶 和 华 。 百 姓 就 照 着 所 应 许 的 去 行 。 </a:t>
            </a:r>
          </a:p>
        </p:txBody>
      </p:sp>
    </p:spTree>
    <p:extLst>
      <p:ext uri="{BB962C8B-B14F-4D97-AF65-F5344CB8AC3E}">
        <p14:creationId xmlns:p14="http://schemas.microsoft.com/office/powerpoint/2010/main" val="395640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6337" y="175846"/>
            <a:ext cx="5650523" cy="4955203"/>
          </a:xfrm>
          <a:prstGeom prst="rect">
            <a:avLst/>
          </a:prstGeom>
          <a:noFill/>
        </p:spPr>
        <p:txBody>
          <a:bodyPr wrap="square" rtlCol="0">
            <a:spAutoFit/>
          </a:bodyPr>
          <a:lstStyle/>
          <a:p>
            <a:r>
              <a:rPr lang="en-AU" sz="2800" dirty="0" smtClean="0">
                <a:latin typeface="华文楷体"/>
                <a:ea typeface="华文楷体"/>
                <a:cs typeface="华文楷体"/>
              </a:rPr>
              <a:t>5：10 – 14 的 </a:t>
            </a:r>
            <a:r>
              <a:rPr lang="en-AU" sz="2800" dirty="0" err="1" smtClean="0">
                <a:latin typeface="华文楷体"/>
                <a:ea typeface="华文楷体"/>
                <a:cs typeface="华文楷体"/>
              </a:rPr>
              <a:t>教导</a:t>
            </a:r>
            <a:r>
              <a:rPr lang="en-AU" sz="2800" dirty="0" smtClean="0">
                <a:latin typeface="华文楷体"/>
                <a:ea typeface="华文楷体"/>
                <a:cs typeface="华文楷体"/>
              </a:rPr>
              <a:t>：</a:t>
            </a:r>
          </a:p>
          <a:p>
            <a:endParaRPr lang="en-AU" sz="2800" dirty="0">
              <a:latin typeface="华文楷体"/>
              <a:ea typeface="华文楷体"/>
              <a:cs typeface="华文楷体"/>
            </a:endParaRPr>
          </a:p>
          <a:p>
            <a:r>
              <a:rPr lang="en-AU" sz="2800" dirty="0" smtClean="0">
                <a:latin typeface="华文楷体"/>
                <a:ea typeface="华文楷体"/>
                <a:cs typeface="华文楷体"/>
              </a:rPr>
              <a:t>1) </a:t>
            </a:r>
            <a:r>
              <a:rPr lang="en-AU" sz="2800" dirty="0" err="1" smtClean="0">
                <a:latin typeface="华文楷体"/>
                <a:ea typeface="华文楷体"/>
                <a:cs typeface="华文楷体"/>
              </a:rPr>
              <a:t>以身作则周济穷人，帮助他们恢复经济能力</a:t>
            </a:r>
            <a:r>
              <a:rPr lang="en-AU" sz="2800" dirty="0" smtClean="0">
                <a:latin typeface="华文楷体"/>
                <a:ea typeface="华文楷体"/>
                <a:cs typeface="华文楷体"/>
              </a:rPr>
              <a:t>。</a:t>
            </a:r>
            <a:endParaRPr lang="en-AU" sz="2800" dirty="0">
              <a:latin typeface="华文楷体"/>
              <a:ea typeface="华文楷体"/>
              <a:cs typeface="华文楷体"/>
            </a:endParaRPr>
          </a:p>
          <a:p>
            <a:r>
              <a:rPr lang="en-AU" sz="2800" dirty="0" smtClean="0">
                <a:latin typeface="华文楷体"/>
                <a:ea typeface="华文楷体"/>
                <a:cs typeface="华文楷体"/>
              </a:rPr>
              <a:t>2) </a:t>
            </a:r>
            <a:r>
              <a:rPr lang="en-AU" sz="2800" dirty="0" err="1" smtClean="0">
                <a:latin typeface="华文楷体"/>
                <a:ea typeface="华文楷体"/>
                <a:cs typeface="华文楷体"/>
              </a:rPr>
              <a:t>不趁机剥削同胞，以增加自己的财富</a:t>
            </a:r>
            <a:r>
              <a:rPr lang="en-AU" sz="2800" dirty="0" smtClean="0">
                <a:latin typeface="华文楷体"/>
                <a:ea typeface="华文楷体"/>
                <a:cs typeface="华文楷体"/>
              </a:rPr>
              <a:t>。</a:t>
            </a:r>
            <a:endParaRPr lang="en-AU" sz="2800" dirty="0">
              <a:latin typeface="华文楷体"/>
              <a:ea typeface="华文楷体"/>
              <a:cs typeface="华文楷体"/>
            </a:endParaRPr>
          </a:p>
          <a:p>
            <a:r>
              <a:rPr lang="en-AU" sz="2800" dirty="0" smtClean="0">
                <a:latin typeface="华文楷体"/>
                <a:ea typeface="华文楷体"/>
                <a:cs typeface="华文楷体"/>
              </a:rPr>
              <a:t>3) </a:t>
            </a:r>
            <a:r>
              <a:rPr lang="en-AU" sz="2800" dirty="0" err="1" smtClean="0">
                <a:latin typeface="华文楷体"/>
                <a:ea typeface="华文楷体"/>
                <a:cs typeface="华文楷体"/>
              </a:rPr>
              <a:t>责备欺负穷人的社会领袖，政客和朋党，富商</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smtClean="0">
                <a:latin typeface="华文楷体"/>
                <a:ea typeface="华文楷体"/>
                <a:cs typeface="华文楷体"/>
              </a:rPr>
              <a:t>4) </a:t>
            </a:r>
            <a:r>
              <a:rPr lang="en-AU" sz="2800" b="1" dirty="0" err="1" smtClean="0">
                <a:latin typeface="华文楷体"/>
                <a:ea typeface="华文楷体"/>
                <a:cs typeface="华文楷体"/>
              </a:rPr>
              <a:t>抗議金融霸權</a:t>
            </a:r>
            <a:r>
              <a:rPr lang="en-AU" sz="2800" b="1" dirty="0" err="1">
                <a:latin typeface="华文楷体"/>
                <a:ea typeface="华文楷体"/>
                <a:cs typeface="华文楷体"/>
              </a:rPr>
              <a:t>、</a:t>
            </a:r>
            <a:r>
              <a:rPr lang="en-AU" sz="2800" b="1" dirty="0" err="1" smtClean="0">
                <a:latin typeface="华文楷体"/>
                <a:ea typeface="华文楷体"/>
                <a:cs typeface="华文楷体"/>
              </a:rPr>
              <a:t>控訴資本主義制度流弊</a:t>
            </a:r>
            <a:r>
              <a:rPr lang="en-AU" sz="2800" b="1" dirty="0" smtClean="0">
                <a:latin typeface="华文楷体"/>
                <a:ea typeface="华文楷体"/>
                <a:cs typeface="华文楷体"/>
              </a:rPr>
              <a:t>。</a:t>
            </a:r>
            <a:endParaRPr lang="en-AU" sz="2800" dirty="0" smtClean="0">
              <a:latin typeface="华文楷体"/>
              <a:ea typeface="华文楷体"/>
              <a:cs typeface="华文楷体"/>
            </a:endParaRPr>
          </a:p>
          <a:p>
            <a:endParaRPr lang="en-AU" dirty="0"/>
          </a:p>
          <a:p>
            <a:endParaRPr lang="en-AU" dirty="0"/>
          </a:p>
        </p:txBody>
      </p:sp>
    </p:spTree>
    <p:extLst>
      <p:ext uri="{BB962C8B-B14F-4D97-AF65-F5344CB8AC3E}">
        <p14:creationId xmlns:p14="http://schemas.microsoft.com/office/powerpoint/2010/main" val="283796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0492" y="468923"/>
            <a:ext cx="6040436" cy="523220"/>
          </a:xfrm>
          <a:prstGeom prst="rect">
            <a:avLst/>
          </a:prstGeom>
          <a:noFill/>
        </p:spPr>
        <p:txBody>
          <a:bodyPr wrap="none" rtlCol="0">
            <a:spAutoFit/>
          </a:bodyPr>
          <a:lstStyle/>
          <a:p>
            <a:r>
              <a:rPr lang="zh-CN" altLang="en-US" sz="2800" dirty="0">
                <a:latin typeface="华文楷体"/>
                <a:ea typeface="华文楷体"/>
                <a:cs typeface="华文楷体"/>
              </a:rPr>
              <a:t>尼希米记</a:t>
            </a:r>
            <a:r>
              <a:rPr lang="en-AU" altLang="zh-CN" sz="2800" dirty="0">
                <a:latin typeface="华文楷体"/>
                <a:ea typeface="华文楷体"/>
                <a:cs typeface="华文楷体"/>
              </a:rPr>
              <a:t>5章 </a:t>
            </a:r>
            <a:r>
              <a:rPr lang="en-AU" altLang="zh-CN" sz="2800" dirty="0" smtClean="0">
                <a:latin typeface="华文楷体"/>
                <a:ea typeface="华文楷体"/>
                <a:cs typeface="华文楷体"/>
              </a:rPr>
              <a:t>14-19 </a:t>
            </a:r>
            <a:r>
              <a:rPr lang="en-AU" sz="2800" dirty="0" err="1" smtClean="0">
                <a:latin typeface="华文楷体"/>
                <a:ea typeface="华文楷体"/>
                <a:cs typeface="华文楷体"/>
              </a:rPr>
              <a:t>好官和坏官的分别</a:t>
            </a:r>
            <a:endParaRPr lang="en-AU" sz="2800" dirty="0">
              <a:latin typeface="华文楷体"/>
              <a:ea typeface="华文楷体"/>
              <a:cs typeface="华文楷体"/>
            </a:endParaRPr>
          </a:p>
        </p:txBody>
      </p:sp>
      <p:sp>
        <p:nvSpPr>
          <p:cNvPr id="3" name="TextBox 2"/>
          <p:cNvSpPr txBox="1"/>
          <p:nvPr/>
        </p:nvSpPr>
        <p:spPr>
          <a:xfrm>
            <a:off x="5990492" y="1097175"/>
            <a:ext cx="5997155" cy="2246769"/>
          </a:xfrm>
          <a:prstGeom prst="rect">
            <a:avLst/>
          </a:prstGeom>
          <a:noFill/>
        </p:spPr>
        <p:txBody>
          <a:bodyPr wrap="none" rtlCol="0">
            <a:spAutoFit/>
          </a:bodyPr>
          <a:lstStyle/>
          <a:p>
            <a:r>
              <a:rPr lang="en-AU" sz="2800" dirty="0" err="1">
                <a:latin typeface="华文楷体"/>
                <a:ea typeface="华文楷体"/>
                <a:cs typeface="华文楷体"/>
              </a:rPr>
              <a:t>坏官</a:t>
            </a:r>
            <a:r>
              <a:rPr lang="en-AU" sz="2800" dirty="0" smtClean="0">
                <a:latin typeface="华文楷体"/>
                <a:ea typeface="华文楷体"/>
                <a:cs typeface="华文楷体"/>
              </a:rPr>
              <a:t>：</a:t>
            </a:r>
            <a:endParaRPr lang="en-AU" sz="2800" dirty="0">
              <a:latin typeface="华文楷体"/>
              <a:ea typeface="华文楷体"/>
              <a:cs typeface="华文楷体"/>
            </a:endParaRPr>
          </a:p>
          <a:p>
            <a:r>
              <a:rPr lang="en-US" altLang="zh-CN" sz="2800" dirty="0">
                <a:latin typeface="华文楷体"/>
                <a:ea typeface="华文楷体"/>
                <a:cs typeface="华文楷体"/>
              </a:rPr>
              <a:t>5:15 </a:t>
            </a:r>
            <a:r>
              <a:rPr lang="zh-CN" altLang="en-US" sz="2800" dirty="0">
                <a:latin typeface="华文楷体"/>
                <a:ea typeface="华文楷体"/>
                <a:cs typeface="华文楷体"/>
              </a:rPr>
              <a:t>在 我 以 前 的 省 长 加 重 百 </a:t>
            </a:r>
            <a:r>
              <a:rPr lang="zh-CN" altLang="en-US" sz="2800" dirty="0" smtClean="0">
                <a:latin typeface="华文楷体"/>
                <a:ea typeface="华文楷体"/>
                <a:cs typeface="华文楷体"/>
              </a:rPr>
              <a:t>姓</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的 担 子 ， 每 日 索 要 粮 食 和 酒 ， </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并 </a:t>
            </a:r>
            <a:r>
              <a:rPr lang="zh-CN" altLang="en-US" sz="2800" dirty="0">
                <a:latin typeface="华文楷体"/>
                <a:ea typeface="华文楷体"/>
                <a:cs typeface="华文楷体"/>
              </a:rPr>
              <a:t>银 子 四 十 舍 客 勒 ， 就 是 他 </a:t>
            </a:r>
            <a:r>
              <a:rPr lang="zh-CN" altLang="en-US" sz="2800" dirty="0" smtClean="0">
                <a:latin typeface="华文楷体"/>
                <a:ea typeface="华文楷体"/>
                <a:cs typeface="华文楷体"/>
              </a:rPr>
              <a:t>们</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 </a:t>
            </a:r>
            <a:r>
              <a:rPr lang="zh-CN" altLang="en-US" sz="2800" dirty="0">
                <a:latin typeface="华文楷体"/>
                <a:ea typeface="华文楷体"/>
                <a:cs typeface="华文楷体"/>
              </a:rPr>
              <a:t>的 仆 人 也 辖 制 百 姓 。</a:t>
            </a:r>
            <a:endParaRPr lang="en-AU" sz="2800" dirty="0">
              <a:latin typeface="华文楷体"/>
              <a:ea typeface="华文楷体"/>
              <a:cs typeface="华文楷体"/>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60" y="381000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55015" y="4806462"/>
            <a:ext cx="1651221" cy="369332"/>
          </a:xfrm>
          <a:prstGeom prst="rect">
            <a:avLst/>
          </a:prstGeom>
          <a:noFill/>
        </p:spPr>
        <p:txBody>
          <a:bodyPr wrap="none" rtlCol="0">
            <a:spAutoFit/>
          </a:bodyPr>
          <a:lstStyle/>
          <a:p>
            <a:r>
              <a:rPr lang="en-AU" dirty="0" smtClean="0"/>
              <a:t>Food allowance</a:t>
            </a:r>
            <a:endParaRPr lang="en-AU" dirty="0"/>
          </a:p>
        </p:txBody>
      </p:sp>
    </p:spTree>
    <p:extLst>
      <p:ext uri="{BB962C8B-B14F-4D97-AF65-F5344CB8AC3E}">
        <p14:creationId xmlns:p14="http://schemas.microsoft.com/office/powerpoint/2010/main" val="16285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ile:Half Sheke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407" y="329279"/>
            <a:ext cx="4639163" cy="2267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Nis 1 sheqel.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391" y="378473"/>
            <a:ext cx="4357809" cy="2169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745" y="2825262"/>
            <a:ext cx="1881734" cy="369332"/>
          </a:xfrm>
          <a:prstGeom prst="rect">
            <a:avLst/>
          </a:prstGeom>
          <a:noFill/>
        </p:spPr>
        <p:txBody>
          <a:bodyPr wrap="none" rtlCol="0">
            <a:spAutoFit/>
          </a:bodyPr>
          <a:lstStyle/>
          <a:p>
            <a:r>
              <a:rPr lang="en-AU" dirty="0" smtClean="0"/>
              <a:t>Israeli New Shekel</a:t>
            </a:r>
            <a:endParaRPr lang="en-AU" dirty="0"/>
          </a:p>
        </p:txBody>
      </p:sp>
      <p:sp>
        <p:nvSpPr>
          <p:cNvPr id="6" name="TextBox 5"/>
          <p:cNvSpPr txBox="1"/>
          <p:nvPr/>
        </p:nvSpPr>
        <p:spPr>
          <a:xfrm>
            <a:off x="7595121" y="2819456"/>
            <a:ext cx="1917448" cy="369332"/>
          </a:xfrm>
          <a:prstGeom prst="rect">
            <a:avLst/>
          </a:prstGeom>
          <a:noFill/>
        </p:spPr>
        <p:txBody>
          <a:bodyPr wrap="none" rtlCol="0">
            <a:spAutoFit/>
          </a:bodyPr>
          <a:lstStyle/>
          <a:p>
            <a:r>
              <a:rPr lang="en-AU" dirty="0" smtClean="0"/>
              <a:t>Silver Shekel 68AD</a:t>
            </a:r>
            <a:endParaRPr lang="en-AU" dirty="0"/>
          </a:p>
        </p:txBody>
      </p:sp>
      <p:sp>
        <p:nvSpPr>
          <p:cNvPr id="3" name="TextBox 2"/>
          <p:cNvSpPr txBox="1"/>
          <p:nvPr/>
        </p:nvSpPr>
        <p:spPr>
          <a:xfrm>
            <a:off x="808891" y="3528646"/>
            <a:ext cx="4185761" cy="461665"/>
          </a:xfrm>
          <a:prstGeom prst="rect">
            <a:avLst/>
          </a:prstGeom>
          <a:noFill/>
        </p:spPr>
        <p:txBody>
          <a:bodyPr wrap="none" rtlCol="0">
            <a:spAutoFit/>
          </a:bodyPr>
          <a:lstStyle/>
          <a:p>
            <a:r>
              <a:rPr lang="zh-CN" altLang="en-US" sz="2400" dirty="0">
                <a:latin typeface="华文楷体"/>
                <a:ea typeface="华文楷体"/>
                <a:cs typeface="华文楷体"/>
              </a:rPr>
              <a:t>银 子 四 十 舍 客 </a:t>
            </a:r>
            <a:r>
              <a:rPr lang="zh-CN" altLang="en-US" sz="2400" dirty="0" smtClean="0">
                <a:latin typeface="华文楷体"/>
                <a:ea typeface="华文楷体"/>
                <a:cs typeface="华文楷体"/>
              </a:rPr>
              <a:t>勒</a:t>
            </a:r>
            <a:r>
              <a:rPr lang="zh-CN" altLang="en-US" sz="2400" dirty="0">
                <a:latin typeface="华文楷体"/>
                <a:ea typeface="华文楷体"/>
                <a:cs typeface="华文楷体"/>
              </a:rPr>
              <a:t> </a:t>
            </a:r>
            <a:r>
              <a:rPr lang="zh-CN" altLang="en-AU" sz="2400" dirty="0" smtClean="0">
                <a:latin typeface="华文楷体"/>
                <a:ea typeface="华文楷体"/>
                <a:cs typeface="华文楷体"/>
              </a:rPr>
              <a:t>值 多少？</a:t>
            </a:r>
            <a:endParaRPr lang="en-AU" sz="2400" dirty="0">
              <a:latin typeface="华文楷体"/>
              <a:ea typeface="华文楷体"/>
              <a:cs typeface="华文楷体"/>
            </a:endParaRPr>
          </a:p>
        </p:txBody>
      </p:sp>
      <p:sp>
        <p:nvSpPr>
          <p:cNvPr id="7" name="TextBox 6"/>
          <p:cNvSpPr txBox="1"/>
          <p:nvPr/>
        </p:nvSpPr>
        <p:spPr>
          <a:xfrm>
            <a:off x="808891" y="4082644"/>
            <a:ext cx="11128046" cy="461665"/>
          </a:xfrm>
          <a:prstGeom prst="rect">
            <a:avLst/>
          </a:prstGeom>
          <a:noFill/>
        </p:spPr>
        <p:txBody>
          <a:bodyPr wrap="none" rtlCol="0">
            <a:spAutoFit/>
          </a:bodyPr>
          <a:lstStyle/>
          <a:p>
            <a:r>
              <a:rPr lang="en-AU" altLang="zh-CN" sz="2400" dirty="0" smtClean="0">
                <a:latin typeface="华文楷体"/>
                <a:ea typeface="华文楷体"/>
                <a:cs typeface="华文楷体"/>
              </a:rPr>
              <a:t>10:32, </a:t>
            </a:r>
            <a:r>
              <a:rPr lang="zh-CN" altLang="en-AU" sz="2400" dirty="0" smtClean="0">
                <a:latin typeface="华文楷体"/>
                <a:ea typeface="华文楷体"/>
                <a:cs typeface="华文楷体"/>
              </a:rPr>
              <a:t>圣殿税：三分之一</a:t>
            </a:r>
            <a:r>
              <a:rPr lang="zh-CN" altLang="en-US" sz="2400" dirty="0" smtClean="0">
                <a:latin typeface="华文楷体"/>
                <a:ea typeface="华文楷体"/>
                <a:cs typeface="华文楷体"/>
              </a:rPr>
              <a:t>舍 </a:t>
            </a:r>
            <a:r>
              <a:rPr lang="zh-CN" altLang="en-US" sz="2400" dirty="0">
                <a:latin typeface="华文楷体"/>
                <a:ea typeface="华文楷体"/>
                <a:cs typeface="华文楷体"/>
              </a:rPr>
              <a:t>客 </a:t>
            </a:r>
            <a:r>
              <a:rPr lang="zh-CN" altLang="en-US" sz="2400" dirty="0" smtClean="0">
                <a:latin typeface="华文楷体"/>
                <a:ea typeface="华文楷体"/>
                <a:cs typeface="华文楷体"/>
              </a:rPr>
              <a:t>勒 </a:t>
            </a:r>
            <a:r>
              <a:rPr lang="en-AU" altLang="zh-CN" sz="2400" dirty="0" smtClean="0">
                <a:latin typeface="华文楷体"/>
                <a:ea typeface="华文楷体"/>
                <a:cs typeface="华文楷体"/>
              </a:rPr>
              <a:t>(</a:t>
            </a:r>
            <a:r>
              <a:rPr lang="en-AU" sz="2400" dirty="0">
                <a:latin typeface="华文楷体"/>
                <a:ea typeface="华文楷体"/>
                <a:cs typeface="华文楷体"/>
              </a:rPr>
              <a:t>a third of a shekel each year </a:t>
            </a:r>
            <a:r>
              <a:rPr lang="en-AU" sz="2400" dirty="0" smtClean="0">
                <a:latin typeface="华文楷体"/>
                <a:ea typeface="华文楷体"/>
                <a:cs typeface="华文楷体"/>
              </a:rPr>
              <a:t>) – </a:t>
            </a:r>
            <a:r>
              <a:rPr lang="en-AU" sz="2400" dirty="0" err="1" smtClean="0">
                <a:latin typeface="华文楷体"/>
                <a:ea typeface="华文楷体"/>
                <a:cs typeface="华文楷体"/>
              </a:rPr>
              <a:t>约成人的两天工资</a:t>
            </a:r>
            <a:endParaRPr lang="en-AU" sz="2400" dirty="0">
              <a:latin typeface="华文楷体"/>
              <a:ea typeface="华文楷体"/>
              <a:cs typeface="华文楷体"/>
            </a:endParaRPr>
          </a:p>
        </p:txBody>
      </p:sp>
      <p:sp>
        <p:nvSpPr>
          <p:cNvPr id="8" name="Rectangle 7"/>
          <p:cNvSpPr/>
          <p:nvPr/>
        </p:nvSpPr>
        <p:spPr>
          <a:xfrm>
            <a:off x="808891" y="4709719"/>
            <a:ext cx="5803192" cy="461665"/>
          </a:xfrm>
          <a:prstGeom prst="rect">
            <a:avLst/>
          </a:prstGeom>
        </p:spPr>
        <p:txBody>
          <a:bodyPr wrap="none">
            <a:spAutoFit/>
          </a:bodyPr>
          <a:lstStyle/>
          <a:p>
            <a:r>
              <a:rPr lang="zh-CN" altLang="en-US" sz="2400" dirty="0">
                <a:latin typeface="华文楷体"/>
                <a:ea typeface="华文楷体"/>
                <a:cs typeface="华文楷体"/>
              </a:rPr>
              <a:t>银 子 四 十 舍 客 </a:t>
            </a:r>
            <a:r>
              <a:rPr lang="zh-CN" altLang="en-US" sz="2400" dirty="0" smtClean="0">
                <a:latin typeface="华文楷体"/>
                <a:ea typeface="华文楷体"/>
                <a:cs typeface="华文楷体"/>
              </a:rPr>
              <a:t>勒 </a:t>
            </a:r>
            <a:r>
              <a:rPr lang="en-AU" altLang="zh-CN" sz="2400" dirty="0" smtClean="0">
                <a:latin typeface="华文楷体"/>
                <a:ea typeface="华文楷体"/>
                <a:cs typeface="华文楷体"/>
              </a:rPr>
              <a:t>= 240 </a:t>
            </a:r>
            <a:r>
              <a:rPr lang="en-AU" altLang="zh-CN" sz="2400" dirty="0" err="1" smtClean="0">
                <a:latin typeface="华文楷体"/>
                <a:ea typeface="华文楷体"/>
                <a:cs typeface="华文楷体"/>
              </a:rPr>
              <a:t>成人的一天工资</a:t>
            </a:r>
            <a:r>
              <a:rPr lang="zh-CN" altLang="en-US" sz="2400" dirty="0" smtClean="0">
                <a:latin typeface="华文楷体"/>
                <a:ea typeface="华文楷体"/>
                <a:cs typeface="华文楷体"/>
              </a:rPr>
              <a:t> </a:t>
            </a:r>
            <a:endParaRPr lang="en-AU" sz="2400" dirty="0">
              <a:latin typeface="华文楷体"/>
              <a:ea typeface="华文楷体"/>
              <a:cs typeface="华文楷体"/>
            </a:endParaRPr>
          </a:p>
        </p:txBody>
      </p:sp>
    </p:spTree>
    <p:extLst>
      <p:ext uri="{BB962C8B-B14F-4D97-AF65-F5344CB8AC3E}">
        <p14:creationId xmlns:p14="http://schemas.microsoft.com/office/powerpoint/2010/main" val="19693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3602</TotalTime>
  <Words>1453</Words>
  <Application>Microsoft Office PowerPoint</Application>
  <PresentationFormat>Custom</PresentationFormat>
  <Paragraphs>139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尼希米记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kelvin</dc:creator>
  <cp:lastModifiedBy>SCL</cp:lastModifiedBy>
  <cp:revision>206</cp:revision>
  <dcterms:created xsi:type="dcterms:W3CDTF">2012-07-27T01:16:44Z</dcterms:created>
  <dcterms:modified xsi:type="dcterms:W3CDTF">2013-05-19T23:50:05Z</dcterms:modified>
</cp:coreProperties>
</file>