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71" r:id="rId10"/>
    <p:sldId id="27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0F8AC9-3E76-4786-939F-8F1B370F7128}" type="datetimeFigureOut">
              <a:rPr lang="en-AU" smtClean="0"/>
              <a:pPr/>
              <a:t>15/06/2013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32C807-881D-4DFC-9904-BC34E06B43E4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 smtClean="0"/>
              <a:t>翻轉生命的复活主</a:t>
            </a:r>
            <a:endParaRPr lang="en-AU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000" dirty="0" smtClean="0"/>
              <a:t>路二十四：</a:t>
            </a:r>
            <a:r>
              <a:rPr lang="en-US" altLang="zh-CN" sz="4000" dirty="0" smtClean="0"/>
              <a:t>13-35</a:t>
            </a:r>
            <a:endParaRPr lang="en-A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從聆聽傾訴到當頭棒喝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aseline="30000" dirty="0" smtClean="0"/>
              <a:t>17 </a:t>
            </a:r>
            <a:r>
              <a:rPr lang="zh-TW" altLang="en-US" dirty="0" smtClean="0"/>
              <a:t>耶 穌 對 他 們 說 ： 你 們 走 路 彼 此 談 論 的 是 甚 麼 事 呢 ？ 他 們 就 站 住 ， 臉 上 帶 著 愁 容 。</a:t>
            </a:r>
            <a:endParaRPr lang="en-AU" dirty="0" smtClean="0"/>
          </a:p>
          <a:p>
            <a:r>
              <a:rPr lang="en-AU" baseline="30000" dirty="0" smtClean="0"/>
              <a:t>25 </a:t>
            </a:r>
            <a:r>
              <a:rPr lang="zh-TW" altLang="en-US" dirty="0" smtClean="0"/>
              <a:t>耶 穌 對 他 們 說 ： 無 知 的 人 哪 ， 先 知 所 說 的 一 切 話 ， 你 們 的 心 信 得 太 遲 鈍 了 。</a:t>
            </a:r>
            <a:endParaRPr lang="en-AU" dirty="0" smtClean="0"/>
          </a:p>
          <a:p>
            <a:r>
              <a:rPr lang="en-AU" baseline="30000" dirty="0" smtClean="0"/>
              <a:t>26 </a:t>
            </a:r>
            <a:r>
              <a:rPr lang="zh-TW" altLang="en-US" dirty="0" smtClean="0"/>
              <a:t>基 督 這 樣 受 害 ， 又 進 入 他 的 榮 耀 ， 豈 不 是 應 當 的 麼 ？</a:t>
            </a:r>
            <a:endParaRPr lang="en-AU" dirty="0" smtClean="0"/>
          </a:p>
          <a:p>
            <a:pPr marL="274320" lvl="8" indent="-274320"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AU" sz="2400" baseline="30000" dirty="0" smtClean="0"/>
              <a:t>27 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於 是 從 摩 西 和 眾 先 知 起 ， 凡 經 上 所 指 著 自 己 的 話 </a:t>
            </a:r>
            <a:r>
              <a:rPr lang="zh-TW" altLang="en-US" sz="2400" dirty="0" smtClean="0"/>
              <a:t>都 給 他 們 講 解 明 白 了 。</a:t>
            </a:r>
            <a:endParaRPr lang="en-AU" sz="2400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指向复活主的經文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2800" dirty="0" smtClean="0"/>
              <a:t>我又要叫你</a:t>
            </a:r>
            <a:r>
              <a:rPr lang="zh-CN" altLang="en-US" sz="2800" dirty="0" smtClean="0"/>
              <a:t>（撒旦）</a:t>
            </a:r>
            <a:r>
              <a:rPr lang="zh-TW" altLang="en-US" sz="2800" dirty="0" smtClean="0"/>
              <a:t>和女人的後裔為仇，女人的後裔（耶穌）要傷你的頭（藉死裡复活的致命一擊），你要傷他的腳跟（被釘死在十架上</a:t>
            </a:r>
            <a:r>
              <a:rPr lang="zh-CN" altLang="en-US" sz="2800" dirty="0" smtClean="0"/>
              <a:t>）。</a:t>
            </a:r>
            <a:r>
              <a:rPr lang="zh-CN" altLang="en-US" sz="2400" dirty="0" smtClean="0"/>
              <a:t>創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15</a:t>
            </a:r>
          </a:p>
          <a:p>
            <a:r>
              <a:rPr lang="zh-TW" altLang="en-US" sz="2800" dirty="0" smtClean="0"/>
              <a:t>他誠然擔當我們的憂患，背負我們的痛苦，因他受的刑罰我們得平安，因他受的鞭傷我們得醫治；耶和華使我們眾人的罪孽都歸在他身上，他將命傾倒，以致於死，他也被列在罪犯之中，他卻擔當多人的罪，又為罪犯代求。</a:t>
            </a:r>
            <a:r>
              <a:rPr lang="zh-CN" altLang="en-US" sz="2400" dirty="0" smtClean="0"/>
              <a:t>賽</a:t>
            </a:r>
            <a:r>
              <a:rPr lang="en-US" altLang="zh-CN" sz="2400" dirty="0" smtClean="0"/>
              <a:t>53</a:t>
            </a:r>
          </a:p>
          <a:p>
            <a:r>
              <a:rPr lang="zh-TW" altLang="en-US" sz="2800" dirty="0" smtClean="0"/>
              <a:t>約拿三日三夜在大魚腹中，人子也要這樣三日三夜在地裡頭。</a:t>
            </a:r>
            <a:r>
              <a:rPr lang="zh-CN" altLang="en-US" sz="2400" dirty="0" smtClean="0"/>
              <a:t>太</a:t>
            </a:r>
            <a:r>
              <a:rPr lang="en-US" altLang="zh-CN" sz="2400" dirty="0" smtClean="0"/>
              <a:t>12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40</a:t>
            </a:r>
            <a:endParaRPr lang="en-AU" sz="2400" dirty="0" smtClean="0"/>
          </a:p>
          <a:p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不再懼怕擔憂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凡勞苦擔重擔的人，可以到我這裡來，我就使你們得安息。</a:t>
            </a:r>
            <a:r>
              <a:rPr lang="zh-CN" altLang="en-US" sz="2400" dirty="0" smtClean="0"/>
              <a:t>太</a:t>
            </a:r>
            <a:r>
              <a:rPr lang="en-US" altLang="zh-CN" sz="2400" dirty="0" smtClean="0"/>
              <a:t>11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28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把握機會，作出選擇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baseline="30000" dirty="0" smtClean="0"/>
              <a:t>28 </a:t>
            </a:r>
            <a:r>
              <a:rPr lang="zh-TW" altLang="en-US" sz="2800" dirty="0" smtClean="0"/>
              <a:t>將 近 他 們 所 去 的 村 子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， 耶 穌 好 像 還 要 往 前 行 ，</a:t>
            </a:r>
            <a:endParaRPr lang="en-AU" sz="2800" b="1" dirty="0" smtClean="0">
              <a:solidFill>
                <a:srgbClr val="FF0000"/>
              </a:solidFill>
            </a:endParaRPr>
          </a:p>
          <a:p>
            <a:r>
              <a:rPr lang="en-AU" sz="2800" baseline="30000" dirty="0" smtClean="0"/>
              <a:t>29 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他 們 卻 強 留 他 </a:t>
            </a:r>
            <a:r>
              <a:rPr lang="zh-TW" altLang="en-US" sz="2800" dirty="0" smtClean="0"/>
              <a:t>， 說 ： 時 候 晚 了 ， 日 頭 已 經 平 西 了 ，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請 你 同 我 們 住 下 罷 ！ </a:t>
            </a:r>
            <a:r>
              <a:rPr lang="zh-TW" altLang="en-US" sz="2800" dirty="0" smtClean="0"/>
              <a:t>耶 穌 就 進 去 ， 要 同 他 們 住 下 。</a:t>
            </a:r>
            <a:endParaRPr lang="en-AU" sz="2800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讓复活主掌管你的生命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baseline="30000" dirty="0" smtClean="0"/>
              <a:t>30 </a:t>
            </a:r>
            <a:r>
              <a:rPr lang="zh-TW" altLang="en-US" sz="2800" dirty="0" smtClean="0"/>
              <a:t>到 了 坐 席 的 時 候 ， 耶 穌 拿 起 餅 來 ， 祝 謝 了 ，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擘 開 ， 遞 給 他 們 </a:t>
            </a:r>
            <a:r>
              <a:rPr lang="zh-TW" altLang="en-US" sz="2800" dirty="0" smtClean="0"/>
              <a:t>。</a:t>
            </a:r>
            <a:endParaRPr lang="en-AU" sz="2800" dirty="0" smtClean="0"/>
          </a:p>
          <a:p>
            <a:r>
              <a:rPr lang="en-AU" sz="2800" baseline="30000" dirty="0" smtClean="0"/>
              <a:t>31 </a:t>
            </a:r>
            <a:r>
              <a:rPr lang="zh-TW" altLang="en-US" sz="2800" dirty="0" smtClean="0"/>
              <a:t>他 們 的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眼 睛 明 亮 </a:t>
            </a:r>
            <a:r>
              <a:rPr lang="zh-TW" altLang="en-US" sz="2800" dirty="0" smtClean="0"/>
              <a:t>了 ， 這 才 認 出 他 來 。 忽 然 耶 穌 不 見 了 。</a:t>
            </a:r>
            <a:endParaRPr lang="en-AU" sz="2800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看不見的复活主時刻與你同在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你因看見了我才信，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那沒有看見就信的有福了</a:t>
            </a:r>
            <a:r>
              <a:rPr lang="zh-TW" altLang="en-US" sz="2800" dirty="0" smtClean="0"/>
              <a:t>。</a:t>
            </a:r>
            <a:r>
              <a:rPr lang="zh-CN" altLang="en-US" sz="2400" dirty="0" smtClean="0"/>
              <a:t>約</a:t>
            </a:r>
            <a:r>
              <a:rPr lang="en-US" altLang="zh-CN" sz="2400" dirty="0" smtClean="0"/>
              <a:t>20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28</a:t>
            </a:r>
          </a:p>
          <a:p>
            <a:r>
              <a:rPr lang="zh-TW" altLang="en-US" sz="2800" dirty="0" smtClean="0"/>
              <a:t>你不要懼怕驚惶，因為你無論往哪裡去，你的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神必與你同在</a:t>
            </a:r>
            <a:r>
              <a:rPr lang="zh-TW" altLang="en-US" sz="2800" dirty="0" smtClean="0">
                <a:solidFill>
                  <a:srgbClr val="FF0000"/>
                </a:solidFill>
              </a:rPr>
              <a:t>。</a:t>
            </a:r>
            <a:r>
              <a:rPr lang="zh-TW" altLang="en-US" sz="2400" dirty="0" smtClean="0"/>
              <a:t>書</a:t>
            </a:r>
            <a:r>
              <a:rPr lang="en-AU" sz="2400" dirty="0" smtClean="0"/>
              <a:t>1</a:t>
            </a:r>
            <a:r>
              <a:rPr lang="zh-TW" altLang="en-US" sz="2400" dirty="0" smtClean="0"/>
              <a:t>：</a:t>
            </a:r>
            <a:r>
              <a:rPr lang="en-AU" sz="2400" dirty="0" smtClean="0"/>
              <a:t>9</a:t>
            </a:r>
          </a:p>
          <a:p>
            <a:r>
              <a:rPr lang="zh-TW" altLang="en-US" sz="2800" b="1" dirty="0" smtClean="0">
                <a:solidFill>
                  <a:srgbClr val="FF0000"/>
                </a:solidFill>
              </a:rPr>
              <a:t>我與你們同在</a:t>
            </a:r>
            <a:r>
              <a:rPr lang="zh-TW" altLang="en-US" sz="2800" dirty="0" smtClean="0"/>
              <a:t>。</a:t>
            </a:r>
            <a:r>
              <a:rPr lang="zh-TW" altLang="en-US" sz="2400" dirty="0" smtClean="0"/>
              <a:t>哈</a:t>
            </a:r>
            <a:r>
              <a:rPr lang="en-AU" sz="2400" dirty="0" smtClean="0"/>
              <a:t>1</a:t>
            </a:r>
            <a:r>
              <a:rPr lang="zh-TW" altLang="en-US" sz="2400" dirty="0" smtClean="0"/>
              <a:t>：</a:t>
            </a:r>
            <a:r>
              <a:rPr lang="en-AU" sz="2400" dirty="0" smtClean="0"/>
              <a:t>13</a:t>
            </a:r>
          </a:p>
          <a:p>
            <a:r>
              <a:rPr lang="zh-TW" altLang="en-US" sz="2800" dirty="0" smtClean="0"/>
              <a:t>凡我所吩咐你們的，都教訓他們遵守，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我就常與你們同在</a:t>
            </a:r>
            <a:r>
              <a:rPr lang="zh-TW" altLang="en-US" sz="2800" dirty="0" smtClean="0"/>
              <a:t>，直到世界的末了。</a:t>
            </a:r>
            <a:r>
              <a:rPr lang="zh-TW" altLang="en-US" sz="2400" dirty="0" smtClean="0"/>
              <a:t>太</a:t>
            </a:r>
            <a:r>
              <a:rPr lang="en-AU" sz="2400" dirty="0" smtClean="0"/>
              <a:t>28</a:t>
            </a:r>
            <a:r>
              <a:rPr lang="zh-TW" altLang="en-US" sz="2400" dirty="0" smtClean="0"/>
              <a:t>：</a:t>
            </a:r>
            <a:r>
              <a:rPr lang="en-AU" sz="2400" dirty="0" smtClean="0"/>
              <a:t>20</a:t>
            </a:r>
          </a:p>
          <a:p>
            <a:r>
              <a:rPr lang="zh-CN" altLang="en-US" sz="3200" b="1" dirty="0" smtClean="0">
                <a:solidFill>
                  <a:srgbClr val="FF0000"/>
                </a:solidFill>
              </a:rPr>
              <a:t>我與你們同在！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心中火熱</a:t>
            </a:r>
            <a:r>
              <a:rPr lang="en-US" altLang="zh-CN" sz="3600" dirty="0" smtClean="0">
                <a:sym typeface="Wingdings" pitchFamily="2" charset="2"/>
              </a:rPr>
              <a:t></a:t>
            </a:r>
            <a:r>
              <a:rPr lang="zh-CN" altLang="en-US" sz="3600" dirty="0" smtClean="0">
                <a:sym typeface="Wingdings" pitchFamily="2" charset="2"/>
              </a:rPr>
              <a:t>立刻</a:t>
            </a:r>
            <a:r>
              <a:rPr lang="zh-CN" altLang="en-US" sz="3600" dirty="0" smtClean="0"/>
              <a:t>動身</a:t>
            </a:r>
            <a:r>
              <a:rPr lang="en-US" altLang="zh-CN" sz="3600" dirty="0" smtClean="0">
                <a:sym typeface="Wingdings" pitchFamily="2" charset="2"/>
              </a:rPr>
              <a:t></a:t>
            </a:r>
            <a:r>
              <a:rPr lang="zh-CN" altLang="en-US" sz="3600" dirty="0" smtClean="0"/>
              <a:t>傳揚复活主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baseline="30000" dirty="0" smtClean="0"/>
              <a:t>32 </a:t>
            </a:r>
            <a:r>
              <a:rPr lang="zh-TW" altLang="en-US" sz="2800" dirty="0" smtClean="0"/>
              <a:t>他 們 彼 此 說 ： 在 路 上 ， 他 和 我 們 說 話 ， 給 我 們 講 解 聖 經 的 時 候 ，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我 們 的 心 豈 不 是 火 熱 的 麼 ？</a:t>
            </a:r>
            <a:endParaRPr lang="en-AU" sz="2800" b="1" dirty="0" smtClean="0">
              <a:solidFill>
                <a:srgbClr val="FF0000"/>
              </a:solidFill>
            </a:endParaRPr>
          </a:p>
          <a:p>
            <a:r>
              <a:rPr lang="en-AU" sz="2800" baseline="30000" dirty="0" smtClean="0"/>
              <a:t>33 </a:t>
            </a:r>
            <a:r>
              <a:rPr lang="zh-TW" altLang="en-US" sz="2800" dirty="0" smtClean="0"/>
              <a:t>他 們 就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立 時 起 身 </a:t>
            </a:r>
            <a:r>
              <a:rPr lang="zh-TW" altLang="en-US" sz="2800" dirty="0" smtClean="0"/>
              <a:t>， 回 耶 路 撒 冷 去 ， 正 遇 見 十 一 個 使 徒 和 他 們 的 同 人 聚 集 在 一 處 ，</a:t>
            </a:r>
            <a:endParaRPr lang="en-AU" sz="2800" dirty="0" smtClean="0"/>
          </a:p>
          <a:p>
            <a:r>
              <a:rPr lang="en-AU" sz="2800" baseline="30000" dirty="0" smtClean="0"/>
              <a:t>34 </a:t>
            </a:r>
            <a:r>
              <a:rPr lang="zh-TW" altLang="en-US" sz="2800" dirty="0" smtClean="0"/>
              <a:t>說 ：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主 果 然 復 活 </a:t>
            </a:r>
            <a:r>
              <a:rPr lang="zh-TW" altLang="en-US" sz="2800" dirty="0" smtClean="0"/>
              <a:t>， 已 經 現 給 西 門 看 了 。</a:t>
            </a:r>
            <a:endParaRPr lang="en-AU" sz="2800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劉民和牧師分享特會：</a:t>
            </a:r>
            <a:r>
              <a:rPr lang="en-US" altLang="zh-CN" sz="3600" dirty="0" smtClean="0"/>
              <a:t>7</a:t>
            </a:r>
            <a:r>
              <a:rPr lang="zh-CN" altLang="en-US" sz="3600" dirty="0" smtClean="0"/>
              <a:t>月</a:t>
            </a:r>
            <a:r>
              <a:rPr lang="en-US" altLang="zh-CN" sz="3600" dirty="0" smtClean="0"/>
              <a:t>26</a:t>
            </a:r>
            <a:r>
              <a:rPr lang="zh-CN" altLang="en-US" sz="3600" dirty="0" smtClean="0"/>
              <a:t>，</a:t>
            </a:r>
            <a:r>
              <a:rPr lang="en-US" altLang="zh-CN" sz="3600" dirty="0" smtClean="0"/>
              <a:t>27</a:t>
            </a:r>
            <a:r>
              <a:rPr lang="zh-CN" altLang="en-US" sz="3600" smtClean="0"/>
              <a:t>日</a:t>
            </a:r>
            <a:endParaRPr lang="en-AU" sz="3600" dirty="0"/>
          </a:p>
        </p:txBody>
      </p:sp>
      <p:pic>
        <p:nvPicPr>
          <p:cNvPr id="2050" name="Picture 2" descr="C:\Users\johnson wong\Pictures\劉民和牧師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86000"/>
            <a:ext cx="5562600" cy="3886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ohnson wong\Picture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3429000" cy="2427269"/>
          </a:xfrm>
          <a:prstGeom prst="rect">
            <a:avLst/>
          </a:prstGeom>
          <a:noFill/>
        </p:spPr>
      </p:pic>
      <p:pic>
        <p:nvPicPr>
          <p:cNvPr id="1027" name="Picture 3" descr="C:\Users\johnson wong\Pictures\EM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743200"/>
            <a:ext cx="2743200" cy="2057400"/>
          </a:xfrm>
          <a:prstGeom prst="rect">
            <a:avLst/>
          </a:prstGeom>
          <a:noFill/>
        </p:spPr>
      </p:pic>
      <p:pic>
        <p:nvPicPr>
          <p:cNvPr id="1028" name="Picture 4" descr="C:\Users\johnson wong\Pictures\EM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1" y="4829695"/>
            <a:ext cx="3048000" cy="20283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ohnson wong\Pictures\EM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447802"/>
            <a:ext cx="41910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兩次天淵之別的旅程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053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52600"/>
                <a:gridCol w="32766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時間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大概中午後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晚餐後</a:t>
                      </a:r>
                      <a:endParaRPr lang="en-A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方向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耶路撒冷</a:t>
                      </a:r>
                      <a:r>
                        <a:rPr lang="en-US" altLang="zh-CN" sz="2800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pPr algn="ctr"/>
                      <a:r>
                        <a:rPr lang="zh-CN" altLang="en-US" sz="2800" dirty="0" smtClean="0">
                          <a:sym typeface="Wingdings" pitchFamily="2" charset="2"/>
                        </a:rPr>
                        <a:t>以馬忤斯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以馬忤斯</a:t>
                      </a:r>
                      <a:r>
                        <a:rPr lang="en-US" altLang="zh-CN" sz="2800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pPr algn="ctr"/>
                      <a:r>
                        <a:rPr lang="zh-CN" altLang="en-US" sz="2800" dirty="0" smtClean="0">
                          <a:sym typeface="Wingdings" pitchFamily="2" charset="2"/>
                        </a:rPr>
                        <a:t>耶路撒冷</a:t>
                      </a:r>
                      <a:endParaRPr lang="en-A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步伐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步履緩慢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急不及待</a:t>
                      </a:r>
                      <a:endParaRPr lang="en-A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視野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眼睛迷糊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眼睛明亮</a:t>
                      </a:r>
                      <a:endParaRPr lang="en-A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心情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滿臉愁容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興奮莫名</a:t>
                      </a:r>
                      <a:endParaRPr lang="en-A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意志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灰心喪志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心中火熱</a:t>
                      </a:r>
                      <a:endParaRPr lang="en-A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說話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消極對話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積極傳揚</a:t>
                      </a:r>
                      <a:endParaRPr lang="en-A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复活主日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baseline="30000" dirty="0" smtClean="0"/>
              <a:t>13 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正 當 那 日</a:t>
            </a:r>
            <a:r>
              <a:rPr lang="zh-TW" altLang="en-US" sz="2800" dirty="0" smtClean="0"/>
              <a:t> ， 門 徒 中 有 兩 個 人 往 一 個 村 子 去 ； 這 村 子 名 叫 以 馬 忤 斯 ， 離 耶 路 撒 冷 約 有 二 十 五 里 。</a:t>
            </a:r>
            <a:endParaRPr lang="en-AU" sz="2800" dirty="0" smtClean="0"/>
          </a:p>
          <a:p>
            <a:r>
              <a:rPr lang="en-AU" sz="2800" baseline="30000" dirty="0" smtClean="0"/>
              <a:t>14 </a:t>
            </a:r>
            <a:r>
              <a:rPr lang="zh-TW" altLang="en-US" sz="2800" dirty="0" smtClean="0"/>
              <a:t>他 們 彼 此 談 論 所 遇 見 的 這 一 切 事 。</a:t>
            </a:r>
            <a:endParaRPr lang="en-AU" sz="2800" dirty="0" smtClean="0"/>
          </a:p>
          <a:p>
            <a:r>
              <a:rPr lang="en-AU" sz="2800" baseline="30000" dirty="0" smtClean="0"/>
              <a:t>15 </a:t>
            </a:r>
            <a:r>
              <a:rPr lang="zh-TW" altLang="en-US" sz="2800" dirty="0" smtClean="0"/>
              <a:t>正 談 論 相 問 的 時 候 ， 耶 穌 親 自 就 近 他 們 ， 和 他 們 同 行 ；</a:t>
            </a:r>
            <a:endParaRPr lang="en-AU" sz="2800" dirty="0" smtClean="0"/>
          </a:p>
          <a:p>
            <a:r>
              <a:rPr lang="en-AU" sz="2800" baseline="30000" dirty="0" smtClean="0"/>
              <a:t>16 </a:t>
            </a:r>
            <a:r>
              <a:rPr lang="zh-TW" altLang="en-US" sz="2800" dirty="0" smtClean="0"/>
              <a:t>只 是 他 們 的 眼 睛 迷 糊 了 ， 不 認 識 他 。</a:t>
            </a:r>
            <a:endParaRPr lang="en-AU" sz="2800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視野受限制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baseline="30000" dirty="0" smtClean="0"/>
              <a:t>13 </a:t>
            </a:r>
            <a:r>
              <a:rPr lang="zh-TW" altLang="en-US" sz="2800" dirty="0" smtClean="0"/>
              <a:t>正 當 那 日 ， 門 徒 中 有 兩 個 人 往 一 個 村 子 去 ； 這 村 子 名 叫 以 馬 忤 斯 ， 離 耶 路 撒 冷 約 有 二 十 五 里 。</a:t>
            </a:r>
            <a:endParaRPr lang="en-AU" sz="2800" dirty="0" smtClean="0"/>
          </a:p>
          <a:p>
            <a:r>
              <a:rPr lang="en-AU" sz="2800" baseline="30000" dirty="0" smtClean="0"/>
              <a:t>14 </a:t>
            </a:r>
            <a:r>
              <a:rPr lang="zh-TW" altLang="en-US" sz="2800" dirty="0" smtClean="0"/>
              <a:t>他 們 彼 此 談 論 所 遇 見 的 這 一 切 事 。</a:t>
            </a:r>
            <a:endParaRPr lang="en-AU" sz="2800" dirty="0" smtClean="0"/>
          </a:p>
          <a:p>
            <a:r>
              <a:rPr lang="en-AU" sz="2800" baseline="30000" dirty="0" smtClean="0"/>
              <a:t>15 </a:t>
            </a:r>
            <a:r>
              <a:rPr lang="zh-TW" altLang="en-US" sz="2800" dirty="0" smtClean="0"/>
              <a:t>正 談 論 相 問 的 時 候 ， 耶 穌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親 自 就 近 他 們 ， 和 他 們 同 行 ；</a:t>
            </a:r>
            <a:endParaRPr lang="en-AU" sz="2800" b="1" dirty="0" smtClean="0">
              <a:solidFill>
                <a:srgbClr val="FF0000"/>
              </a:solidFill>
            </a:endParaRPr>
          </a:p>
          <a:p>
            <a:r>
              <a:rPr lang="en-AU" sz="2800" baseline="30000" dirty="0" smtClean="0"/>
              <a:t>16 </a:t>
            </a:r>
            <a:r>
              <a:rPr lang="zh-TW" altLang="en-US" sz="2800" dirty="0" smtClean="0"/>
              <a:t>只 是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他 們 的 眼 睛 迷 糊 了 </a:t>
            </a:r>
            <a:r>
              <a:rPr lang="zh-TW" altLang="en-US" sz="2800" dirty="0" smtClean="0"/>
              <a:t>， 不 認 識 他 。</a:t>
            </a:r>
            <a:endParaRPr lang="en-AU" sz="2800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對主錯誤的認識限制了門徒的視野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62500" lnSpcReduction="20000"/>
          </a:bodyPr>
          <a:lstStyle/>
          <a:p>
            <a:r>
              <a:rPr lang="en-AU" sz="3200" baseline="30000" dirty="0" smtClean="0"/>
              <a:t>17 </a:t>
            </a:r>
            <a:r>
              <a:rPr lang="zh-TW" altLang="en-US" sz="3200" dirty="0" smtClean="0"/>
              <a:t>耶 穌 對 他 們 說 ： 你 們 走 路 彼 此 談 論 的 是 甚 麼 事 呢 ？ 他 們 就 站 住 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， 臉 上 帶 著 愁 容 </a:t>
            </a:r>
            <a:r>
              <a:rPr lang="zh-TW" altLang="en-US" sz="3200" dirty="0" smtClean="0"/>
              <a:t>。</a:t>
            </a:r>
            <a:endParaRPr lang="en-AU" sz="3200" dirty="0" smtClean="0"/>
          </a:p>
          <a:p>
            <a:r>
              <a:rPr lang="en-AU" sz="3200" baseline="30000" dirty="0" smtClean="0"/>
              <a:t>18 </a:t>
            </a:r>
            <a:r>
              <a:rPr lang="zh-TW" altLang="en-US" sz="3200" dirty="0" smtClean="0"/>
              <a:t>二 人 中 有 一 個 名 叫 革 流 巴 的 回 答 說 ： 你 在 耶 路 撒 冷 作 客 ， 還 不 知 道 這 幾 天 在 那 裡 所 出 的 事 麼 ？</a:t>
            </a:r>
            <a:endParaRPr lang="en-AU" sz="3200" dirty="0" smtClean="0"/>
          </a:p>
          <a:p>
            <a:r>
              <a:rPr lang="en-AU" sz="3200" baseline="30000" dirty="0" smtClean="0"/>
              <a:t>19 </a:t>
            </a:r>
            <a:r>
              <a:rPr lang="zh-TW" altLang="en-US" sz="3200" dirty="0" smtClean="0"/>
              <a:t>耶 穌 說 ： 甚 麼 事 呢 ？ 他 們 說 ： 就 是 拿 撒 勒 人 耶 穌 的 事 。 他 是 個 先 知 ， 在 神 和 眾 百 姓 面 前 ， 說 話 行 事 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都 有 大 能 </a:t>
            </a:r>
            <a:r>
              <a:rPr lang="zh-TW" altLang="en-US" sz="3200" dirty="0" smtClean="0"/>
              <a:t>。</a:t>
            </a:r>
            <a:endParaRPr lang="en-AU" sz="3200" dirty="0" smtClean="0"/>
          </a:p>
          <a:p>
            <a:r>
              <a:rPr lang="en-AU" sz="3200" baseline="30000" dirty="0" smtClean="0"/>
              <a:t>20 </a:t>
            </a:r>
            <a:r>
              <a:rPr lang="zh-TW" altLang="en-US" sz="3200" dirty="0" smtClean="0"/>
              <a:t>祭 司 長 和 我 們 的 官 府 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竟</a:t>
            </a:r>
            <a:r>
              <a:rPr lang="zh-TW" altLang="en-US" sz="3200" dirty="0" smtClean="0"/>
              <a:t> 把 他 解 去 ， 定 了 死 罪 ， 釘 在 十 字 架 上 。</a:t>
            </a:r>
            <a:endParaRPr lang="en-AU" sz="3200" dirty="0" smtClean="0"/>
          </a:p>
          <a:p>
            <a:r>
              <a:rPr lang="en-AU" sz="3200" baseline="30000" dirty="0" smtClean="0"/>
              <a:t>21 </a:t>
            </a:r>
            <a:r>
              <a:rPr lang="zh-TW" altLang="en-US" sz="3200" dirty="0" smtClean="0"/>
              <a:t>但 我 們 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素 來 所 盼 望 </a:t>
            </a:r>
            <a:r>
              <a:rPr lang="zh-TW" altLang="en-US" sz="3200" dirty="0" smtClean="0"/>
              <a:t>、 要 贖 以 色 列 民 的 就 是 他 ！ 不 但 如 此 ， 而 且 這 事 成 就 ， 現 在 已 經 三 天 了 。</a:t>
            </a:r>
            <a:endParaRPr lang="en-AU" sz="3200" dirty="0" smtClean="0"/>
          </a:p>
          <a:p>
            <a:r>
              <a:rPr lang="en-AU" sz="3200" baseline="30000" dirty="0" smtClean="0"/>
              <a:t>22 </a:t>
            </a:r>
            <a:r>
              <a:rPr lang="zh-TW" altLang="en-US" sz="3200" dirty="0" smtClean="0"/>
              <a:t>再 者 ， 我 們 中 間 有 幾 個 婦 女 使 我 們 驚 奇 ； 他 們 清 早 到 了 墳 墓 那 裡 ，</a:t>
            </a:r>
            <a:endParaRPr lang="en-AU" sz="3200" dirty="0" smtClean="0"/>
          </a:p>
          <a:p>
            <a:r>
              <a:rPr lang="en-AU" sz="3200" baseline="30000" dirty="0" smtClean="0"/>
              <a:t>23 </a:t>
            </a:r>
            <a:r>
              <a:rPr lang="zh-TW" altLang="en-US" sz="3200" dirty="0" smtClean="0"/>
              <a:t>不 見 他 的 身 體 ， 就 回 來 告 訴 我 們 ， 說 看 見 了 天 使 顯 現 ， 說 他 活 了 。</a:t>
            </a:r>
            <a:endParaRPr lang="en-AU" sz="3200" dirty="0" smtClean="0"/>
          </a:p>
          <a:p>
            <a:r>
              <a:rPr lang="en-AU" sz="3200" baseline="30000" dirty="0" smtClean="0"/>
              <a:t>24 </a:t>
            </a:r>
            <a:r>
              <a:rPr lang="zh-TW" altLang="en-US" sz="3200" dirty="0" smtClean="0"/>
              <a:t>又 有 我 們 的 幾 個 人 往 墳 墓 那 裡 去 ， 所 遇 見 的 正 如 婦 女 們 所 說 的 ， 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只 是 沒 有 看 見 他 </a:t>
            </a:r>
            <a:r>
              <a:rPr lang="zh-TW" altLang="en-US" sz="3200" dirty="0" smtClean="0"/>
              <a:t>。</a:t>
            </a:r>
            <a:endParaRPr lang="en-AU" sz="3200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視野受限制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baseline="30000" dirty="0" smtClean="0"/>
              <a:t>13 </a:t>
            </a:r>
            <a:r>
              <a:rPr lang="zh-TW" altLang="en-US" sz="2800" dirty="0" smtClean="0"/>
              <a:t>正 當 那 日 ， 門 徒 中 有 兩 個 人 往 一 個 村 子 去 ； 這 村 子 名 叫 以 馬 忤 斯 ， 離 耶 路 撒 冷 約 有 二 十 五 里 。</a:t>
            </a:r>
            <a:endParaRPr lang="en-AU" sz="2800" dirty="0" smtClean="0"/>
          </a:p>
          <a:p>
            <a:r>
              <a:rPr lang="en-AU" sz="2800" baseline="30000" dirty="0" smtClean="0"/>
              <a:t>14 </a:t>
            </a:r>
            <a:r>
              <a:rPr lang="zh-TW" altLang="en-US" sz="2800" dirty="0" smtClean="0"/>
              <a:t>他 們 彼 此 談 論 所 遇 見 的 這 一 切 事 。</a:t>
            </a:r>
            <a:endParaRPr lang="en-AU" sz="2800" dirty="0" smtClean="0"/>
          </a:p>
          <a:p>
            <a:r>
              <a:rPr lang="en-AU" sz="2800" baseline="30000" dirty="0" smtClean="0"/>
              <a:t>15 </a:t>
            </a:r>
            <a:r>
              <a:rPr lang="zh-TW" altLang="en-US" sz="2800" dirty="0" smtClean="0"/>
              <a:t>正 談 論 相 問 的 時 候 ， 耶 穌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親 自 就 近 他 們 ， 和 他 們 同 行 ；</a:t>
            </a:r>
            <a:endParaRPr lang="en-AU" sz="2800" b="1" dirty="0" smtClean="0">
              <a:solidFill>
                <a:srgbClr val="FF0000"/>
              </a:solidFill>
            </a:endParaRPr>
          </a:p>
          <a:p>
            <a:r>
              <a:rPr lang="en-AU" sz="2800" baseline="30000" dirty="0" smtClean="0"/>
              <a:t>16 </a:t>
            </a:r>
            <a:r>
              <a:rPr lang="zh-TW" altLang="en-US" sz="2800" dirty="0" smtClean="0"/>
              <a:t>只 是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他 們 的 眼 睛 迷 糊 了 </a:t>
            </a:r>
            <a:r>
              <a:rPr lang="zh-TW" altLang="en-US" sz="2800" dirty="0" smtClean="0"/>
              <a:t>， 不 認 識 他 。</a:t>
            </a:r>
            <a:endParaRPr lang="en-AU" sz="2800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從聆聽傾訴到當頭棒喝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aseline="30000" dirty="0" smtClean="0"/>
              <a:t>17 </a:t>
            </a:r>
            <a:r>
              <a:rPr lang="zh-TW" altLang="en-US" dirty="0" smtClean="0"/>
              <a:t>耶 穌 對 他 們 說 ： </a:t>
            </a:r>
            <a:r>
              <a:rPr lang="zh-TW" altLang="en-US" b="1" dirty="0" smtClean="0">
                <a:solidFill>
                  <a:srgbClr val="FF0000"/>
                </a:solidFill>
              </a:rPr>
              <a:t>你 們 走 路 彼 此 談 論 的 是 甚 麼 事 呢 ？ </a:t>
            </a:r>
            <a:r>
              <a:rPr lang="zh-TW" altLang="en-US" dirty="0" smtClean="0"/>
              <a:t>他 們 就 站 住 ， 臉 上 帶 著 愁 容 。</a:t>
            </a:r>
            <a:endParaRPr lang="en-AU" dirty="0" smtClean="0"/>
          </a:p>
          <a:p>
            <a:r>
              <a:rPr lang="en-AU" baseline="30000" dirty="0" smtClean="0"/>
              <a:t>25 </a:t>
            </a:r>
            <a:r>
              <a:rPr lang="zh-TW" altLang="en-US" dirty="0" smtClean="0"/>
              <a:t>耶 穌 對 他 們 說 </a:t>
            </a:r>
            <a:r>
              <a:rPr lang="zh-TW" altLang="en-US" b="1" dirty="0" smtClean="0">
                <a:solidFill>
                  <a:srgbClr val="FF0000"/>
                </a:solidFill>
              </a:rPr>
              <a:t>： 無 知 的 人 哪 </a:t>
            </a:r>
            <a:r>
              <a:rPr lang="zh-TW" altLang="en-US" dirty="0" smtClean="0"/>
              <a:t>， 先 知 所 說 的 一 切 話 ， </a:t>
            </a:r>
            <a:r>
              <a:rPr lang="zh-TW" altLang="en-US" b="1" dirty="0" smtClean="0">
                <a:solidFill>
                  <a:srgbClr val="FF0000"/>
                </a:solidFill>
              </a:rPr>
              <a:t>你 們 的 心 信 得 太 遲 鈍 了 </a:t>
            </a:r>
            <a:r>
              <a:rPr lang="zh-TW" altLang="en-US" dirty="0" smtClean="0"/>
              <a:t>。</a:t>
            </a:r>
            <a:endParaRPr lang="en-AU" dirty="0" smtClean="0"/>
          </a:p>
          <a:p>
            <a:r>
              <a:rPr lang="en-AU" baseline="30000" dirty="0" smtClean="0"/>
              <a:t>26 </a:t>
            </a:r>
            <a:r>
              <a:rPr lang="zh-TW" altLang="en-US" dirty="0" smtClean="0"/>
              <a:t>基 督 這 樣 受 害 ， 又 進 入 他 的 榮 耀 ， 豈 不 是 應 當 的 麼 ？</a:t>
            </a:r>
            <a:endParaRPr lang="en-AU" dirty="0" smtClean="0"/>
          </a:p>
          <a:p>
            <a:pPr marL="274320" lvl="8" indent="-274320"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AU" sz="2400" baseline="30000" dirty="0" smtClean="0"/>
              <a:t>27 </a:t>
            </a:r>
            <a:r>
              <a:rPr lang="zh-TW" altLang="en-US" sz="2400" dirty="0" smtClean="0"/>
              <a:t>於 是 從 摩 西 和 眾 先 知 起 ， 凡 經 上 所 指 著 自 己 的 話 都 給 他 們 講 解 明 白 了 。</a:t>
            </a:r>
            <a:endParaRPr lang="en-AU" sz="2400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ohnson wong\Pictures\passport to heav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447800"/>
            <a:ext cx="2514600" cy="3886200"/>
          </a:xfrm>
          <a:prstGeom prst="rect">
            <a:avLst/>
          </a:prstGeom>
          <a:noFill/>
        </p:spPr>
      </p:pic>
      <p:pic>
        <p:nvPicPr>
          <p:cNvPr id="1027" name="Picture 3" descr="C:\Users\johnson wong\Pictures\信耶稣得水牛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676400"/>
            <a:ext cx="28194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294</TotalTime>
  <Words>575</Words>
  <Application>Microsoft Office PowerPoint</Application>
  <PresentationFormat>On-screen Show (4:3)</PresentationFormat>
  <Paragraphs>83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翻轉生命的复活主</vt:lpstr>
      <vt:lpstr>Slide 2</vt:lpstr>
      <vt:lpstr>兩次天淵之別的旅程</vt:lpstr>
      <vt:lpstr>复活主日</vt:lpstr>
      <vt:lpstr>視野受限制</vt:lpstr>
      <vt:lpstr>對主錯誤的認識限制了門徒的視野</vt:lpstr>
      <vt:lpstr>視野受限制</vt:lpstr>
      <vt:lpstr>從聆聽傾訴到當頭棒喝</vt:lpstr>
      <vt:lpstr>Slide 9</vt:lpstr>
      <vt:lpstr>從聆聽傾訴到當頭棒喝</vt:lpstr>
      <vt:lpstr>指向复活主的經文</vt:lpstr>
      <vt:lpstr>不再懼怕擔憂</vt:lpstr>
      <vt:lpstr>把握機會，作出選擇</vt:lpstr>
      <vt:lpstr>讓复活主掌管你的生命</vt:lpstr>
      <vt:lpstr>看不見的复活主時刻與你同在</vt:lpstr>
      <vt:lpstr>心中火熱立刻動身傳揚复活主</vt:lpstr>
      <vt:lpstr>劉民和牧師分享特會：7月26，27日</vt:lpstr>
      <vt:lpstr>Slide 18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翻轉生命的复活主</dc:title>
  <dc:creator>johnson wong</dc:creator>
  <cp:lastModifiedBy>johnson wong</cp:lastModifiedBy>
  <cp:revision>18</cp:revision>
  <dcterms:created xsi:type="dcterms:W3CDTF">2013-06-08T07:30:45Z</dcterms:created>
  <dcterms:modified xsi:type="dcterms:W3CDTF">2013-06-15T07:09:23Z</dcterms:modified>
</cp:coreProperties>
</file>