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70" r:id="rId11"/>
    <p:sldId id="263" r:id="rId12"/>
    <p:sldId id="268" r:id="rId13"/>
    <p:sldId id="264" r:id="rId14"/>
    <p:sldId id="271" r:id="rId15"/>
    <p:sldId id="267" r:id="rId16"/>
    <p:sldId id="266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1" d="100"/>
          <a:sy n="81" d="100"/>
        </p:scale>
        <p:origin x="-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A1ADC-8D44-45D0-B27A-69FB97CE7561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F94DC-467B-45EC-8682-1F16136384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94DC-467B-45EC-8682-1F1613638487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8D1FAD-5F87-4CFD-9228-352B174DB394}" type="datetimeFigureOut">
              <a:rPr lang="en-US" smtClean="0"/>
              <a:pPr/>
              <a:t>10/27/2013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4B9C88-F88D-4EF4-B099-53F485569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ngniao.blog.minghuacheng.com/archives/category/%e8%80%81%e5%bd%bc%e5%be%97-%e5%8b%83%e9%b2%81%e7%9b%96%e5%b0%9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CN" altLang="en-US" sz="4000" b="1" smtClean="0"/>
              <a:t>主内弟兄姐妹相处的几个原则</a:t>
            </a:r>
            <a:r>
              <a:rPr lang="en-GB" sz="4000" b="1" smtClean="0"/>
              <a:t/>
            </a:r>
            <a:br>
              <a:rPr lang="en-GB" sz="4000" b="1" smtClean="0"/>
            </a:b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200" b="1" smtClean="0"/>
              <a:t>路加福音</a:t>
            </a:r>
            <a:r>
              <a:rPr lang="en-AU" sz="3200" b="1" smtClean="0"/>
              <a:t> 6</a:t>
            </a:r>
            <a:r>
              <a:rPr lang="zh-CN" altLang="en-US" sz="3200" b="1" smtClean="0"/>
              <a:t>：</a:t>
            </a:r>
            <a:r>
              <a:rPr lang="en-AU" sz="3200" b="1" smtClean="0"/>
              <a:t>37-42</a:t>
            </a:r>
            <a:endParaRPr lang="en-GB" sz="3200" b="1" smtClean="0"/>
          </a:p>
          <a:p>
            <a:endParaRPr lang="en-GB" dirty="0"/>
          </a:p>
        </p:txBody>
      </p:sp>
    </p:spTree>
  </p:cSld>
  <p:clrMapOvr>
    <a:masterClrMapping/>
  </p:clrMapOvr>
  <p:transition advTm="11253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44260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zh-CN" altLang="en-US" sz="9600" b="1" dirty="0" smtClean="0"/>
              <a:t>我 虽 然 靠 着 基 督 能 放 胆 吩 咐 你 合 宜 的 事 ；然 而 像 我 </a:t>
            </a:r>
            <a:endParaRPr lang="en-US" altLang="zh-CN" sz="9600" b="1" dirty="0" smtClean="0"/>
          </a:p>
          <a:p>
            <a:pPr>
              <a:buNone/>
            </a:pPr>
            <a:r>
              <a:rPr lang="zh-CN" altLang="en-US" sz="9600" b="1" dirty="0" smtClean="0"/>
              <a:t>这 有 年 纪 的 保 罗 ， 现 在 又 是 为 基 督 耶 稣 被 囚 的 ， </a:t>
            </a:r>
            <a:r>
              <a:rPr lang="zh-CN" altLang="en-US" sz="9600" b="1" dirty="0" smtClean="0">
                <a:solidFill>
                  <a:srgbClr val="FF0000"/>
                </a:solidFill>
              </a:rPr>
              <a:t>宁 </a:t>
            </a:r>
            <a:endParaRPr lang="en-US" altLang="zh-CN" sz="9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9600" b="1" dirty="0" smtClean="0">
                <a:solidFill>
                  <a:srgbClr val="FF0000"/>
                </a:solidFill>
              </a:rPr>
              <a:t>可 凭 着 爱心 求 你 </a:t>
            </a:r>
            <a:r>
              <a:rPr lang="zh-CN" altLang="en-US" sz="9600" b="1" dirty="0" smtClean="0"/>
              <a:t>，就 是 为 我 在 捆 锁 中 所 生 的 儿 子 阿 </a:t>
            </a:r>
            <a:endParaRPr lang="en-US" altLang="zh-CN" sz="9600" b="1" dirty="0" smtClean="0"/>
          </a:p>
          <a:p>
            <a:pPr>
              <a:buNone/>
            </a:pPr>
            <a:r>
              <a:rPr lang="zh-CN" altLang="en-US" sz="9600" b="1" dirty="0" smtClean="0"/>
              <a:t>尼 西 母 （ 就 是 有 益 处 的 意 思 ） 求 你 。</a:t>
            </a:r>
            <a:r>
              <a:rPr lang="en-US" altLang="zh-CN" sz="9600" b="1" baseline="30000" dirty="0" smtClean="0"/>
              <a:t> </a:t>
            </a:r>
            <a:r>
              <a:rPr lang="zh-CN" altLang="en-US" sz="9600" b="1" dirty="0" smtClean="0"/>
              <a:t>他 从 前 与 你 没 </a:t>
            </a:r>
            <a:endParaRPr lang="en-US" altLang="zh-CN" sz="9600" b="1" dirty="0" smtClean="0"/>
          </a:p>
          <a:p>
            <a:pPr>
              <a:buNone/>
            </a:pPr>
            <a:r>
              <a:rPr lang="zh-CN" altLang="en-US" sz="9600" b="1" dirty="0" smtClean="0"/>
              <a:t>有 益 处 ， 但 如 今 与 你 我 都 有 益 处 。我 现 在 打 发 他 亲 </a:t>
            </a:r>
            <a:endParaRPr lang="en-US" altLang="zh-CN" sz="9600" b="1" dirty="0" smtClean="0"/>
          </a:p>
          <a:p>
            <a:pPr>
              <a:buNone/>
            </a:pPr>
            <a:r>
              <a:rPr lang="zh-CN" altLang="en-US" sz="9600" b="1" dirty="0" smtClean="0"/>
              <a:t>自 回 你 那 里 去 ， </a:t>
            </a:r>
            <a:r>
              <a:rPr lang="zh-CN" altLang="en-US" sz="9600" b="1" dirty="0" smtClean="0">
                <a:solidFill>
                  <a:srgbClr val="FF0000"/>
                </a:solidFill>
              </a:rPr>
              <a:t>他 是 我 心 上 的 人 </a:t>
            </a:r>
            <a:r>
              <a:rPr lang="zh-CN" altLang="en-US" sz="9600" b="1" dirty="0" smtClean="0"/>
              <a:t>。</a:t>
            </a:r>
            <a:r>
              <a:rPr lang="en-US" altLang="zh-CN" sz="9600" b="1" baseline="30000" dirty="0" smtClean="0"/>
              <a:t> </a:t>
            </a:r>
            <a:r>
              <a:rPr lang="zh-CN" altLang="en-US" sz="9600" b="1" dirty="0" smtClean="0"/>
              <a:t> </a:t>
            </a:r>
            <a:r>
              <a:rPr lang="en-US" altLang="zh-CN" sz="9600" b="1" dirty="0" smtClean="0"/>
              <a:t>… …</a:t>
            </a:r>
            <a:r>
              <a:rPr lang="en-US" altLang="zh-CN" sz="9600" b="1" baseline="30000" dirty="0" smtClean="0"/>
              <a:t> </a:t>
            </a:r>
            <a:r>
              <a:rPr lang="zh-CN" altLang="en-US" sz="9600" b="1" dirty="0" smtClean="0"/>
              <a:t>不 再 是 奴 </a:t>
            </a:r>
            <a:endParaRPr lang="en-US" altLang="zh-CN" sz="9600" b="1" dirty="0" smtClean="0"/>
          </a:p>
          <a:p>
            <a:pPr>
              <a:buNone/>
            </a:pPr>
            <a:r>
              <a:rPr lang="zh-CN" altLang="en-US" sz="9600" b="1" dirty="0" smtClean="0"/>
              <a:t>仆 ， 乃 是 高 过 奴 仆 ， </a:t>
            </a:r>
            <a:r>
              <a:rPr lang="zh-CN" altLang="en-US" sz="9600" b="1" dirty="0" smtClean="0">
                <a:solidFill>
                  <a:srgbClr val="FF0000"/>
                </a:solidFill>
              </a:rPr>
              <a:t>是 亲 爱 的 兄 弟 </a:t>
            </a:r>
            <a:r>
              <a:rPr lang="zh-CN" altLang="en-US" sz="9600" b="1" dirty="0" smtClean="0"/>
              <a:t>。 在 我 实 在 是 如 </a:t>
            </a:r>
            <a:endParaRPr lang="en-US" altLang="zh-CN" sz="9600" b="1" dirty="0" smtClean="0"/>
          </a:p>
          <a:p>
            <a:pPr>
              <a:buNone/>
            </a:pPr>
            <a:r>
              <a:rPr lang="zh-CN" altLang="en-US" sz="9600" b="1" dirty="0" smtClean="0"/>
              <a:t>此 ， 何 况 在 你 呢 ！ 这 也 不 拘 是 按 肉 体 说 ， 是 按 主 </a:t>
            </a:r>
            <a:endParaRPr lang="en-US" altLang="zh-CN" sz="9600" b="1" dirty="0" smtClean="0"/>
          </a:p>
          <a:p>
            <a:pPr>
              <a:buNone/>
            </a:pPr>
            <a:r>
              <a:rPr lang="zh-CN" altLang="en-US" sz="9600" b="1" dirty="0" smtClean="0"/>
              <a:t>说 ，你 若 以 我 为 同 伴 ， 就 收 纳 他 ， 如 同 收 纳 我 一 样 。</a:t>
            </a:r>
          </a:p>
          <a:p>
            <a:pPr>
              <a:buNone/>
            </a:pPr>
            <a:r>
              <a:rPr lang="zh-CN" altLang="en-US" sz="9600" b="1" dirty="0" smtClean="0"/>
              <a:t>他 若 亏 负 你 ， 或 欠 你 甚 麽 ， 都 归 在 我 的 账 上 ，</a:t>
            </a:r>
          </a:p>
          <a:p>
            <a:pPr>
              <a:buNone/>
            </a:pPr>
            <a:r>
              <a:rPr lang="zh-CN" altLang="en-US" sz="9600" b="1" dirty="0" smtClean="0"/>
              <a:t>我 必 偿 还 。 这 是 我 保 罗 亲 笔 写 的 。 我 并 不 用 对 你 </a:t>
            </a:r>
            <a:endParaRPr lang="en-US" altLang="zh-CN" sz="9600" b="1" dirty="0" smtClean="0"/>
          </a:p>
          <a:p>
            <a:pPr>
              <a:buNone/>
            </a:pPr>
            <a:r>
              <a:rPr lang="zh-CN" altLang="en-US" sz="9600" b="1" dirty="0" smtClean="0"/>
              <a:t>说 ， </a:t>
            </a:r>
            <a:r>
              <a:rPr lang="zh-CN" altLang="en-US" sz="9600" b="1" dirty="0" smtClean="0">
                <a:solidFill>
                  <a:srgbClr val="FF0000"/>
                </a:solidFill>
              </a:rPr>
              <a:t>连 你 自 己 也 是 亏 欠 於 我 </a:t>
            </a:r>
            <a:r>
              <a:rPr lang="zh-CN" altLang="en-US" sz="9600" b="1" dirty="0" smtClean="0"/>
              <a:t>。</a:t>
            </a:r>
            <a:r>
              <a:rPr lang="en-US" altLang="zh-CN" sz="9600" b="1" dirty="0" smtClean="0"/>
              <a:t>……</a:t>
            </a:r>
            <a:endParaRPr lang="zh-CN" altLang="en-US" sz="9600" b="1" dirty="0" smtClean="0"/>
          </a:p>
          <a:p>
            <a:pPr>
              <a:buNone/>
            </a:pPr>
            <a:r>
              <a:rPr lang="zh-CN" altLang="en-US" sz="9600" b="1" dirty="0" smtClean="0"/>
              <a:t>我 写 信 给 你 ， </a:t>
            </a:r>
            <a:r>
              <a:rPr lang="zh-CN" altLang="en-US" sz="9600" b="1" dirty="0" smtClean="0">
                <a:solidFill>
                  <a:srgbClr val="FF0000"/>
                </a:solidFill>
              </a:rPr>
              <a:t>深 信 你 必 顺 服 ， 知 道 你 所 要 行 的 ， 必 </a:t>
            </a:r>
            <a:endParaRPr lang="en-US" altLang="zh-CN" sz="9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9600" b="1" dirty="0" smtClean="0">
                <a:solidFill>
                  <a:srgbClr val="FF0000"/>
                </a:solidFill>
              </a:rPr>
              <a:t>过 於 我 所 说 的 </a:t>
            </a:r>
            <a:r>
              <a:rPr lang="zh-CN" altLang="en-US" sz="9600" b="1" dirty="0" smtClean="0"/>
              <a:t>。</a:t>
            </a:r>
            <a:endParaRPr lang="en-US" altLang="zh-CN" sz="9600" b="1" dirty="0" smtClean="0"/>
          </a:p>
          <a:p>
            <a:pPr>
              <a:buNone/>
            </a:pPr>
            <a:endParaRPr lang="en-US" altLang="zh-CN" sz="9600" dirty="0" smtClean="0"/>
          </a:p>
          <a:p>
            <a:pPr algn="r">
              <a:buNone/>
            </a:pPr>
            <a:r>
              <a:rPr lang="en-US" altLang="zh-CN" sz="9600" b="1" dirty="0" smtClean="0"/>
              <a:t>-----</a:t>
            </a:r>
            <a:r>
              <a:rPr lang="zh-CN" altLang="en-US" sz="9600" b="1" dirty="0" smtClean="0"/>
              <a:t>   腓力门书  </a:t>
            </a:r>
            <a:r>
              <a:rPr lang="en-AU" sz="9600" b="1" dirty="0" smtClean="0"/>
              <a:t>1</a:t>
            </a:r>
            <a:r>
              <a:rPr lang="zh-CN" altLang="en-US" sz="9600" b="1" dirty="0" smtClean="0"/>
              <a:t>：</a:t>
            </a:r>
            <a:r>
              <a:rPr lang="en-AU" sz="9600" b="1" dirty="0" smtClean="0"/>
              <a:t>8-21</a:t>
            </a:r>
            <a:endParaRPr lang="zh-CN" altLang="en-US" sz="9600" b="1" dirty="0" smtClean="0"/>
          </a:p>
          <a:p>
            <a:endParaRPr lang="en-GB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原则之三</a:t>
            </a:r>
            <a:r>
              <a:rPr lang="en-US" altLang="zh-CN" b="1" dirty="0" smtClean="0"/>
              <a:t>–-</a:t>
            </a:r>
            <a:r>
              <a:rPr lang="zh-CN" altLang="en-US" b="1" dirty="0" smtClean="0"/>
              <a:t> 要给人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501122" cy="4325112"/>
          </a:xfrm>
        </p:spPr>
        <p:txBody>
          <a:bodyPr/>
          <a:lstStyle/>
          <a:p>
            <a:r>
              <a:rPr lang="zh-CN" altLang="en-US" dirty="0" smtClean="0"/>
              <a:t>你们要给人，就必有给你们的，并且用十足的升斗，连摇带按，上尖下流的倒在你们怀里（</a:t>
            </a:r>
            <a:r>
              <a:rPr lang="en-US" altLang="zh-CN" dirty="0" smtClean="0"/>
              <a:t>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dirty="0" smtClean="0"/>
              <a:t>好撒玛利亚人（路加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25-37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利未人和祭祀，懂得律法</a:t>
            </a:r>
            <a:r>
              <a:rPr lang="en-US" altLang="zh-CN" dirty="0" smtClean="0"/>
              <a:t>--</a:t>
            </a:r>
            <a:r>
              <a:rPr lang="zh-CN" altLang="en-US" dirty="0" smtClean="0"/>
              <a:t> “爱人如己”</a:t>
            </a:r>
            <a:endParaRPr lang="en-US" altLang="zh-CN" dirty="0" smtClean="0"/>
          </a:p>
          <a:p>
            <a:pPr lvl="2" algn="r">
              <a:buNone/>
            </a:pPr>
            <a:r>
              <a:rPr lang="en-US" altLang="zh-CN" dirty="0" smtClean="0"/>
              <a:t>----</a:t>
            </a:r>
            <a:r>
              <a:rPr lang="zh-CN" altLang="en-US" dirty="0" smtClean="0"/>
              <a:t>（利未记</a:t>
            </a:r>
            <a:r>
              <a:rPr lang="en-US" altLang="zh-CN" dirty="0" smtClean="0"/>
              <a:t>19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撒玛利亚人</a:t>
            </a:r>
            <a:r>
              <a:rPr lang="en-US" altLang="zh-CN" dirty="0" smtClean="0"/>
              <a:t>–</a:t>
            </a:r>
            <a:r>
              <a:rPr lang="zh-CN" altLang="en-US" dirty="0" smtClean="0"/>
              <a:t> 被正统犹太人所藐视的混血族群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“看见他就动了慈心”（路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33</a:t>
            </a:r>
            <a:r>
              <a:rPr lang="zh-CN" altLang="en-US" dirty="0" smtClean="0"/>
              <a:t>）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066800"/>
          </a:xfrm>
        </p:spPr>
        <p:txBody>
          <a:bodyPr/>
          <a:lstStyle/>
          <a:p>
            <a:r>
              <a:rPr lang="zh-CN" altLang="en-US" dirty="0" smtClean="0"/>
              <a:t>原则之四</a:t>
            </a:r>
            <a:r>
              <a:rPr lang="en-US" altLang="zh-CN" dirty="0" smtClean="0"/>
              <a:t>—</a:t>
            </a:r>
            <a:r>
              <a:rPr lang="zh-CN" altLang="en-US" dirty="0" smtClean="0"/>
              <a:t>不可自义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143536"/>
          </a:xfrm>
        </p:spPr>
        <p:txBody>
          <a:bodyPr>
            <a:normAutofit/>
          </a:bodyPr>
          <a:lstStyle/>
          <a:p>
            <a:r>
              <a:rPr lang="en-US" b="1" baseline="30000" dirty="0" smtClean="0"/>
              <a:t> </a:t>
            </a:r>
            <a:r>
              <a:rPr lang="zh-CN" altLang="en-US" dirty="0" smtClean="0"/>
              <a:t>为 甚 麽 看 见 你 弟 兄 眼 中 有 刺 ， 却 不 想 自 己 眼 中 有 梁 木 呢 ？你 不 见 自 己 眼 中 有 梁 木 ， 怎 能 对 你 弟 兄 说 ： 容 我 去 掉 你 眼 中 的 刺 呢 ？ 你 这 假 冒 为 善 的 人 ！ 先 去 掉 自 己 眼 中 的 梁 木 ， 然 後 才 能 看 得 清 楚 ， 去 掉 你 弟 兄 眼 中 的 刺 。（</a:t>
            </a:r>
            <a:r>
              <a:rPr lang="en-US" altLang="zh-CN" dirty="0" smtClean="0"/>
              <a:t>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41-42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“凡自高的必降为卑，自卑的必升为高。”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/>
              <a:t>						</a:t>
            </a:r>
            <a:r>
              <a:rPr lang="zh-CN" altLang="en-US" dirty="0" smtClean="0"/>
              <a:t>（路</a:t>
            </a:r>
            <a:r>
              <a:rPr lang="en-US" altLang="zh-CN" dirty="0" smtClean="0"/>
              <a:t>14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AU" dirty="0" smtClean="0"/>
              <a:t>“</a:t>
            </a:r>
            <a:r>
              <a:rPr lang="zh-CN" altLang="en-US" dirty="0" smtClean="0"/>
              <a:t>你们中间谁为大，谁就要做你们的用人。凡自高的必降为卑，自卑的必升为高</a:t>
            </a:r>
            <a:r>
              <a:rPr lang="en-AU" dirty="0" smtClean="0"/>
              <a:t>.”</a:t>
            </a:r>
            <a:r>
              <a:rPr lang="zh-CN" altLang="en-US" dirty="0" smtClean="0"/>
              <a:t> （太</a:t>
            </a:r>
            <a:r>
              <a:rPr lang="en-US" altLang="zh-CN" dirty="0" smtClean="0"/>
              <a:t>23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）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US" altLang="zh-CN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 advTm="33025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路加</a:t>
            </a:r>
            <a:r>
              <a:rPr lang="en-US" altLang="zh-CN" dirty="0" smtClean="0"/>
              <a:t>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39-40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3200" b="1" dirty="0" smtClean="0"/>
              <a:t>耶稣又用比喻对他们说：瞎子岂能领瞎子 ，</a:t>
            </a:r>
            <a:endParaRPr lang="en-US" altLang="zh-CN" sz="3200" b="1" dirty="0" smtClean="0"/>
          </a:p>
          <a:p>
            <a:pPr>
              <a:buNone/>
            </a:pPr>
            <a:r>
              <a:rPr lang="zh-CN" altLang="en-US" sz="3200" b="1" dirty="0" smtClean="0"/>
              <a:t>两个人不是都要掉在坑里麽？学生不能高过</a:t>
            </a:r>
            <a:endParaRPr lang="en-US" altLang="zh-CN" sz="3200" b="1" dirty="0" smtClean="0"/>
          </a:p>
          <a:p>
            <a:pPr>
              <a:buNone/>
            </a:pPr>
            <a:r>
              <a:rPr lang="zh-CN" altLang="en-US" sz="3200" b="1" dirty="0" smtClean="0"/>
              <a:t>先生；凡学成了的不过和先生一样。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42844" y="1714488"/>
            <a:ext cx="8407784" cy="47223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714356"/>
            <a:ext cx="66437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The Blind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leading the blind        </a:t>
            </a:r>
            <a:r>
              <a:rPr lang="zh-CN" altLang="en-US" sz="3200" dirty="0" smtClean="0"/>
              <a:t> </a:t>
            </a:r>
            <a:endParaRPr lang="en-US" altLang="zh-CN" sz="3200" dirty="0" smtClean="0"/>
          </a:p>
          <a:p>
            <a:r>
              <a:rPr lang="en-US" altLang="zh-CN" dirty="0" smtClean="0"/>
              <a:t>P</a:t>
            </a:r>
            <a:r>
              <a:rPr lang="en-GB" dirty="0" err="1" smtClean="0"/>
              <a:t>ieter</a:t>
            </a:r>
            <a:r>
              <a:rPr lang="en-GB" dirty="0" smtClean="0"/>
              <a:t> </a:t>
            </a:r>
            <a:r>
              <a:rPr lang="en-GB" dirty="0" err="1" smtClean="0"/>
              <a:t>Bruegel‘s</a:t>
            </a:r>
            <a:r>
              <a:rPr lang="zh-CN" altLang="en-US" dirty="0" smtClean="0"/>
              <a:t> </a:t>
            </a:r>
            <a:r>
              <a:rPr lang="en-GB" dirty="0" smtClean="0"/>
              <a:t> </a:t>
            </a:r>
            <a:r>
              <a:rPr lang="en-GB" dirty="0"/>
              <a:t>1568 </a:t>
            </a:r>
            <a:r>
              <a:rPr lang="zh-CN" altLang="en-US" dirty="0" smtClean="0"/>
              <a:t>    </a:t>
            </a:r>
            <a:r>
              <a:rPr lang="zh-CN" altLang="en-US" b="1" dirty="0" smtClean="0">
                <a:hlinkClick r:id="rId4" tooltip="查看 老彼得.勃鲁盖尔 中的全部文章"/>
              </a:rPr>
              <a:t>老彼得</a:t>
            </a:r>
            <a:r>
              <a:rPr lang="en-US" altLang="zh-CN" b="1" dirty="0" smtClean="0">
                <a:hlinkClick r:id="rId4" tooltip="查看 老彼得.勃鲁盖尔 中的全部文章"/>
              </a:rPr>
              <a:t>.</a:t>
            </a:r>
            <a:r>
              <a:rPr lang="zh-CN" altLang="en-US" b="1" dirty="0" smtClean="0">
                <a:hlinkClick r:id="rId4" tooltip="查看 老彼得.勃鲁盖尔 中的全部文章"/>
              </a:rPr>
              <a:t>勃鲁盖尔</a:t>
            </a:r>
            <a:endParaRPr lang="en-GB" dirty="0"/>
          </a:p>
        </p:txBody>
      </p:sp>
    </p:spTree>
  </p:cSld>
  <p:clrMapOvr>
    <a:masterClrMapping/>
  </p:clrMapOvr>
  <p:transition advTm="2067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路加福音</a:t>
            </a:r>
            <a:r>
              <a:rPr lang="en-AU" dirty="0" smtClean="0"/>
              <a:t>6</a:t>
            </a:r>
            <a:r>
              <a:rPr lang="zh-CN" altLang="en-US" dirty="0" smtClean="0"/>
              <a:t>：</a:t>
            </a:r>
            <a:r>
              <a:rPr lang="en-AU" dirty="0" smtClean="0"/>
              <a:t>43-45</a:t>
            </a:r>
            <a:r>
              <a:rPr lang="zh-CN" altLang="en-US" dirty="0" smtClean="0"/>
              <a:t>： 善人从他心里所存的善就发出善来， 恶人从他心里所存的恶就发出恶来， 因为心里所充满的， 口里就说出来。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箴言</a:t>
            </a:r>
            <a:r>
              <a:rPr lang="en-AU" dirty="0" smtClean="0"/>
              <a:t>4</a:t>
            </a:r>
            <a:r>
              <a:rPr lang="zh-CN" altLang="en-US" dirty="0" smtClean="0"/>
              <a:t>：</a:t>
            </a:r>
            <a:r>
              <a:rPr lang="en-AU" dirty="0" smtClean="0"/>
              <a:t>23</a:t>
            </a:r>
            <a:r>
              <a:rPr lang="zh-CN" altLang="en-US" dirty="0" smtClean="0"/>
              <a:t>： 你要保守你心， 胜过保守一切， 因为一生的果效， 是由心发出的。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 advTm="33041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214554"/>
            <a:ext cx="8229600" cy="1066800"/>
          </a:xfrm>
        </p:spPr>
        <p:txBody>
          <a:bodyPr/>
          <a:lstStyle/>
          <a:p>
            <a:r>
              <a:rPr lang="zh-CN" altLang="en-US" b="1" dirty="0" smtClean="0"/>
              <a:t>愿  神祝福大家！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569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b="1" dirty="0" smtClean="0"/>
              <a:t>你们不要论断人 ， 就不被论 断 ；你们不要定人的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罪 ，就不被定罪；你们要饶恕人，就必蒙饶恕；你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们要给人，就必有给你们的，并且用十足的升斗，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连摇带按，上尖下流的倒在你们怀里；因为你们用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什麽量器量给人，也必用什麽量器量给你们 。耶稣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又用比喻对他们说：瞎子岂能领瞎子 ，两个人不是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都要掉在坑里麽？学生不能高过先生；凡学成了的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不过和先生一样。为什麽看见你弟兄眼中有刺， 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却不想自己眼中有梁木呢？你 不见自己眼中有梁木，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怎能 对你弟兄说：‘容我去掉你眼中的刺’呢？你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这假冒为善的人！先去掉自己眼中的梁木，然後才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能看得清楚，去掉 你弟兄眼中的刺。</a:t>
            </a:r>
            <a:endParaRPr lang="en-GB" b="1" dirty="0" smtClean="0"/>
          </a:p>
          <a:p>
            <a:endParaRPr lang="en-GB" sz="2000" dirty="0"/>
          </a:p>
        </p:txBody>
      </p:sp>
    </p:spTree>
  </p:cSld>
  <p:clrMapOvr>
    <a:masterClrMapping/>
  </p:clrMapOvr>
  <p:transition advTm="49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原则之一 </a:t>
            </a:r>
            <a:r>
              <a:rPr lang="en-US" altLang="zh-CN" b="1" dirty="0" smtClean="0">
                <a:latin typeface="Calibri"/>
                <a:ea typeface="SimSun"/>
                <a:cs typeface="Times New Roman"/>
              </a:rPr>
              <a:t>—</a:t>
            </a:r>
            <a:r>
              <a:rPr lang="zh-CN" altLang="en-US" b="1" dirty="0" smtClean="0">
                <a:latin typeface="Calibri"/>
                <a:ea typeface="SimSun"/>
                <a:cs typeface="Times New Roman"/>
              </a:rPr>
              <a:t>不要论断人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3600" b="1" dirty="0" smtClean="0"/>
              <a:t>你们不要论断人，就不被论断；你们不要定人的罪，就不被定罪；（</a:t>
            </a:r>
            <a:r>
              <a:rPr lang="en-US" altLang="zh-CN" sz="3600" b="1" dirty="0" smtClean="0"/>
              <a:t>6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37</a:t>
            </a:r>
            <a:r>
              <a:rPr lang="zh-CN" altLang="en-US" sz="3600" b="1" dirty="0" smtClean="0"/>
              <a:t>上）</a:t>
            </a:r>
            <a:endParaRPr lang="en-US" altLang="zh-CN" sz="3600" b="1" dirty="0" smtClean="0"/>
          </a:p>
          <a:p>
            <a:pPr lvl="1"/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文化背景</a:t>
            </a:r>
            <a:endParaRPr lang="en-US" altLang="zh-CN" sz="3600" b="1" dirty="0" smtClean="0">
              <a:latin typeface="Calibri"/>
              <a:ea typeface="SimSun"/>
              <a:cs typeface="Times New Roman"/>
            </a:endParaRPr>
          </a:p>
          <a:p>
            <a:pPr lvl="1"/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家庭熏陶</a:t>
            </a:r>
            <a:endParaRPr lang="en-US" altLang="zh-CN" sz="3600" b="1" dirty="0" smtClean="0">
              <a:latin typeface="Calibri"/>
              <a:ea typeface="SimSun"/>
              <a:cs typeface="Times New Roman"/>
            </a:endParaRPr>
          </a:p>
          <a:p>
            <a:pPr lvl="1"/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自以为义</a:t>
            </a:r>
            <a:r>
              <a:rPr lang="en-US" altLang="zh-CN" sz="3600" b="1" dirty="0" smtClean="0">
                <a:latin typeface="Calibri"/>
                <a:ea typeface="SimSun"/>
                <a:cs typeface="Times New Roman"/>
              </a:rPr>
              <a:t>—</a:t>
            </a:r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法利赛人</a:t>
            </a:r>
            <a:endParaRPr lang="en-US" altLang="zh-CN" sz="3600" b="1" dirty="0" smtClean="0">
              <a:latin typeface="Calibri"/>
              <a:ea typeface="SimSun"/>
              <a:cs typeface="Times New Roman"/>
            </a:endParaRPr>
          </a:p>
          <a:p>
            <a:pPr lvl="1"/>
            <a:r>
              <a:rPr lang="zh-CN" altLang="en-US" sz="3600" b="1" dirty="0" smtClean="0">
                <a:latin typeface="Calibri"/>
                <a:ea typeface="SimSun"/>
                <a:cs typeface="Times New Roman"/>
              </a:rPr>
              <a:t>没有神的慈悲</a:t>
            </a:r>
            <a:endParaRPr lang="en-US" sz="3600" b="1" dirty="0" smtClean="0"/>
          </a:p>
          <a:p>
            <a:pPr lvl="2"/>
            <a:r>
              <a:rPr lang="zh-CN" altLang="en-US" sz="2900" b="1" dirty="0" smtClean="0"/>
              <a:t>“你们也必作至高者的儿子， 因为祂恩待那忘恩的和作恶的。 你们要慈悲， 像你们的父慈悲一样。” 路加</a:t>
            </a:r>
            <a:r>
              <a:rPr lang="en-AU" sz="2900" b="1" dirty="0" smtClean="0"/>
              <a:t>6</a:t>
            </a:r>
            <a:r>
              <a:rPr lang="zh-CN" altLang="en-US" sz="2900" b="1" dirty="0" smtClean="0"/>
              <a:t>：</a:t>
            </a:r>
            <a:r>
              <a:rPr lang="en-AU" sz="2900" b="1" dirty="0" smtClean="0"/>
              <a:t>35-36</a:t>
            </a:r>
            <a:endParaRPr lang="en-GB" sz="2900" b="1" dirty="0"/>
          </a:p>
        </p:txBody>
      </p:sp>
    </p:spTree>
  </p:cSld>
  <p:clrMapOvr>
    <a:masterClrMapping/>
  </p:clrMapOvr>
  <p:transition advTm="187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论断人的后果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682302"/>
          </a:xfrm>
        </p:spPr>
        <p:txBody>
          <a:bodyPr>
            <a:normAutofit/>
          </a:bodyPr>
          <a:lstStyle/>
          <a:p>
            <a:pPr lvl="1"/>
            <a:r>
              <a:rPr lang="zh-CN" altLang="en-US" sz="3200" b="1" dirty="0" smtClean="0"/>
              <a:t>被论断和被定罪</a:t>
            </a:r>
            <a:r>
              <a:rPr lang="en-US" altLang="zh-CN" sz="3200" b="1" dirty="0" smtClean="0"/>
              <a:t>-</a:t>
            </a:r>
            <a:r>
              <a:rPr lang="en-AU" sz="3200" b="1" dirty="0" smtClean="0"/>
              <a:t>--</a:t>
            </a:r>
            <a:r>
              <a:rPr lang="zh-CN" altLang="en-US" sz="3200" b="1" dirty="0" smtClean="0"/>
              <a:t> “因为你们用什么量器量给人， 也必用什么量器量给你们”</a:t>
            </a:r>
            <a:endParaRPr lang="en-US" altLang="zh-CN" sz="3200" b="1" dirty="0" smtClean="0"/>
          </a:p>
          <a:p>
            <a:pPr lvl="1">
              <a:buNone/>
            </a:pPr>
            <a:r>
              <a:rPr lang="en-US" altLang="zh-CN" sz="3200" b="1" dirty="0" smtClean="0"/>
              <a:t>							</a:t>
            </a:r>
            <a:r>
              <a:rPr lang="zh-CN" altLang="en-US" sz="3200" b="1" dirty="0" smtClean="0"/>
              <a:t>（路加 </a:t>
            </a:r>
            <a:r>
              <a:rPr lang="en-AU" sz="3200" b="1" dirty="0" smtClean="0"/>
              <a:t>6</a:t>
            </a:r>
            <a:r>
              <a:rPr lang="zh-CN" altLang="en-US" sz="3200" b="1" dirty="0" smtClean="0"/>
              <a:t>：</a:t>
            </a:r>
            <a:r>
              <a:rPr lang="en-AU" sz="3200" b="1" dirty="0" smtClean="0"/>
              <a:t>38</a:t>
            </a:r>
            <a:r>
              <a:rPr lang="zh-CN" altLang="en-US" sz="3200" b="1" dirty="0" smtClean="0"/>
              <a:t>）</a:t>
            </a:r>
            <a:endParaRPr lang="en-GB" sz="3200" b="1" dirty="0" smtClean="0"/>
          </a:p>
          <a:p>
            <a:pPr lvl="1"/>
            <a:r>
              <a:rPr lang="zh-CN" altLang="en-US" sz="3200" b="1" dirty="0" smtClean="0"/>
              <a:t>要向神交账</a:t>
            </a:r>
            <a:r>
              <a:rPr lang="en-US" altLang="zh-CN" sz="3200" b="1" dirty="0" smtClean="0"/>
              <a:t>---</a:t>
            </a:r>
            <a:r>
              <a:rPr lang="zh-CN" altLang="en-US" sz="3200" b="1" dirty="0" smtClean="0"/>
              <a:t>“这样看来， 我们各人必要将自己的事在  神面前说明。” </a:t>
            </a:r>
            <a:endParaRPr lang="en-US" altLang="zh-CN" sz="3200" b="1" dirty="0" smtClean="0"/>
          </a:p>
          <a:p>
            <a:pPr lvl="1">
              <a:buNone/>
            </a:pPr>
            <a:r>
              <a:rPr lang="en-US" altLang="zh-CN" sz="3200" b="1" dirty="0" smtClean="0"/>
              <a:t>						</a:t>
            </a:r>
            <a:r>
              <a:rPr lang="zh-CN" altLang="en-US" sz="3200" b="1" dirty="0" smtClean="0"/>
              <a:t>（罗马书</a:t>
            </a:r>
            <a:r>
              <a:rPr lang="en-AU" sz="3200" b="1" dirty="0" smtClean="0"/>
              <a:t>14</a:t>
            </a:r>
            <a:r>
              <a:rPr lang="zh-CN" altLang="en-US" sz="3200" b="1" dirty="0" smtClean="0"/>
              <a:t>：</a:t>
            </a:r>
            <a:r>
              <a:rPr lang="en-AU" sz="3200" b="1" dirty="0" smtClean="0"/>
              <a:t>12</a:t>
            </a:r>
            <a:r>
              <a:rPr lang="zh-CN" altLang="en-US" sz="3200" b="1" dirty="0" smtClean="0"/>
              <a:t>）</a:t>
            </a:r>
            <a:endParaRPr lang="en-GB" sz="3200" b="1" dirty="0" smtClean="0"/>
          </a:p>
          <a:p>
            <a:pPr lvl="1"/>
            <a:r>
              <a:rPr lang="zh-CN" altLang="en-US" sz="3200" b="1" dirty="0" smtClean="0"/>
              <a:t>绊倒弟兄</a:t>
            </a:r>
            <a:r>
              <a:rPr lang="en-US" altLang="zh-CN" sz="3200" b="1" dirty="0" smtClean="0"/>
              <a:t>---</a:t>
            </a:r>
            <a:r>
              <a:rPr lang="zh-CN" altLang="en-US" sz="3200" b="1" dirty="0" smtClean="0"/>
              <a:t>“所以 ，我们不可再彼此论断，宁可定意谁也不给弟兄放下绊脚跌人之物。”</a:t>
            </a:r>
            <a:r>
              <a:rPr lang="en-US" altLang="zh-CN" sz="3200" b="1" dirty="0" smtClean="0"/>
              <a:t>			</a:t>
            </a:r>
            <a:r>
              <a:rPr lang="zh-CN" altLang="en-US" sz="3200" b="1" dirty="0" smtClean="0"/>
              <a:t>（罗马书</a:t>
            </a:r>
            <a:r>
              <a:rPr lang="en-AU" sz="3200" b="1" dirty="0" smtClean="0"/>
              <a:t>14</a:t>
            </a:r>
            <a:r>
              <a:rPr lang="zh-CN" altLang="en-US" sz="3200" b="1" dirty="0" smtClean="0"/>
              <a:t>：</a:t>
            </a:r>
            <a:r>
              <a:rPr lang="en-AU" sz="3200" b="1" dirty="0" smtClean="0"/>
              <a:t>13</a:t>
            </a:r>
            <a:r>
              <a:rPr lang="zh-CN" altLang="en-US" sz="3200" b="1" dirty="0" smtClean="0"/>
              <a:t>）</a:t>
            </a:r>
            <a:endParaRPr lang="en-GB" sz="3200" b="1" dirty="0" smtClean="0"/>
          </a:p>
          <a:p>
            <a:endParaRPr lang="en-GB" dirty="0"/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如何对待论断 </a:t>
            </a:r>
            <a:r>
              <a:rPr lang="en-US" altLang="zh-CN" b="1" dirty="0" smtClean="0"/>
              <a:t>–</a:t>
            </a:r>
            <a:r>
              <a:rPr lang="zh-CN" altLang="en-US" b="1" dirty="0" smtClean="0"/>
              <a:t> 哥林多前书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1-5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7537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b="1" dirty="0" smtClean="0"/>
              <a:t>人 应 当 以 我 们 为 基 督 的 执 事 ， 为   神 奥 秘 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事 的 管 家 。</a:t>
            </a:r>
            <a:r>
              <a:rPr lang="en-AU" b="1" dirty="0" smtClean="0"/>
              <a:t> </a:t>
            </a:r>
            <a:r>
              <a:rPr lang="zh-CN" altLang="en-US" b="1" dirty="0" smtClean="0"/>
              <a:t>所 求 於 管 家 的 ， </a:t>
            </a:r>
            <a:r>
              <a:rPr lang="zh-CN" altLang="en-US" b="1" dirty="0" smtClean="0">
                <a:solidFill>
                  <a:srgbClr val="FF0000"/>
                </a:solidFill>
              </a:rPr>
              <a:t>是 要 他 有 忠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心</a:t>
            </a:r>
            <a:r>
              <a:rPr lang="zh-CN" altLang="en-US" b="1" dirty="0" smtClean="0"/>
              <a:t> 。</a:t>
            </a:r>
            <a:r>
              <a:rPr lang="en-AU" b="1" dirty="0" smtClean="0"/>
              <a:t> </a:t>
            </a:r>
            <a:r>
              <a:rPr lang="zh-CN" altLang="en-US" b="1" dirty="0" smtClean="0"/>
              <a:t>我 被 你 们 论 断 ， 或 被 别 人 论 断 ， 我 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都 以 为 </a:t>
            </a:r>
            <a:r>
              <a:rPr lang="zh-CN" altLang="en-US" b="1" dirty="0" smtClean="0">
                <a:solidFill>
                  <a:srgbClr val="FF0000"/>
                </a:solidFill>
              </a:rPr>
              <a:t>极 小 的 事 </a:t>
            </a:r>
            <a:r>
              <a:rPr lang="zh-CN" altLang="en-US" b="1" dirty="0" smtClean="0"/>
              <a:t>； 连 我 自 己 也 不 论 断 自 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己 。</a:t>
            </a:r>
            <a:r>
              <a:rPr lang="en-AU" b="1" dirty="0" smtClean="0"/>
              <a:t> </a:t>
            </a:r>
            <a:r>
              <a:rPr lang="zh-CN" altLang="en-US" b="1" dirty="0" smtClean="0"/>
              <a:t>我 虽 不 觉 得 自 己 有 错 ， 却 也</a:t>
            </a:r>
            <a:r>
              <a:rPr lang="zh-CN" altLang="en-US" b="1" dirty="0" smtClean="0">
                <a:solidFill>
                  <a:srgbClr val="FF0000"/>
                </a:solidFill>
              </a:rPr>
              <a:t>不能 因 此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得 以 称 义 </a:t>
            </a:r>
            <a:r>
              <a:rPr lang="zh-CN" altLang="en-US" b="1" dirty="0" smtClean="0"/>
              <a:t>； 但 </a:t>
            </a:r>
            <a:r>
              <a:rPr lang="zh-CN" altLang="en-US" b="1" dirty="0" smtClean="0">
                <a:solidFill>
                  <a:srgbClr val="FF0000"/>
                </a:solidFill>
              </a:rPr>
              <a:t>判 断 我 的 乃 是 主 </a:t>
            </a:r>
            <a:r>
              <a:rPr lang="zh-CN" altLang="en-US" b="1" dirty="0" smtClean="0"/>
              <a:t>。</a:t>
            </a:r>
            <a:r>
              <a:rPr lang="en-AU" b="1" dirty="0" smtClean="0"/>
              <a:t> </a:t>
            </a:r>
            <a:r>
              <a:rPr lang="zh-CN" altLang="en-US" b="1" dirty="0" smtClean="0"/>
              <a:t>所 以 ， 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时 候 未 到 ， 什麽 都 不 要 论 断 ， 只 等 主 来 ， 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祂要 照 出 暗 中 的 隐 情 ， 显 明 人 心 的 意 念 。 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那 时 ， 各 人 要 </a:t>
            </a:r>
            <a:r>
              <a:rPr lang="zh-CN" altLang="en-US" b="1" dirty="0" smtClean="0">
                <a:solidFill>
                  <a:srgbClr val="FF0000"/>
                </a:solidFill>
              </a:rPr>
              <a:t>从   神 那 里 得 着 称 赞 </a:t>
            </a:r>
            <a:r>
              <a:rPr lang="zh-CN" altLang="en-US" b="1" dirty="0" smtClean="0"/>
              <a:t>。</a:t>
            </a:r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  <p:transition advTm="2148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786478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 smtClean="0"/>
              <a:t>忠心作神的管家</a:t>
            </a:r>
            <a:endParaRPr lang="en-US" altLang="zh-CN" sz="3600" b="1" dirty="0" smtClean="0"/>
          </a:p>
          <a:p>
            <a:pPr lvl="0"/>
            <a:endParaRPr lang="en-US" altLang="zh-CN" sz="3600" b="1" dirty="0" smtClean="0"/>
          </a:p>
          <a:p>
            <a:r>
              <a:rPr lang="zh-CN" altLang="en-US" sz="3600" b="1" dirty="0" smtClean="0"/>
              <a:t>不在意被论断， 与神的事相比太小</a:t>
            </a:r>
            <a:endParaRPr lang="en-US" altLang="zh-CN" sz="3600" b="1" dirty="0" smtClean="0"/>
          </a:p>
          <a:p>
            <a:endParaRPr lang="en-US" altLang="zh-CN" sz="3600" b="1" dirty="0" smtClean="0"/>
          </a:p>
          <a:p>
            <a:pPr lvl="0"/>
            <a:r>
              <a:rPr lang="zh-CN" altLang="en-US" sz="3600" b="1" dirty="0" smtClean="0"/>
              <a:t>不自以为义 ，交托给神</a:t>
            </a:r>
            <a:endParaRPr lang="en-US" altLang="zh-CN" sz="3600" b="1" dirty="0" smtClean="0"/>
          </a:p>
          <a:p>
            <a:pPr lvl="0"/>
            <a:endParaRPr lang="en-US" altLang="zh-CN" sz="3600" b="1" dirty="0" smtClean="0"/>
          </a:p>
          <a:p>
            <a:pPr lvl="0"/>
            <a:r>
              <a:rPr lang="zh-CN" altLang="en-US" sz="3600" b="1" dirty="0" smtClean="0"/>
              <a:t>判断人的是主， 将主权交还给主</a:t>
            </a:r>
            <a:endParaRPr lang="en-US" altLang="zh-CN" sz="3600" b="1" dirty="0" smtClean="0"/>
          </a:p>
          <a:p>
            <a:pPr lvl="0"/>
            <a:endParaRPr lang="en-US" altLang="zh-CN" sz="3600" b="1" dirty="0" smtClean="0"/>
          </a:p>
          <a:p>
            <a:pPr lvl="0"/>
            <a:r>
              <a:rPr lang="zh-CN" altLang="en-US" sz="3600" b="1" dirty="0" smtClean="0"/>
              <a:t>在意从神得到称赞</a:t>
            </a:r>
            <a:endParaRPr lang="en-GB" sz="3600" b="1" dirty="0" smtClean="0"/>
          </a:p>
          <a:p>
            <a:endParaRPr lang="en-GB" dirty="0"/>
          </a:p>
        </p:txBody>
      </p:sp>
    </p:spTree>
  </p:cSld>
  <p:clrMapOvr>
    <a:masterClrMapping/>
  </p:clrMapOvr>
  <p:transition advTm="223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zh-CN" altLang="en-US" b="1" dirty="0" smtClean="0"/>
              <a:t>原则之二 </a:t>
            </a:r>
            <a:r>
              <a:rPr lang="en-US" altLang="zh-CN" b="1" dirty="0" smtClean="0"/>
              <a:t>–-</a:t>
            </a:r>
            <a:r>
              <a:rPr lang="zh-CN" altLang="en-US" b="1" dirty="0" smtClean="0"/>
              <a:t> 要饶恕人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431552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你们要饶恕人，就必蒙饶恕（</a:t>
            </a:r>
            <a:r>
              <a:rPr lang="en-US" altLang="zh-CN" sz="3200" dirty="0" smtClean="0"/>
              <a:t>6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37</a:t>
            </a:r>
            <a:r>
              <a:rPr lang="zh-CN" altLang="en-US" sz="3200" dirty="0" smtClean="0"/>
              <a:t> 下）</a:t>
            </a:r>
            <a:endParaRPr lang="en-US" altLang="zh-CN" sz="3200" dirty="0" smtClean="0"/>
          </a:p>
          <a:p>
            <a:r>
              <a:rPr lang="zh-CN" altLang="en-US" sz="3200" dirty="0" smtClean="0"/>
              <a:t>人有见识，就不轻易发怒。宽恕人的过失，便是自己的荣耀。（箴言</a:t>
            </a:r>
            <a:r>
              <a:rPr lang="en-US" altLang="zh-CN" sz="3200" dirty="0" smtClean="0"/>
              <a:t>19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11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zh-CN" altLang="en-US" sz="3200" dirty="0" smtClean="0"/>
              <a:t>你们饶恕人的过犯，你们的天父也必饶恕你们的过犯。你们不饶恕人的过犯，你们的天父也必不饶恕你们的过犯。（太</a:t>
            </a:r>
            <a:r>
              <a:rPr lang="en-US" altLang="zh-CN" sz="3200" dirty="0" smtClean="0"/>
              <a:t>6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14-15</a:t>
            </a:r>
            <a:r>
              <a:rPr lang="zh-CN" altLang="en-US" sz="3200" dirty="0" smtClean="0"/>
              <a:t>）</a:t>
            </a:r>
            <a:endParaRPr lang="en-US" altLang="zh-CN" sz="3200" dirty="0" smtClean="0"/>
          </a:p>
          <a:p>
            <a:r>
              <a:rPr lang="zh-CN" altLang="en-US" sz="3200" dirty="0" smtClean="0"/>
              <a:t>那时彼得进前来，对耶稣说，主阿，我弟兄得罪我，我当饶恕他几次呢？到七次可以吗？耶稣说，我对你说，不是到七次，乃是到七十个七次。（太</a:t>
            </a:r>
            <a:r>
              <a:rPr lang="en-US" altLang="zh-CN" sz="3200" dirty="0" smtClean="0"/>
              <a:t>18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>21-22</a:t>
            </a:r>
            <a:r>
              <a:rPr lang="zh-CN" altLang="en-US" sz="3200" dirty="0" smtClean="0"/>
              <a:t>）</a:t>
            </a:r>
            <a:endParaRPr lang="en-US" altLang="en-US" sz="3200" dirty="0" smtClean="0"/>
          </a:p>
          <a:p>
            <a:endParaRPr lang="en-US" altLang="en-US" sz="3300" dirty="0" smtClean="0"/>
          </a:p>
          <a:p>
            <a:pPr>
              <a:buNone/>
            </a:pPr>
            <a:endParaRPr lang="en-GB" altLang="en-US" sz="3300" dirty="0" smtClean="0"/>
          </a:p>
        </p:txBody>
      </p:sp>
    </p:spTree>
  </p:cSld>
  <p:clrMapOvr>
    <a:masterClrMapping/>
  </p:clrMapOvr>
  <p:transition advTm="3418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128204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http://www.uiowa.edu/~fyi/issues/issues2001_v39/10192001/images/web_200/Cleary-6-91-101-7-T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642918"/>
            <a:ext cx="2028839" cy="2536049"/>
          </a:xfrm>
          <a:prstGeom prst="rect">
            <a:avLst/>
          </a:prstGeom>
          <a:noFill/>
        </p:spPr>
      </p:pic>
      <p:pic>
        <p:nvPicPr>
          <p:cNvPr id="1026" name="Picture 2" descr="卢刚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3786190"/>
            <a:ext cx="1776974" cy="214314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072330" y="3357562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Anne Cleary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358082" y="621508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/>
              <a:t>卢刚</a:t>
            </a:r>
            <a:r>
              <a:rPr lang="en-US" altLang="zh-CN" dirty="0" smtClean="0"/>
              <a:t>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zh-CN" altLang="en-US" dirty="0" smtClean="0"/>
              <a:t>给卢刚的家人们：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…</a:t>
            </a:r>
            <a:r>
              <a:rPr lang="zh-CN" altLang="en-US" dirty="0" smtClean="0"/>
              <a:t>当我们沉浸在沉重的悲痛中时，我们也在我们的关心和祈祷中记念你们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卢刚的家人们。因为我们知道你们也一定沉浸在沉重的悲痛中，你们也一定和我们一样为周末所发生的事所震惊。</a:t>
            </a:r>
            <a:r>
              <a:rPr lang="zh-CN" altLang="en-US" dirty="0" smtClean="0">
                <a:solidFill>
                  <a:srgbClr val="FF0000"/>
                </a:solidFill>
              </a:rPr>
              <a:t>安妮相信爱和宽恕</a:t>
            </a:r>
            <a:r>
              <a:rPr lang="zh-CN" altLang="en-US" dirty="0" smtClean="0"/>
              <a:t>。我们也愿意在这一沉重的时刻向你们伸出我们的手，请接受我们的爱和祈祷。在这悲痛的时刻，</a:t>
            </a:r>
            <a:r>
              <a:rPr lang="zh-CN" altLang="en-US" dirty="0" smtClean="0">
                <a:solidFill>
                  <a:srgbClr val="FF0000"/>
                </a:solidFill>
              </a:rPr>
              <a:t>安妮一定是希望我们心中充满了怜悯、宽容和爱</a:t>
            </a:r>
            <a:r>
              <a:rPr lang="zh-CN" altLang="en-US" dirty="0" smtClean="0"/>
              <a:t>。我们清楚地知道，此刻如果有一个家庭正承受比我们更沉重的悲痛的话，那就是你们一家。我们想让你们知道，我们与你们分担这一份悲痛</a:t>
            </a:r>
            <a:r>
              <a:rPr lang="en-US" altLang="zh-CN" dirty="0" smtClean="0"/>
              <a:t>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423</TotalTime>
  <Words>1321</Words>
  <Application>Microsoft Office PowerPoint</Application>
  <PresentationFormat>On-screen Show (4:3)</PresentationFormat>
  <Paragraphs>98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Urban</vt:lpstr>
      <vt:lpstr>Concourse</vt:lpstr>
      <vt:lpstr>主内弟兄姐妹相处的几个原则 </vt:lpstr>
      <vt:lpstr>Slide 2</vt:lpstr>
      <vt:lpstr>原则之一 —不要论断人</vt:lpstr>
      <vt:lpstr>论断人的后果</vt:lpstr>
      <vt:lpstr>如何对待论断 – 哥林多前书4：1-5 </vt:lpstr>
      <vt:lpstr>Slide 6</vt:lpstr>
      <vt:lpstr>原则之二 –- 要饶恕人 </vt:lpstr>
      <vt:lpstr>Slide 8</vt:lpstr>
      <vt:lpstr>给卢刚的家人们：</vt:lpstr>
      <vt:lpstr>Slide 10</vt:lpstr>
      <vt:lpstr>原则之三–- 要给人 </vt:lpstr>
      <vt:lpstr>原则之四—不可自义</vt:lpstr>
      <vt:lpstr>路加6：39-40</vt:lpstr>
      <vt:lpstr>Slide 14</vt:lpstr>
      <vt:lpstr>Slide 15</vt:lpstr>
      <vt:lpstr>愿  神祝福大家！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主内弟兄姐妹相处的几个原则</dc:title>
  <dc:creator>Home</dc:creator>
  <cp:lastModifiedBy>Home</cp:lastModifiedBy>
  <cp:revision>33</cp:revision>
  <dcterms:created xsi:type="dcterms:W3CDTF">2013-10-25T10:13:24Z</dcterms:created>
  <dcterms:modified xsi:type="dcterms:W3CDTF">2013-10-26T21:49:06Z</dcterms:modified>
</cp:coreProperties>
</file>