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62" r:id="rId3"/>
    <p:sldId id="355" r:id="rId4"/>
    <p:sldId id="356" r:id="rId5"/>
    <p:sldId id="357" r:id="rId6"/>
    <p:sldId id="359" r:id="rId7"/>
    <p:sldId id="351" r:id="rId8"/>
    <p:sldId id="358" r:id="rId9"/>
    <p:sldId id="360" r:id="rId10"/>
    <p:sldId id="361" r:id="rId11"/>
    <p:sldId id="34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94" autoAdjust="0"/>
  </p:normalViewPr>
  <p:slideViewPr>
    <p:cSldViewPr>
      <p:cViewPr varScale="1">
        <p:scale>
          <a:sx n="78" d="100"/>
          <a:sy n="78" d="100"/>
        </p:scale>
        <p:origin x="-8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1F2E6-1B27-424D-BCD0-9F63966901CC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FDEED-5882-4A85-A9AB-531619962951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2197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6C313-4CF5-4DD5-A967-26DAB7907DEF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CD316-9952-47D5-BD0E-D3E02FD85484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74956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2</a:t>
            </a:fld>
            <a:endParaRPr lang="en-S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4</a:t>
            </a:fld>
            <a:endParaRPr lang="en-S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5</a:t>
            </a:fld>
            <a:endParaRPr lang="en-S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6</a:t>
            </a:fld>
            <a:endParaRPr lang="en-S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8</a:t>
            </a:fld>
            <a:endParaRPr lang="en-SG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5C89-55CF-4E46-9AC9-71C82D12CFA7}" type="datetimeFigureOut">
              <a:rPr lang="en-SG" smtClean="0"/>
              <a:pPr/>
              <a:t>22/9/2014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57192"/>
            <a:ext cx="9144000" cy="72008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zh-CN" altLang="en-US" sz="4400" b="1" dirty="0" smtClean="0">
                <a:solidFill>
                  <a:srgbClr val="FFFF00"/>
                </a:solidFill>
              </a:rPr>
              <a:t>以西结书三十三 </a:t>
            </a:r>
            <a:r>
              <a:rPr lang="en-US" altLang="zh-CN" sz="4400" b="1" dirty="0" smtClean="0">
                <a:solidFill>
                  <a:srgbClr val="FFFF00"/>
                </a:solidFill>
              </a:rPr>
              <a:t>10-20</a:t>
            </a:r>
            <a:endParaRPr lang="en-SG" sz="4400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8064896" cy="2088232"/>
          </a:xfrm>
        </p:spPr>
        <p:txBody>
          <a:bodyPr>
            <a:normAutofit/>
          </a:bodyPr>
          <a:lstStyle/>
          <a:p>
            <a:r>
              <a:rPr lang="zh-CN" altLang="en-US" sz="6600" b="1" dirty="0" smtClean="0">
                <a:solidFill>
                  <a:srgbClr val="C00000"/>
                </a:solidFill>
              </a:rPr>
              <a:t>“不公平” 救恩</a:t>
            </a:r>
            <a:endParaRPr lang="en-SG" sz="6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zh-CN" altLang="en-US" b="1" dirty="0" smtClean="0"/>
              <a:t>信靠耶稣乃得称为义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8964488" cy="6093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600" baseline="30000" dirty="0" smtClean="0"/>
              <a:t>27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既是這樣</a:t>
            </a:r>
            <a:r>
              <a:rPr lang="zh-CN" altLang="en-US" sz="3600" dirty="0" smtClean="0"/>
              <a:t>，哪</a:t>
            </a:r>
            <a:r>
              <a:rPr lang="zh-TW" altLang="en-US" sz="3600" dirty="0" smtClean="0"/>
              <a:t>裡能誇口呢</a:t>
            </a:r>
            <a:r>
              <a:rPr lang="zh-CN" altLang="en-US" sz="3600" dirty="0" smtClean="0"/>
              <a:t>？</a:t>
            </a:r>
            <a:r>
              <a:rPr lang="zh-TW" altLang="en-US" sz="3600" dirty="0" smtClean="0"/>
              <a:t>沒有可誇的了</a:t>
            </a:r>
            <a:r>
              <a:rPr lang="zh-CN" altLang="en-US" sz="3600" dirty="0" smtClean="0"/>
              <a:t>！</a:t>
            </a:r>
            <a:r>
              <a:rPr lang="zh-TW" altLang="en-US" sz="3600" dirty="0" smtClean="0"/>
              <a:t>用何法沒有的呢</a:t>
            </a:r>
            <a:r>
              <a:rPr lang="zh-CN" altLang="en-US" sz="3600" dirty="0" smtClean="0"/>
              <a:t>？</a:t>
            </a:r>
            <a:r>
              <a:rPr lang="zh-TW" altLang="en-US" sz="3600" dirty="0" smtClean="0"/>
              <a:t>是用立功之法麼</a:t>
            </a:r>
            <a:r>
              <a:rPr lang="zh-CN" altLang="en-US" sz="3600" dirty="0" smtClean="0"/>
              <a:t>？</a:t>
            </a:r>
            <a:r>
              <a:rPr lang="zh-TW" altLang="en-US" sz="3600" dirty="0" smtClean="0"/>
              <a:t>不是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乃用信主之法。 </a:t>
            </a:r>
            <a:r>
              <a:rPr lang="en-US" altLang="zh-TW" sz="3600" baseline="30000" dirty="0" smtClean="0"/>
              <a:t>28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所以我們看定了</a:t>
            </a:r>
            <a:r>
              <a:rPr lang="zh-CN" altLang="en-US" sz="3600" dirty="0" smtClean="0"/>
              <a:t>：</a:t>
            </a:r>
            <a:r>
              <a:rPr lang="zh-TW" altLang="en-US" sz="3600" dirty="0" smtClean="0"/>
              <a:t>人稱義是因著信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不在乎遵行律法。 </a:t>
            </a:r>
            <a:r>
              <a:rPr lang="en-US" altLang="zh-TW" sz="3600" baseline="30000" dirty="0" smtClean="0"/>
              <a:t>29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難道　神只作猶太人的　神麼</a:t>
            </a:r>
            <a:r>
              <a:rPr lang="zh-CN" altLang="en-US" sz="3600" dirty="0" smtClean="0"/>
              <a:t>？</a:t>
            </a:r>
            <a:r>
              <a:rPr lang="zh-TW" altLang="en-US" sz="3600" dirty="0" smtClean="0"/>
              <a:t>不也是作外邦人的　神麼</a:t>
            </a:r>
            <a:r>
              <a:rPr lang="zh-CN" altLang="en-US" sz="3600" dirty="0" smtClean="0"/>
              <a:t>？</a:t>
            </a:r>
            <a:r>
              <a:rPr lang="zh-TW" altLang="en-US" sz="3600" dirty="0" smtClean="0"/>
              <a:t>是的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也作外邦人的　神。 </a:t>
            </a:r>
            <a:r>
              <a:rPr lang="en-US" altLang="zh-TW" sz="3600" baseline="30000" dirty="0" smtClean="0"/>
              <a:t>30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　神既是一位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他就要因信稱那受割禮的為義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也要因信稱那未受割禮的為義。 </a:t>
            </a:r>
            <a:r>
              <a:rPr lang="en-US" altLang="zh-TW" sz="3600" baseline="30000" dirty="0" smtClean="0"/>
              <a:t>31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這樣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我們因信廢了律法麼</a:t>
            </a:r>
            <a:r>
              <a:rPr lang="zh-CN" altLang="en-US" sz="3600" dirty="0" smtClean="0"/>
              <a:t>？</a:t>
            </a:r>
            <a:r>
              <a:rPr lang="zh-TW" altLang="en-US" sz="3600" dirty="0" smtClean="0"/>
              <a:t>斷乎不是</a:t>
            </a:r>
            <a:r>
              <a:rPr lang="zh-CN" altLang="en-US" sz="3600" dirty="0" smtClean="0"/>
              <a:t>！</a:t>
            </a:r>
            <a:r>
              <a:rPr lang="zh-TW" altLang="en-US" sz="3600" dirty="0" smtClean="0"/>
              <a:t>更是堅固律法。</a:t>
            </a:r>
            <a:endParaRPr lang="en-A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420888"/>
            <a:ext cx="8424936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rgbClr val="FFFF00"/>
                </a:solidFill>
              </a:rPr>
              <a:t>你愿意“活”出与神和好、以神为乐的生命吗？</a:t>
            </a:r>
            <a:endParaRPr lang="zh-CN" altLang="en-US" sz="5400" b="1" dirty="0">
              <a:solidFill>
                <a:srgbClr val="FFFF0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8064896" cy="2088232"/>
          </a:xfrm>
        </p:spPr>
        <p:txBody>
          <a:bodyPr>
            <a:normAutofit/>
          </a:bodyPr>
          <a:lstStyle/>
          <a:p>
            <a:r>
              <a:rPr lang="zh-CN" altLang="en-US" sz="6600" b="1" dirty="0" smtClean="0">
                <a:solidFill>
                  <a:srgbClr val="002060"/>
                </a:solidFill>
              </a:rPr>
              <a:t>救恩“公平”吗？</a:t>
            </a:r>
            <a:endParaRPr lang="en-SG" sz="6600" b="1" dirty="0">
              <a:solidFill>
                <a:srgbClr val="00206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764704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>
                <a:solidFill>
                  <a:srgbClr val="0070C0"/>
                </a:solidFill>
              </a:rPr>
              <a:t>公元前</a:t>
            </a:r>
            <a:r>
              <a:rPr lang="en-US" altLang="zh-CN" b="1" dirty="0" smtClean="0">
                <a:solidFill>
                  <a:srgbClr val="0070C0"/>
                </a:solidFill>
              </a:rPr>
              <a:t>586</a:t>
            </a:r>
            <a:r>
              <a:rPr lang="zh-CN" altLang="en-US" b="1" dirty="0" smtClean="0">
                <a:solidFill>
                  <a:srgbClr val="0070C0"/>
                </a:solidFill>
              </a:rPr>
              <a:t>：耶路撒冷被毁，人民被掳</a:t>
            </a:r>
            <a:endParaRPr lang="en-AU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964488" cy="60932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CN" altLang="en-US" b="1" dirty="0" smtClean="0"/>
              <a:t>历代志下</a:t>
            </a:r>
            <a:r>
              <a:rPr lang="en-US" altLang="zh-CN" b="1" dirty="0" smtClean="0"/>
              <a:t>36:15-21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dirty="0" smtClean="0"/>
              <a:t>耶和华他们列祖的神，因为爱惜自己的民和他的居所，从早期来差遣使者去警戒他们。他们却嬉笑神的使者，藐视他的言语，讥笑他的先知，以致耶和华的忿怒向他的百姓发作，无法可救。</a:t>
            </a:r>
            <a:r>
              <a:rPr lang="zh-CN" altLang="en-US" b="1" dirty="0" smtClean="0"/>
              <a:t>所以，耶和华使</a:t>
            </a:r>
            <a:r>
              <a:rPr lang="zh-CN" altLang="en-US" b="1" u="sng" dirty="0" smtClean="0"/>
              <a:t>迦勒底</a:t>
            </a:r>
            <a:r>
              <a:rPr lang="zh-CN" altLang="en-US" b="1" dirty="0" smtClean="0"/>
              <a:t>人的王来攻击他们。在他们圣殿里用刀杀了他们的壮丁，不怜恤他们的少男处女、老人百叟。耶和华将他们都交在</a:t>
            </a:r>
            <a:r>
              <a:rPr lang="zh-CN" altLang="en-US" b="1" u="sng" dirty="0" smtClean="0"/>
              <a:t>迦勒底</a:t>
            </a:r>
            <a:r>
              <a:rPr lang="zh-CN" altLang="en-US" b="1" dirty="0" smtClean="0"/>
              <a:t>王手里。</a:t>
            </a:r>
            <a:r>
              <a:rPr lang="zh-CN" altLang="en-US" b="1" u="sng" dirty="0" smtClean="0"/>
              <a:t>迦勒底</a:t>
            </a:r>
            <a:r>
              <a:rPr lang="zh-CN" altLang="en-US" b="1" dirty="0" smtClean="0"/>
              <a:t>王将神殿里的大小器皿，与耶和华殿里的财宝，并王和众首领的财宝，都带到巴比伦去了。</a:t>
            </a:r>
            <a:r>
              <a:rPr lang="zh-CN" altLang="en-US" b="1" u="sng" dirty="0" smtClean="0"/>
              <a:t>迦勒底</a:t>
            </a:r>
            <a:r>
              <a:rPr lang="zh-CN" altLang="en-US" b="1" dirty="0" smtClean="0"/>
              <a:t>人焚烧神的殿，拆毁耶路撒冷的城墙，用火焚烧了城里的官殿，毁坏了城里宝贵的器皿。</a:t>
            </a:r>
            <a:r>
              <a:rPr lang="zh-CN" altLang="en-US" dirty="0" smtClean="0"/>
              <a:t>凡脱离刀剑的，</a:t>
            </a:r>
            <a:r>
              <a:rPr lang="zh-CN" altLang="en-US" u="sng" dirty="0" smtClean="0"/>
              <a:t>迦勒底</a:t>
            </a:r>
            <a:r>
              <a:rPr lang="zh-CN" altLang="en-US" dirty="0" smtClean="0"/>
              <a:t>王都掳到巴比伦去，作他和他子孙的仆婢，直到波斯国兴起来。这就应验耶和华藉耶利米口所说的话，地享安息；因为地土荒凉便受安息，直满了七十年。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zh-CN" altLang="en-US" b="1" u="sng" dirty="0" smtClean="0"/>
              <a:t>迦巴鲁</a:t>
            </a:r>
            <a:r>
              <a:rPr lang="zh-CN" altLang="en-US" b="1" dirty="0" smtClean="0"/>
              <a:t>河边</a:t>
            </a:r>
            <a:endParaRPr lang="en-AU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5" y="936104"/>
            <a:ext cx="9079069" cy="5877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85127"/>
            <a:ext cx="8839200" cy="637287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dirty="0" smtClean="0"/>
              <a:t>人子阿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你要對以色列家說</a:t>
            </a:r>
            <a:r>
              <a:rPr lang="zh-CN" altLang="en-US" sz="3600" dirty="0" smtClean="0"/>
              <a:t>：</a:t>
            </a:r>
            <a:endParaRPr lang="en-US" altLang="zh-CN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altLang="zh-CN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600" dirty="0" smtClean="0"/>
              <a:t>[</a:t>
            </a:r>
            <a:r>
              <a:rPr lang="zh-TW" altLang="en-US" sz="3600" dirty="0" smtClean="0"/>
              <a:t>你們常說</a:t>
            </a:r>
            <a:r>
              <a:rPr lang="zh-CN" altLang="en-US" sz="3600" dirty="0" smtClean="0"/>
              <a:t>：</a:t>
            </a:r>
            <a:r>
              <a:rPr lang="zh-TW" altLang="en-US" sz="3600" dirty="0" smtClean="0">
                <a:solidFill>
                  <a:srgbClr val="C00000"/>
                </a:solidFill>
              </a:rPr>
              <a:t>我們的過犯罪惡在我們身上、我們必因此消滅</a:t>
            </a:r>
            <a:r>
              <a:rPr lang="zh-CN" altLang="en-US" sz="3600" dirty="0" smtClean="0">
                <a:solidFill>
                  <a:srgbClr val="C00000"/>
                </a:solidFill>
              </a:rPr>
              <a:t>，</a:t>
            </a:r>
            <a:r>
              <a:rPr lang="zh-TW" altLang="en-US" sz="3600" b="1" dirty="0" smtClean="0">
                <a:solidFill>
                  <a:srgbClr val="C00000"/>
                </a:solidFill>
              </a:rPr>
              <a:t>怎能存活呢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？</a:t>
            </a:r>
            <a:r>
              <a:rPr lang="en-US" altLang="zh-CN" sz="3600" dirty="0" smtClean="0"/>
              <a:t>]</a:t>
            </a:r>
            <a:r>
              <a:rPr lang="zh-CN" altLang="en-US" sz="3600" dirty="0" smtClean="0"/>
              <a:t> </a:t>
            </a:r>
            <a:endParaRPr lang="en-US" altLang="zh-CN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altLang="zh-TW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dirty="0" smtClean="0"/>
              <a:t>你對他們說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主耶和華說</a:t>
            </a:r>
            <a:r>
              <a:rPr lang="zh-CN" altLang="en-US" sz="3600" dirty="0" smtClean="0"/>
              <a:t>：</a:t>
            </a:r>
            <a:endParaRPr lang="en-US" altLang="zh-CN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b="1" dirty="0" smtClean="0">
                <a:solidFill>
                  <a:srgbClr val="0070C0"/>
                </a:solidFill>
              </a:rPr>
              <a:t>我指著我的永生起誓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，</a:t>
            </a:r>
            <a:r>
              <a:rPr lang="zh-TW" altLang="en-US" sz="3600" b="1" dirty="0" smtClean="0">
                <a:solidFill>
                  <a:srgbClr val="0070C0"/>
                </a:solidFill>
              </a:rPr>
              <a:t>我斷不喜悅惡人死亡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，</a:t>
            </a:r>
            <a:r>
              <a:rPr lang="zh-TW" altLang="en-US" sz="3600" b="1" dirty="0" smtClean="0">
                <a:solidFill>
                  <a:srgbClr val="0070C0"/>
                </a:solidFill>
              </a:rPr>
              <a:t>惟喜悅惡人轉離所行的道而活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。</a:t>
            </a:r>
            <a:endParaRPr lang="en-US" altLang="zh-CN" sz="3600" b="1" dirty="0" smtClean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b="1" dirty="0" smtClean="0">
                <a:solidFill>
                  <a:srgbClr val="0070C0"/>
                </a:solidFill>
              </a:rPr>
              <a:t>以色列家阿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，</a:t>
            </a:r>
            <a:r>
              <a:rPr lang="zh-TW" altLang="en-US" sz="3600" b="1" dirty="0" smtClean="0">
                <a:solidFill>
                  <a:srgbClr val="0070C0"/>
                </a:solidFill>
              </a:rPr>
              <a:t>你們轉回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，</a:t>
            </a:r>
            <a:r>
              <a:rPr lang="zh-TW" altLang="en-US" sz="3600" b="1" dirty="0" smtClean="0">
                <a:solidFill>
                  <a:srgbClr val="0070C0"/>
                </a:solidFill>
              </a:rPr>
              <a:t>轉回罷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！</a:t>
            </a:r>
            <a:r>
              <a:rPr lang="zh-TW" altLang="en-US" sz="3600" b="1" dirty="0" smtClean="0">
                <a:solidFill>
                  <a:srgbClr val="0070C0"/>
                </a:solidFill>
              </a:rPr>
              <a:t>離開惡道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，</a:t>
            </a:r>
            <a:r>
              <a:rPr lang="zh-TW" altLang="en-US" sz="3600" b="1" dirty="0" smtClean="0">
                <a:solidFill>
                  <a:srgbClr val="0070C0"/>
                </a:solidFill>
              </a:rPr>
              <a:t>何必死亡呢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？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23462"/>
            <a:ext cx="3212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【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以西结书</a:t>
            </a:r>
            <a:r>
              <a:rPr lang="en-US" altLang="zh-CN" sz="2400" b="1" dirty="0" smtClean="0"/>
              <a:t>33 :10-20</a:t>
            </a:r>
            <a:r>
              <a:rPr lang="en-US" altLang="zh-CN" sz="2400" dirty="0" smtClean="0">
                <a:solidFill>
                  <a:srgbClr val="0070C0"/>
                </a:solidFill>
              </a:rPr>
              <a:t>】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85127"/>
            <a:ext cx="8839200" cy="637287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dirty="0" smtClean="0"/>
              <a:t>人子阿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你要對本國的人民說</a:t>
            </a:r>
            <a:r>
              <a:rPr lang="zh-CN" altLang="en-US" sz="3600" dirty="0" smtClean="0"/>
              <a:t>：</a:t>
            </a:r>
            <a:endParaRPr lang="en-US" altLang="zh-CN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dirty="0" smtClean="0"/>
              <a:t>義人的義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在犯罪之日不能救他</a:t>
            </a:r>
            <a:r>
              <a:rPr lang="zh-CN" altLang="en-US" sz="3600" dirty="0" smtClean="0"/>
              <a:t>；</a:t>
            </a:r>
            <a:r>
              <a:rPr lang="zh-TW" altLang="en-US" sz="3600" dirty="0" smtClean="0"/>
              <a:t>至於惡人的惡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在他轉離惡行之日也不能使他傾倒</a:t>
            </a:r>
            <a:r>
              <a:rPr lang="zh-CN" altLang="en-US" sz="3600" dirty="0" smtClean="0"/>
              <a:t>；</a:t>
            </a:r>
            <a:r>
              <a:rPr lang="zh-TW" altLang="en-US" sz="3600" dirty="0" smtClean="0"/>
              <a:t>義人在犯罪之日也不能因他的義存活。 </a:t>
            </a:r>
            <a:endParaRPr lang="en-US" altLang="zh-TW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dirty="0" smtClean="0"/>
              <a:t>我對義人說</a:t>
            </a:r>
            <a:r>
              <a:rPr lang="zh-CN" altLang="en-US" sz="3600" dirty="0" smtClean="0"/>
              <a:t>：</a:t>
            </a:r>
            <a:r>
              <a:rPr lang="en-US" altLang="zh-CN" sz="3600" dirty="0" smtClean="0">
                <a:solidFill>
                  <a:srgbClr val="0070C0"/>
                </a:solidFill>
              </a:rPr>
              <a:t>[</a:t>
            </a:r>
            <a:r>
              <a:rPr lang="zh-TW" altLang="en-US" sz="3600" b="1" dirty="0" smtClean="0">
                <a:solidFill>
                  <a:srgbClr val="0070C0"/>
                </a:solidFill>
              </a:rPr>
              <a:t>你必定存活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！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]</a:t>
            </a:r>
            <a:r>
              <a:rPr lang="zh-TW" altLang="en-US" sz="3600" dirty="0" smtClean="0"/>
              <a:t>他若倚靠他的義而作罪孽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他所行的義都不被記念</a:t>
            </a:r>
            <a:r>
              <a:rPr lang="zh-CN" altLang="en-US" sz="3600" dirty="0" smtClean="0"/>
              <a:t>。</a:t>
            </a:r>
            <a:r>
              <a:rPr lang="zh-TW" altLang="en-US" sz="3600" dirty="0" smtClean="0"/>
              <a:t>他必因所作的罪孽死亡。 </a:t>
            </a:r>
            <a:endParaRPr lang="en-US" altLang="zh-TW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dirty="0" smtClean="0"/>
              <a:t>再者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我對惡人說</a:t>
            </a:r>
            <a:r>
              <a:rPr lang="zh-CN" altLang="en-US" sz="3600" dirty="0" smtClean="0"/>
              <a:t>：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[</a:t>
            </a:r>
            <a:r>
              <a:rPr lang="zh-TW" altLang="en-US" sz="3600" b="1" dirty="0" smtClean="0">
                <a:solidFill>
                  <a:srgbClr val="0070C0"/>
                </a:solidFill>
              </a:rPr>
              <a:t>你必定死亡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！</a:t>
            </a:r>
            <a:r>
              <a:rPr lang="en-US" altLang="zh-TW" sz="3600" b="1" dirty="0" smtClean="0">
                <a:solidFill>
                  <a:srgbClr val="0070C0"/>
                </a:solidFill>
              </a:rPr>
              <a:t>]</a:t>
            </a:r>
            <a:r>
              <a:rPr lang="zh-TW" altLang="en-US" sz="3600" dirty="0" smtClean="0"/>
              <a:t>他若轉離他的罪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行正直與合理的事</a:t>
            </a:r>
            <a:r>
              <a:rPr lang="zh-CN" altLang="en-US" sz="3600" dirty="0" smtClean="0"/>
              <a:t>：</a:t>
            </a:r>
            <a:r>
              <a:rPr lang="zh-TW" altLang="en-US" sz="3600" dirty="0" smtClean="0"/>
              <a:t>還人的當頭和所搶奪的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遵行生命的律例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不作罪孽</a:t>
            </a:r>
            <a:r>
              <a:rPr lang="zh-CN" altLang="en-US" sz="3600" dirty="0" smtClean="0"/>
              <a:t>，</a:t>
            </a:r>
            <a:r>
              <a:rPr lang="zh-TW" altLang="en-US" sz="3600" b="1" dirty="0" smtClean="0"/>
              <a:t>他必定存活</a:t>
            </a:r>
            <a:r>
              <a:rPr lang="zh-CN" altLang="en-US" sz="3600" b="1" dirty="0" smtClean="0"/>
              <a:t>，</a:t>
            </a:r>
            <a:r>
              <a:rPr lang="zh-TW" altLang="en-US" sz="3600" b="1" dirty="0" smtClean="0"/>
              <a:t>不致死亡</a:t>
            </a:r>
            <a:r>
              <a:rPr lang="zh-TW" altLang="en-US" sz="3600" dirty="0" smtClean="0"/>
              <a:t>。 他所犯的一切罪必不被記念</a:t>
            </a:r>
            <a:r>
              <a:rPr lang="zh-CN" altLang="en-US" sz="3600" dirty="0" smtClean="0"/>
              <a:t>。</a:t>
            </a:r>
            <a:r>
              <a:rPr lang="zh-TW" altLang="en-US" sz="3600" dirty="0" smtClean="0"/>
              <a:t>他行了正直與合理的事</a:t>
            </a:r>
            <a:r>
              <a:rPr lang="zh-CN" altLang="en-US" sz="3600" dirty="0" smtClean="0"/>
              <a:t>，</a:t>
            </a:r>
            <a:r>
              <a:rPr lang="zh-TW" altLang="en-US" sz="3600" b="1" dirty="0" smtClean="0"/>
              <a:t>必定存活</a:t>
            </a:r>
            <a:r>
              <a:rPr lang="zh-TW" altLang="en-US" sz="3600" dirty="0" smtClean="0"/>
              <a:t>。</a:t>
            </a:r>
            <a:endParaRPr lang="zh-CN" altLang="en-US" sz="3600" b="1" dirty="0"/>
          </a:p>
        </p:txBody>
      </p:sp>
      <p:sp>
        <p:nvSpPr>
          <p:cNvPr id="2" name="Rectangle 1"/>
          <p:cNvSpPr/>
          <p:nvPr/>
        </p:nvSpPr>
        <p:spPr>
          <a:xfrm>
            <a:off x="152400" y="23462"/>
            <a:ext cx="3212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【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以西结书</a:t>
            </a:r>
            <a:r>
              <a:rPr lang="en-US" altLang="zh-CN" sz="2400" b="1" dirty="0" smtClean="0"/>
              <a:t>33 :10-20</a:t>
            </a:r>
            <a:r>
              <a:rPr lang="en-US" altLang="zh-CN" sz="2400" dirty="0" smtClean="0">
                <a:solidFill>
                  <a:srgbClr val="0070C0"/>
                </a:solidFill>
              </a:rPr>
              <a:t>】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88639"/>
          <a:ext cx="8784978" cy="6483680"/>
        </p:xfrm>
        <a:graphic>
          <a:graphicData uri="http://schemas.openxmlformats.org/drawingml/2006/table">
            <a:tbl>
              <a:tblPr/>
              <a:tblGrid>
                <a:gridCol w="1814530"/>
                <a:gridCol w="2935014"/>
                <a:gridCol w="4035434"/>
              </a:tblGrid>
              <a:tr h="4176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latin typeface="Calibri"/>
                          <a:ea typeface="Arial Unicode MS"/>
                          <a:cs typeface="Arial"/>
                        </a:rPr>
                        <a:t>義人的義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latin typeface="Calibri"/>
                          <a:ea typeface="Arial Unicode MS"/>
                          <a:cs typeface="Arial"/>
                        </a:rPr>
                        <a:t>惡人的惡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488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400" b="1" dirty="0">
                          <a:latin typeface="Calibri"/>
                          <a:ea typeface="Arial Unicode MS"/>
                          <a:cs typeface="Arial"/>
                        </a:rPr>
                        <a:t>前</a:t>
                      </a:r>
                      <a:r>
                        <a:rPr lang="zh-CN" sz="2400" b="1" dirty="0" smtClean="0">
                          <a:latin typeface="Calibri"/>
                          <a:ea typeface="Arial Unicode MS"/>
                          <a:cs typeface="Arial"/>
                        </a:rPr>
                        <a:t>提</a:t>
                      </a:r>
                      <a:endParaRPr lang="en-US" altLang="zh-CN" sz="2400" b="1" dirty="0" smtClean="0">
                        <a:latin typeface="Calibri"/>
                        <a:ea typeface="Arial Unicode MS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在犯罪之日不能救</a:t>
                      </a:r>
                      <a:r>
                        <a:rPr lang="zh-TW" sz="2400" dirty="0" smtClean="0">
                          <a:latin typeface="Calibri"/>
                          <a:ea typeface="Arial Unicode MS"/>
                          <a:cs typeface="Arial"/>
                        </a:rPr>
                        <a:t>他</a:t>
                      </a:r>
                      <a:r>
                        <a:rPr lang="zh-CN" altLang="en-US" sz="2400" dirty="0" smtClean="0">
                          <a:latin typeface="Calibri"/>
                          <a:ea typeface="Arial Unicode MS"/>
                          <a:cs typeface="Arial"/>
                        </a:rPr>
                        <a:t>；</a:t>
                      </a:r>
                      <a:r>
                        <a:rPr lang="zh-TW" sz="2400" dirty="0" smtClean="0">
                          <a:latin typeface="Calibri"/>
                          <a:ea typeface="Arial Unicode MS"/>
                          <a:cs typeface="Arial"/>
                        </a:rPr>
                        <a:t>義</a:t>
                      </a: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人在犯罪之日也不能因他的義存活。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轉離惡行之日不能使他傾</a:t>
                      </a:r>
                      <a:r>
                        <a:rPr lang="zh-TW" sz="2400" dirty="0" smtClean="0">
                          <a:latin typeface="Calibri"/>
                          <a:ea typeface="Arial Unicode MS"/>
                          <a:cs typeface="Arial"/>
                        </a:rPr>
                        <a:t>倒</a:t>
                      </a:r>
                      <a:r>
                        <a:rPr lang="zh-CN" altLang="en-US" sz="2400" dirty="0" smtClean="0">
                          <a:latin typeface="Calibri"/>
                          <a:ea typeface="Arial Unicode MS"/>
                          <a:cs typeface="Arial"/>
                        </a:rPr>
                        <a:t>。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latin typeface="Calibri"/>
                          <a:ea typeface="Arial Unicode MS"/>
                          <a:cs typeface="Arial"/>
                        </a:rPr>
                        <a:t>主</a:t>
                      </a:r>
                      <a:r>
                        <a:rPr lang="zh-TW" sz="2400" b="1" dirty="0" smtClean="0">
                          <a:latin typeface="Calibri"/>
                          <a:ea typeface="Arial Unicode MS"/>
                          <a:cs typeface="Arial"/>
                        </a:rPr>
                        <a:t>說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latin typeface="Calibri"/>
                          <a:ea typeface="Arial Unicode MS"/>
                          <a:cs typeface="Arial"/>
                        </a:rPr>
                        <a:t>你必定存</a:t>
                      </a:r>
                      <a:r>
                        <a:rPr lang="zh-TW" sz="2400" b="1" dirty="0" smtClean="0">
                          <a:latin typeface="Calibri"/>
                          <a:ea typeface="Arial Unicode MS"/>
                          <a:cs typeface="Arial"/>
                        </a:rPr>
                        <a:t>活</a:t>
                      </a:r>
                      <a:r>
                        <a:rPr lang="zh-CN" altLang="en-US" sz="2400" b="1" dirty="0" smtClean="0">
                          <a:latin typeface="Calibri"/>
                          <a:ea typeface="Arial Unicode MS"/>
                          <a:cs typeface="Arial"/>
                        </a:rPr>
                        <a:t>！</a:t>
                      </a:r>
                      <a:endParaRPr lang="en-AU" sz="2400" b="1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latin typeface="Calibri"/>
                          <a:ea typeface="Arial Unicode MS"/>
                          <a:cs typeface="Arial"/>
                        </a:rPr>
                        <a:t>你必定死</a:t>
                      </a:r>
                      <a:r>
                        <a:rPr lang="zh-TW" sz="2400" b="1" dirty="0" smtClean="0">
                          <a:latin typeface="Calibri"/>
                          <a:ea typeface="Arial Unicode MS"/>
                          <a:cs typeface="Arial"/>
                        </a:rPr>
                        <a:t>亡</a:t>
                      </a:r>
                      <a:r>
                        <a:rPr lang="zh-CN" altLang="en-US" sz="2400" b="1" dirty="0" smtClean="0">
                          <a:latin typeface="Calibri"/>
                          <a:ea typeface="Arial Unicode MS"/>
                          <a:cs typeface="Arial"/>
                        </a:rPr>
                        <a:t>！</a:t>
                      </a:r>
                      <a:endParaRPr lang="en-AU" sz="2400" b="1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93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400" b="1" dirty="0">
                          <a:latin typeface="Calibri"/>
                          <a:ea typeface="Arial Unicode MS"/>
                          <a:cs typeface="Arial"/>
                        </a:rPr>
                        <a:t>之后所行的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他若倚靠他的義而作罪孽</a:t>
                      </a:r>
                      <a:r>
                        <a:rPr lang="zh-CN" sz="2400" dirty="0">
                          <a:latin typeface="Calibri"/>
                          <a:ea typeface="Arial Unicode MS"/>
                          <a:cs typeface="Arial"/>
                        </a:rPr>
                        <a:t>、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他若轉離他的罪、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行正直與合理的事</a:t>
                      </a:r>
                      <a:r>
                        <a:rPr lang="zh-CN" sz="2400" dirty="0">
                          <a:latin typeface="Calibri"/>
                          <a:ea typeface="Arial Unicode MS"/>
                          <a:cs typeface="Arial"/>
                        </a:rPr>
                        <a:t>：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還人的當頭和所搶奪的、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遵行生命的律例、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不作罪孽．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9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400" b="1" dirty="0">
                          <a:latin typeface="Calibri"/>
                          <a:ea typeface="Arial Unicode MS"/>
                          <a:cs typeface="Arial"/>
                        </a:rPr>
                        <a:t>之前所行的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所行的義、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都不被記</a:t>
                      </a:r>
                      <a:r>
                        <a:rPr lang="zh-TW" sz="2400" dirty="0" smtClean="0">
                          <a:latin typeface="Calibri"/>
                          <a:ea typeface="Arial Unicode MS"/>
                          <a:cs typeface="Arial"/>
                        </a:rPr>
                        <a:t>念</a:t>
                      </a:r>
                      <a:r>
                        <a:rPr lang="zh-CN" altLang="en-US" sz="2400" dirty="0" smtClean="0">
                          <a:latin typeface="Calibri"/>
                          <a:ea typeface="Arial Unicode MS"/>
                          <a:cs typeface="Arial"/>
                        </a:rPr>
                        <a:t>。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latin typeface="Calibri"/>
                          <a:ea typeface="Arial Unicode MS"/>
                          <a:cs typeface="Arial"/>
                        </a:rPr>
                        <a:t>他所犯的一切罪、必不被記念。他行了正直與合理的</a:t>
                      </a:r>
                      <a:r>
                        <a:rPr lang="zh-TW" sz="2400" dirty="0" smtClean="0">
                          <a:latin typeface="Calibri"/>
                          <a:ea typeface="Arial Unicode MS"/>
                          <a:cs typeface="Arial"/>
                        </a:rPr>
                        <a:t>事</a:t>
                      </a:r>
                      <a:r>
                        <a:rPr lang="zh-CN" altLang="en-US" sz="2400" dirty="0" smtClean="0">
                          <a:latin typeface="Calibri"/>
                          <a:ea typeface="Arial Unicode MS"/>
                          <a:cs typeface="Arial"/>
                        </a:rPr>
                        <a:t>，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9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400" b="1" dirty="0">
                          <a:latin typeface="Calibri"/>
                          <a:ea typeface="Arial Unicode MS"/>
                          <a:cs typeface="Arial"/>
                        </a:rPr>
                        <a:t>结局</a:t>
                      </a:r>
                      <a:endParaRPr lang="en-AU" sz="24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latin typeface="Calibri"/>
                          <a:ea typeface="Arial Unicode MS"/>
                          <a:cs typeface="Arial"/>
                        </a:rPr>
                        <a:t>他必因所作的罪孽死亡。</a:t>
                      </a:r>
                      <a:endParaRPr lang="en-AU" sz="2400" b="1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latin typeface="Calibri"/>
                          <a:ea typeface="Arial Unicode MS"/>
                          <a:cs typeface="Arial"/>
                        </a:rPr>
                        <a:t>他必定存活、不致死亡。</a:t>
                      </a:r>
                      <a:endParaRPr lang="en-AU" sz="2400" b="1" dirty="0"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latin typeface="Calibri"/>
                          <a:ea typeface="Arial Unicode MS"/>
                          <a:cs typeface="Arial"/>
                        </a:rPr>
                        <a:t>必定存活。</a:t>
                      </a:r>
                      <a:endParaRPr lang="en-AU" sz="2400" b="1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85127"/>
            <a:ext cx="8839200" cy="637287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dirty="0" smtClean="0"/>
              <a:t>你本國的子民還說</a:t>
            </a:r>
            <a:r>
              <a:rPr lang="zh-CN" altLang="en-US" sz="3600" dirty="0" smtClean="0"/>
              <a:t>：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[</a:t>
            </a:r>
            <a:r>
              <a:rPr lang="zh-TW" altLang="en-US" sz="3600" b="1" dirty="0" smtClean="0">
                <a:solidFill>
                  <a:srgbClr val="C00000"/>
                </a:solidFill>
              </a:rPr>
              <a:t>主的道不公平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。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]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 </a:t>
            </a:r>
            <a:r>
              <a:rPr lang="zh-TW" altLang="en-US" sz="3600" dirty="0" smtClean="0"/>
              <a:t>其實他們的道不公平。 </a:t>
            </a:r>
            <a:endParaRPr lang="en-US" altLang="zh-TW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dirty="0" smtClean="0"/>
              <a:t>義人轉離他的義而作罪孽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就必因此死亡。 </a:t>
            </a:r>
            <a:endParaRPr lang="en-US" altLang="zh-TW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dirty="0" smtClean="0"/>
              <a:t>惡人轉離他的惡、行正直與合理的事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就必因此存活。</a:t>
            </a:r>
            <a:endParaRPr lang="en-US" altLang="zh-TW" sz="3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dirty="0" smtClean="0"/>
              <a:t>你們還說</a:t>
            </a:r>
            <a:r>
              <a:rPr lang="zh-CN" altLang="en-US" sz="3600" dirty="0" smtClean="0"/>
              <a:t>：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[</a:t>
            </a:r>
            <a:r>
              <a:rPr lang="zh-TW" altLang="en-US" sz="3600" b="1" dirty="0" smtClean="0">
                <a:solidFill>
                  <a:srgbClr val="C00000"/>
                </a:solidFill>
              </a:rPr>
              <a:t>主的道不公平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。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]</a:t>
            </a:r>
            <a:r>
              <a:rPr lang="zh-CN" altLang="en-US" sz="3600" b="1" dirty="0" smtClean="0">
                <a:solidFill>
                  <a:srgbClr val="C00000"/>
                </a:solidFill>
              </a:rPr>
              <a:t> </a:t>
            </a:r>
            <a:endParaRPr lang="en-US" altLang="zh-CN" sz="3600" b="1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dirty="0" smtClean="0"/>
              <a:t>以色列家</a:t>
            </a:r>
            <a:r>
              <a:rPr lang="zh-CN" altLang="en-US" sz="3600" dirty="0" smtClean="0"/>
              <a:t>啊，</a:t>
            </a:r>
            <a:r>
              <a:rPr lang="zh-TW" altLang="en-US" sz="3600" dirty="0" smtClean="0"/>
              <a:t>我必按你們各人所行的審判你們。</a:t>
            </a:r>
            <a:endParaRPr lang="zh-CN" altLang="en-US" sz="3600" b="1" dirty="0"/>
          </a:p>
        </p:txBody>
      </p:sp>
      <p:sp>
        <p:nvSpPr>
          <p:cNvPr id="2" name="Rectangle 1"/>
          <p:cNvSpPr/>
          <p:nvPr/>
        </p:nvSpPr>
        <p:spPr>
          <a:xfrm>
            <a:off x="152400" y="23462"/>
            <a:ext cx="3212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【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以西结书</a:t>
            </a:r>
            <a:r>
              <a:rPr lang="en-US" altLang="zh-CN" sz="2400" b="1" dirty="0" smtClean="0"/>
              <a:t>33 :10-20</a:t>
            </a:r>
            <a:r>
              <a:rPr lang="en-US" altLang="zh-CN" sz="2400" dirty="0" smtClean="0">
                <a:solidFill>
                  <a:srgbClr val="0070C0"/>
                </a:solidFill>
              </a:rPr>
              <a:t>】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zh-CN" altLang="en-US" b="1" dirty="0" smtClean="0"/>
              <a:t>信靠耶稣乃得称为义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8964488" cy="60932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aseline="30000" dirty="0" smtClean="0"/>
              <a:t>21</a:t>
            </a:r>
            <a:r>
              <a:rPr lang="en-US" sz="3600" dirty="0" smtClean="0"/>
              <a:t> </a:t>
            </a:r>
            <a:r>
              <a:rPr lang="zh-TW" altLang="en-US" sz="3600" dirty="0" smtClean="0"/>
              <a:t>但如今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　神的義在律法以外已經顯明出來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有律法和先知為證</a:t>
            </a:r>
            <a:r>
              <a:rPr lang="zh-CN" altLang="en-US" sz="3600" dirty="0" smtClean="0"/>
              <a:t>。</a:t>
            </a:r>
            <a:r>
              <a:rPr lang="zh-TW" altLang="en-US" sz="3600" dirty="0" smtClean="0"/>
              <a:t> </a:t>
            </a:r>
            <a:r>
              <a:rPr lang="en-US" altLang="zh-TW" sz="3600" baseline="30000" dirty="0" smtClean="0"/>
              <a:t>22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就是　神的義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因信耶穌基督加給一切相信的人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並沒有分別． </a:t>
            </a:r>
            <a:r>
              <a:rPr lang="en-US" altLang="zh-TW" sz="3600" baseline="30000" dirty="0" smtClean="0"/>
              <a:t>23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因為世人都犯了罪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虧缺了　神的榮耀</a:t>
            </a:r>
            <a:r>
              <a:rPr lang="zh-CN" altLang="en-US" sz="3600" dirty="0" smtClean="0"/>
              <a:t>；</a:t>
            </a:r>
            <a:r>
              <a:rPr lang="zh-TW" altLang="en-US" sz="3600" dirty="0" smtClean="0"/>
              <a:t> </a:t>
            </a:r>
            <a:r>
              <a:rPr lang="en-US" altLang="zh-TW" sz="3600" baseline="30000" dirty="0" smtClean="0"/>
              <a:t>24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如今卻蒙　神的恩典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因基督耶穌的救贖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就白白的稱義。 </a:t>
            </a:r>
            <a:r>
              <a:rPr lang="en-US" altLang="zh-TW" sz="3600" baseline="30000" dirty="0" smtClean="0"/>
              <a:t>25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　神設立耶穌作挽回祭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是憑著耶穌的血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藉著人的信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要顯明　神的義</a:t>
            </a:r>
            <a:r>
              <a:rPr lang="zh-CN" altLang="en-US" sz="3600" dirty="0" smtClean="0"/>
              <a:t>。</a:t>
            </a:r>
            <a:r>
              <a:rPr lang="zh-TW" altLang="en-US" sz="3600" dirty="0" smtClean="0"/>
              <a:t>因為他用忍耐的心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寬容人先時所犯的罪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 </a:t>
            </a:r>
            <a:r>
              <a:rPr lang="en-US" altLang="zh-TW" sz="3600" baseline="30000" dirty="0" smtClean="0"/>
              <a:t>26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好在今時顯明他的義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使人知道他自己為義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也稱信耶穌的人為義。</a:t>
            </a:r>
            <a:endParaRPr lang="en-A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1146</Words>
  <Application>Microsoft Office PowerPoint</Application>
  <PresentationFormat>On-screen Show (4:3)</PresentationFormat>
  <Paragraphs>61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“不公平” 救恩</vt:lpstr>
      <vt:lpstr>救恩“公平”吗？</vt:lpstr>
      <vt:lpstr>公元前586：耶路撒冷被毁，人民被掳</vt:lpstr>
      <vt:lpstr>迦巴鲁河边</vt:lpstr>
      <vt:lpstr>PowerPoint Presentation</vt:lpstr>
      <vt:lpstr>PowerPoint Presentation</vt:lpstr>
      <vt:lpstr>PowerPoint Presentation</vt:lpstr>
      <vt:lpstr>PowerPoint Presentation</vt:lpstr>
      <vt:lpstr>信靠耶稣乃得称为义</vt:lpstr>
      <vt:lpstr>信靠耶稣乃得称为义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ＫｉａＴｅｃｋ</dc:creator>
  <cp:lastModifiedBy>User</cp:lastModifiedBy>
  <cp:revision>227</cp:revision>
  <dcterms:created xsi:type="dcterms:W3CDTF">2014-01-18T02:06:02Z</dcterms:created>
  <dcterms:modified xsi:type="dcterms:W3CDTF">2014-09-22T00:41:45Z</dcterms:modified>
</cp:coreProperties>
</file>