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2" r:id="rId3"/>
    <p:sldId id="257" r:id="rId4"/>
    <p:sldId id="291" r:id="rId5"/>
    <p:sldId id="292" r:id="rId6"/>
    <p:sldId id="258" r:id="rId7"/>
    <p:sldId id="275" r:id="rId8"/>
    <p:sldId id="293" r:id="rId9"/>
    <p:sldId id="294" r:id="rId10"/>
    <p:sldId id="295" r:id="rId11"/>
    <p:sldId id="296" r:id="rId12"/>
    <p:sldId id="298" r:id="rId13"/>
    <p:sldId id="276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97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32" autoAdjust="0"/>
    <p:restoredTop sz="93073" autoAdjust="0"/>
  </p:normalViewPr>
  <p:slideViewPr>
    <p:cSldViewPr>
      <p:cViewPr varScale="1">
        <p:scale>
          <a:sx n="68" d="100"/>
          <a:sy n="68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0F1C6-D178-4DE2-8958-9937A45BBEB1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9C0A9-5D0F-48A1-9225-9DFE5CAC9E9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189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9C0A9-5D0F-48A1-9225-9DFE5CAC9E9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42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918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3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839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935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73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65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13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9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808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9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243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8D7E-B463-49D8-B76D-97EB7F71B405}" type="datetimeFigureOut">
              <a:rPr lang="en-AU" smtClean="0"/>
              <a:t>18/10/2014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1A73-71DD-4D20-9530-4E87E05445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42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/>
              <a:t>谁是沉沦之子？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solidFill>
                  <a:schemeClr val="tx1"/>
                </a:solidFill>
              </a:rPr>
              <a:t>帖</a:t>
            </a:r>
            <a:r>
              <a:rPr lang="zh-CN" altLang="en-US" sz="3600" dirty="0" smtClean="0">
                <a:solidFill>
                  <a:schemeClr val="tx1"/>
                </a:solidFill>
              </a:rPr>
              <a:t>后</a:t>
            </a:r>
            <a:r>
              <a:rPr lang="en-US" altLang="zh-CN" sz="3600" dirty="0" smtClean="0">
                <a:solidFill>
                  <a:schemeClr val="tx1"/>
                </a:solidFill>
              </a:rPr>
              <a:t>2</a:t>
            </a:r>
            <a:r>
              <a:rPr lang="zh-CN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CN" sz="3600" dirty="0">
                <a:solidFill>
                  <a:schemeClr val="tx1"/>
                </a:solidFill>
              </a:rPr>
              <a:t>1</a:t>
            </a:r>
            <a:r>
              <a:rPr lang="zh-CN" altLang="en-US" sz="3600" dirty="0" smtClean="0">
                <a:solidFill>
                  <a:schemeClr val="tx1"/>
                </a:solidFill>
              </a:rPr>
              <a:t>－</a:t>
            </a:r>
            <a:r>
              <a:rPr lang="en-US" altLang="zh-CN" sz="3600" dirty="0" smtClean="0">
                <a:solidFill>
                  <a:schemeClr val="tx1"/>
                </a:solidFill>
              </a:rPr>
              <a:t>12</a:t>
            </a:r>
            <a:endParaRPr lang="en-A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何时显现？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571432" y="1163041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末世和主的日子（末期，末日）</a:t>
            </a:r>
            <a:r>
              <a:rPr lang="en-AU" sz="3200" b="1" dirty="0"/>
              <a:t> </a:t>
            </a:r>
            <a:endParaRPr lang="en-AU" sz="3200" b="1" dirty="0" smtClean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39552" y="4644425"/>
            <a:ext cx="6912768" cy="7200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2009323" y="3924345"/>
            <a:ext cx="508039" cy="720080"/>
            <a:chOff x="2009323" y="3924345"/>
            <a:chExt cx="508039" cy="72008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263343" y="3924345"/>
              <a:ext cx="0" cy="72008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009323" y="4140369"/>
              <a:ext cx="50803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742789" y="2954684"/>
            <a:ext cx="3640776" cy="588056"/>
            <a:chOff x="742789" y="2954684"/>
            <a:chExt cx="3640776" cy="588056"/>
          </a:xfrm>
        </p:grpSpPr>
        <p:sp>
          <p:nvSpPr>
            <p:cNvPr id="34" name="TextBox 33"/>
            <p:cNvSpPr txBox="1"/>
            <p:nvPr/>
          </p:nvSpPr>
          <p:spPr>
            <a:xfrm>
              <a:off x="742789" y="2957965"/>
              <a:ext cx="10929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/>
                <a:t>主前</a:t>
              </a:r>
              <a:endParaRPr lang="en-AU" sz="32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90660" y="2954684"/>
              <a:ext cx="10929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/>
                <a:t>主后</a:t>
              </a:r>
              <a:endParaRPr lang="en-AU" sz="3200" b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228915" y="4786243"/>
            <a:ext cx="5209550" cy="1023340"/>
            <a:chOff x="2228915" y="4786243"/>
            <a:chExt cx="5209550" cy="1023340"/>
          </a:xfrm>
        </p:grpSpPr>
        <p:sp>
          <p:nvSpPr>
            <p:cNvPr id="36" name="Right Brace 35"/>
            <p:cNvSpPr/>
            <p:nvPr/>
          </p:nvSpPr>
          <p:spPr>
            <a:xfrm rot="5400000">
              <a:off x="4616567" y="2398591"/>
              <a:ext cx="434246" cy="5209550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03649" y="5224808"/>
              <a:ext cx="10929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00FF"/>
                  </a:solidFill>
                </a:rPr>
                <a:t>末世</a:t>
              </a:r>
              <a:endParaRPr lang="en-AU" sz="32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471227" y="4105816"/>
            <a:ext cx="1290022" cy="1077218"/>
            <a:chOff x="7471227" y="4105816"/>
            <a:chExt cx="1290022" cy="1077218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7471227" y="4284385"/>
              <a:ext cx="0" cy="72008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7668344" y="4105816"/>
              <a:ext cx="109290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/>
                <a:t>新天新地</a:t>
              </a:r>
              <a:endParaRPr lang="en-AU" sz="32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795094" y="2326134"/>
            <a:ext cx="1092905" cy="2174685"/>
            <a:chOff x="6795094" y="2326134"/>
            <a:chExt cx="1092905" cy="2174685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7308304" y="2937549"/>
              <a:ext cx="0" cy="156327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795094" y="2326134"/>
              <a:ext cx="10929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B050"/>
                  </a:solidFill>
                </a:rPr>
                <a:t>末期</a:t>
              </a:r>
              <a:endParaRPr lang="en-AU" sz="32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42629" y="2907522"/>
            <a:ext cx="1843007" cy="1595086"/>
            <a:chOff x="5342629" y="2907522"/>
            <a:chExt cx="1843007" cy="1595086"/>
          </a:xfrm>
        </p:grpSpPr>
        <p:sp>
          <p:nvSpPr>
            <p:cNvPr id="42" name="Right Brace 41"/>
            <p:cNvSpPr/>
            <p:nvPr/>
          </p:nvSpPr>
          <p:spPr>
            <a:xfrm rot="16200000">
              <a:off x="6652531" y="3969503"/>
              <a:ext cx="396792" cy="669418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6228184" y="3492297"/>
              <a:ext cx="504711" cy="648072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342629" y="2907522"/>
              <a:ext cx="15021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B050"/>
                  </a:solidFill>
                </a:rPr>
                <a:t>大灾期</a:t>
              </a:r>
              <a:endParaRPr lang="en-AU" sz="32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53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何时显现？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42791" y="115429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/>
              <a:t>B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大罪人</a:t>
            </a:r>
            <a:r>
              <a:rPr lang="zh-CN" altLang="en-US" sz="3200" b="1" dirty="0" smtClean="0"/>
              <a:t>显现的日子</a:t>
            </a:r>
            <a:r>
              <a:rPr lang="en-AU" sz="3200" b="1" dirty="0" smtClean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552" y="2132856"/>
            <a:ext cx="806489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200" b="1" dirty="0" smtClean="0"/>
              <a:t>2</a:t>
            </a:r>
            <a:r>
              <a:rPr lang="en-US" altLang="zh-CN" sz="3200" b="1" dirty="0"/>
              <a:t>:</a:t>
            </a:r>
            <a:r>
              <a:rPr lang="en-US" altLang="zh-CN" sz="3200" b="1" dirty="0" smtClean="0"/>
              <a:t>3  </a:t>
            </a:r>
            <a:r>
              <a:rPr lang="zh-CN" altLang="en-US" sz="3200" b="1" dirty="0" smtClean="0"/>
              <a:t>人</a:t>
            </a:r>
            <a:r>
              <a:rPr lang="zh-CN" altLang="en-US" sz="3200" b="1" dirty="0"/>
              <a:t>不拘用什么法子，你们总不要被他诱惑。因为</a:t>
            </a:r>
            <a:r>
              <a:rPr lang="zh-CN" altLang="en-US" sz="4000" b="1" dirty="0">
                <a:solidFill>
                  <a:srgbClr val="FF0000"/>
                </a:solidFill>
              </a:rPr>
              <a:t>那日子</a:t>
            </a:r>
            <a:r>
              <a:rPr lang="zh-CN" altLang="en-US" sz="3200" b="1" dirty="0"/>
              <a:t>以前，必有离道反教的事。并有那大</a:t>
            </a:r>
            <a:r>
              <a:rPr lang="zh-CN" altLang="en-US" sz="3200" b="1" dirty="0" smtClean="0"/>
              <a:t>罪人，</a:t>
            </a:r>
            <a:r>
              <a:rPr lang="zh-CN" altLang="en-US" sz="3200" b="1" dirty="0"/>
              <a:t>就是沉沦之子，显露出来</a:t>
            </a:r>
            <a:r>
              <a:rPr lang="zh-CN" altLang="en-US" sz="3200" b="1" dirty="0" smtClean="0"/>
              <a:t>。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en-AU" sz="3200" b="1" dirty="0"/>
              <a:t>2:6  </a:t>
            </a:r>
            <a:r>
              <a:rPr lang="zh-CN" altLang="en-US" sz="3200" b="1" dirty="0"/>
              <a:t>现在你们也知道那拦阻他的是甚么，是叫他到了的时候，才可以显露。</a:t>
            </a:r>
            <a:endParaRPr lang="en-AU" sz="3200" b="1" dirty="0"/>
          </a:p>
          <a:p>
            <a:pPr>
              <a:spcAft>
                <a:spcPts val="1800"/>
              </a:spcAft>
            </a:pPr>
            <a:r>
              <a:rPr lang="en-AU" sz="3200" b="1" dirty="0"/>
              <a:t>2:7  </a:t>
            </a:r>
            <a:r>
              <a:rPr lang="zh-CN" altLang="en-US" sz="3200" b="1" dirty="0"/>
              <a:t>因为那不法的隐意已经发动。只是现在有一个拦阻的，等到那拦阻的被除去</a:t>
            </a:r>
            <a:r>
              <a:rPr lang="zh-CN" altLang="en-US" sz="3200" b="1" dirty="0" smtClean="0"/>
              <a:t>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9006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何时显现？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42791" y="115429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 smtClean="0"/>
              <a:t>B</a:t>
            </a:r>
            <a:r>
              <a:rPr lang="zh-CN" altLang="en-US" sz="3200" b="1" dirty="0"/>
              <a:t>、大罪人显现的日子</a:t>
            </a:r>
            <a:r>
              <a:rPr lang="en-AU" sz="3200" b="1" dirty="0"/>
              <a:t>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539552" y="4644425"/>
            <a:ext cx="6912768" cy="7200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263343" y="3924345"/>
            <a:ext cx="0" cy="7200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09323" y="4140369"/>
            <a:ext cx="50803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42789" y="2957965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主前</a:t>
            </a:r>
            <a:endParaRPr lang="en-AU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290660" y="2954684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主后</a:t>
            </a:r>
            <a:endParaRPr lang="en-AU" sz="3200" b="1" dirty="0"/>
          </a:p>
        </p:txBody>
      </p:sp>
      <p:sp>
        <p:nvSpPr>
          <p:cNvPr id="36" name="Right Brace 35"/>
          <p:cNvSpPr/>
          <p:nvPr/>
        </p:nvSpPr>
        <p:spPr>
          <a:xfrm rot="5400000">
            <a:off x="4616567" y="2398591"/>
            <a:ext cx="434246" cy="520955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TextBox 36"/>
          <p:cNvSpPr txBox="1"/>
          <p:nvPr/>
        </p:nvSpPr>
        <p:spPr>
          <a:xfrm>
            <a:off x="4303649" y="5224808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末世</a:t>
            </a:r>
            <a:endParaRPr lang="en-AU" sz="3200" b="1" dirty="0">
              <a:solidFill>
                <a:srgbClr val="0000FF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7471227" y="4284385"/>
            <a:ext cx="0" cy="7200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68344" y="4105816"/>
            <a:ext cx="10929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新天新地</a:t>
            </a:r>
            <a:endParaRPr lang="en-AU" sz="3200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308304" y="2937549"/>
            <a:ext cx="0" cy="156327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795094" y="2326134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</a:rPr>
              <a:t>末期</a:t>
            </a:r>
            <a:endParaRPr lang="en-AU" sz="3200" b="1" dirty="0">
              <a:solidFill>
                <a:srgbClr val="00B050"/>
              </a:solidFill>
            </a:endParaRPr>
          </a:p>
        </p:txBody>
      </p:sp>
      <p:sp>
        <p:nvSpPr>
          <p:cNvPr id="42" name="Right Brace 41"/>
          <p:cNvSpPr/>
          <p:nvPr/>
        </p:nvSpPr>
        <p:spPr>
          <a:xfrm rot="16200000">
            <a:off x="6652531" y="3969503"/>
            <a:ext cx="396792" cy="66941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228184" y="3492297"/>
            <a:ext cx="504711" cy="648072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42629" y="2907522"/>
            <a:ext cx="1502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</a:rPr>
              <a:t>大灾期</a:t>
            </a:r>
            <a:endParaRPr lang="en-AU" sz="3200" b="1" dirty="0">
              <a:solidFill>
                <a:srgbClr val="00B05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893062" y="4513517"/>
            <a:ext cx="1915730" cy="2126497"/>
            <a:chOff x="5893062" y="4513517"/>
            <a:chExt cx="1915730" cy="2126497"/>
          </a:xfrm>
        </p:grpSpPr>
        <p:sp>
          <p:nvSpPr>
            <p:cNvPr id="4" name="Oval 3"/>
            <p:cNvSpPr/>
            <p:nvPr/>
          </p:nvSpPr>
          <p:spPr>
            <a:xfrm>
              <a:off x="6228183" y="4513517"/>
              <a:ext cx="1080719" cy="283635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6795094" y="4797152"/>
              <a:ext cx="0" cy="720043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893062" y="5562796"/>
              <a:ext cx="191573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B050"/>
                  </a:solidFill>
                </a:rPr>
                <a:t>大罪人显现的日子</a:t>
              </a:r>
              <a:endParaRPr lang="en-AU" sz="32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256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8088"/>
            <a:ext cx="8229600" cy="1143000"/>
          </a:xfrm>
        </p:spPr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29918" y="1343537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/>
              <a:t>、</a:t>
            </a:r>
            <a:r>
              <a:rPr lang="zh-CN" altLang="en-US" sz="3600" b="1" dirty="0" smtClean="0"/>
              <a:t>有</a:t>
            </a:r>
            <a:r>
              <a:rPr lang="zh-CN" altLang="en-US" sz="3600" b="1" dirty="0"/>
              <a:t>何</a:t>
            </a:r>
            <a:r>
              <a:rPr lang="zh-CN" altLang="en-US" sz="3600" b="1" dirty="0" smtClean="0"/>
              <a:t>异能？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99592" y="2132856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b="1" dirty="0"/>
              <a:t>2:9 </a:t>
            </a:r>
            <a:r>
              <a:rPr lang="zh-CN" altLang="en-US" sz="3200" b="1" dirty="0"/>
              <a:t>这不法的人来，是照撒但的运动，行各样的异能神迹，和一切虚假的奇</a:t>
            </a:r>
            <a:r>
              <a:rPr lang="zh-CN" altLang="en-US" sz="3200" b="1" dirty="0" smtClean="0"/>
              <a:t>事。（</a:t>
            </a:r>
            <a:r>
              <a:rPr lang="zh-CN" altLang="en-US" sz="3200" b="1" u="sng" dirty="0" smtClean="0"/>
              <a:t>行</a:t>
            </a:r>
            <a:r>
              <a:rPr lang="zh-CN" altLang="en-US" sz="3200" b="1" u="sng" dirty="0"/>
              <a:t>一切虚</a:t>
            </a:r>
            <a:r>
              <a:rPr lang="zh-CN" altLang="en-US" sz="3200" b="1" u="sng" dirty="0" smtClean="0"/>
              <a:t>假的</a:t>
            </a:r>
            <a:r>
              <a:rPr lang="zh-CN" altLang="en-US" sz="3200" b="1" u="sng" dirty="0"/>
              <a:t>异</a:t>
            </a:r>
            <a:r>
              <a:rPr lang="zh-CN" altLang="en-US" sz="3200" b="1" u="sng" dirty="0" smtClean="0"/>
              <a:t>能，神</a:t>
            </a:r>
            <a:r>
              <a:rPr lang="zh-CN" altLang="en-US" sz="3200" b="1" u="sng" dirty="0"/>
              <a:t>迹，</a:t>
            </a:r>
            <a:r>
              <a:rPr lang="zh-CN" altLang="en-US" sz="3200" b="1" u="sng" dirty="0" smtClean="0"/>
              <a:t>和奇事）</a:t>
            </a:r>
            <a:endParaRPr lang="en-AU" sz="32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562409" y="3933056"/>
            <a:ext cx="1071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b="1" dirty="0" smtClean="0"/>
              <a:t>异能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zh-CN" altLang="en-US" sz="3200" b="1" dirty="0" smtClean="0"/>
              <a:t>神迹</a:t>
            </a:r>
            <a:endParaRPr lang="en-US" altLang="zh-CN" sz="3200" b="1" dirty="0" smtClean="0"/>
          </a:p>
          <a:p>
            <a:pPr>
              <a:spcAft>
                <a:spcPts val="1800"/>
              </a:spcAft>
            </a:pPr>
            <a:r>
              <a:rPr lang="zh-CN" altLang="en-US" sz="3200" b="1" dirty="0" smtClean="0"/>
              <a:t>奇事</a:t>
            </a:r>
            <a:endParaRPr lang="en-AU" sz="3200" b="1" dirty="0"/>
          </a:p>
        </p:txBody>
      </p:sp>
      <p:sp>
        <p:nvSpPr>
          <p:cNvPr id="8" name="Right Brace 7"/>
          <p:cNvSpPr/>
          <p:nvPr/>
        </p:nvSpPr>
        <p:spPr>
          <a:xfrm>
            <a:off x="2977596" y="4301868"/>
            <a:ext cx="576064" cy="129614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4070679" y="4165861"/>
            <a:ext cx="1365417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600" b="1" dirty="0">
                <a:solidFill>
                  <a:srgbClr val="00B050"/>
                </a:solidFill>
              </a:rPr>
              <a:t>一切</a:t>
            </a:r>
            <a:endParaRPr lang="en-US" altLang="zh-CN" sz="3600" b="1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r>
              <a:rPr lang="zh-CN" altLang="en-US" sz="3600" b="1" dirty="0">
                <a:solidFill>
                  <a:srgbClr val="00B050"/>
                </a:solidFill>
              </a:rPr>
              <a:t>虚假</a:t>
            </a:r>
            <a:endParaRPr lang="en-US" altLang="zh-CN" sz="3600" b="1" dirty="0" smtClean="0">
              <a:solidFill>
                <a:srgbClr val="00B05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80112" y="4073877"/>
            <a:ext cx="2682552" cy="1446550"/>
            <a:chOff x="5580112" y="4073877"/>
            <a:chExt cx="2682552" cy="1446550"/>
          </a:xfrm>
        </p:grpSpPr>
        <p:sp>
          <p:nvSpPr>
            <p:cNvPr id="10" name="Left Arrow 9"/>
            <p:cNvSpPr/>
            <p:nvPr/>
          </p:nvSpPr>
          <p:spPr>
            <a:xfrm>
              <a:off x="5580112" y="4535226"/>
              <a:ext cx="839122" cy="432048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72556" y="4073877"/>
              <a:ext cx="149010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4400" b="1" dirty="0">
                  <a:solidFill>
                    <a:srgbClr val="FF0000"/>
                  </a:solidFill>
                </a:rPr>
                <a:t>如</a:t>
              </a:r>
              <a:r>
                <a:rPr lang="zh-CN" altLang="en-US" sz="4400" b="1" dirty="0" smtClean="0">
                  <a:solidFill>
                    <a:srgbClr val="FF0000"/>
                  </a:solidFill>
                </a:rPr>
                <a:t>何对待</a:t>
              </a:r>
              <a:r>
                <a:rPr lang="zh-CN" altLang="en-US" sz="4400" b="1" dirty="0">
                  <a:solidFill>
                    <a:srgbClr val="FF0000"/>
                  </a:solidFill>
                </a:rPr>
                <a:t>？</a:t>
              </a:r>
              <a:endParaRPr lang="en-US" altLang="zh-CN" sz="4400" b="1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68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9823" y="1406132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/>
              <a:t>B</a:t>
            </a:r>
            <a:r>
              <a:rPr lang="zh-CN" altLang="en-US" sz="3600" b="1" dirty="0" smtClean="0"/>
              <a:t>、有</a:t>
            </a:r>
            <a:r>
              <a:rPr lang="zh-CN" altLang="en-US" sz="3600" b="1" dirty="0"/>
              <a:t>何</a:t>
            </a:r>
            <a:r>
              <a:rPr lang="zh-CN" altLang="en-US" sz="3600" b="1" dirty="0" smtClean="0"/>
              <a:t>异行？（对自己）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24596" y="2134686"/>
            <a:ext cx="8239891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3200" b="1" dirty="0" smtClean="0"/>
              <a:t>2</a:t>
            </a:r>
            <a:r>
              <a:rPr lang="en-US" altLang="zh-CN" sz="3200" b="1" dirty="0"/>
              <a:t>:</a:t>
            </a:r>
            <a:r>
              <a:rPr lang="en-US" altLang="zh-CN" sz="3200" b="1" dirty="0" smtClean="0"/>
              <a:t>3b </a:t>
            </a:r>
            <a:r>
              <a:rPr lang="zh-CN" altLang="en-US" sz="3200" b="1" dirty="0" smtClean="0"/>
              <a:t>因</a:t>
            </a:r>
            <a:r>
              <a:rPr lang="zh-CN" altLang="en-US" sz="3200" b="1" dirty="0"/>
              <a:t>为那日子以前，必有</a:t>
            </a:r>
            <a:r>
              <a:rPr lang="zh-CN" altLang="en-US" sz="4000" b="1" dirty="0">
                <a:solidFill>
                  <a:srgbClr val="FF0000"/>
                </a:solidFill>
              </a:rPr>
              <a:t>离道反教</a:t>
            </a:r>
            <a:r>
              <a:rPr lang="zh-CN" altLang="en-US" sz="3200" b="1" dirty="0"/>
              <a:t>的事。并有那大罪人，就是沉沦之子，显露出来。</a:t>
            </a:r>
            <a:endParaRPr lang="en-AU" sz="3200" b="1" dirty="0"/>
          </a:p>
          <a:p>
            <a:pPr>
              <a:spcAft>
                <a:spcPts val="600"/>
              </a:spcAft>
            </a:pPr>
            <a:r>
              <a:rPr lang="en-AU" sz="3200" b="1" dirty="0"/>
              <a:t>2:4 </a:t>
            </a:r>
            <a:r>
              <a:rPr lang="zh-CN" altLang="en-US" sz="3200" b="1" dirty="0"/>
              <a:t>他是抵挡主，高抬自己，超过一切称为神的，和一切受人敬拜的。甚至坐在</a:t>
            </a:r>
            <a:r>
              <a:rPr lang="zh-CN" altLang="en-US" sz="4000" b="1" dirty="0">
                <a:solidFill>
                  <a:srgbClr val="FF0000"/>
                </a:solidFill>
              </a:rPr>
              <a:t>神的殿</a:t>
            </a:r>
            <a:r>
              <a:rPr lang="zh-CN" altLang="en-US" sz="3200" b="1" dirty="0"/>
              <a:t>里，自称是神。</a:t>
            </a:r>
            <a:endParaRPr lang="en-A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4597" y="5202057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3200" b="1" dirty="0"/>
              <a:t>太</a:t>
            </a:r>
            <a:r>
              <a:rPr lang="en-AU" sz="3200" b="1" dirty="0"/>
              <a:t>24:15</a:t>
            </a:r>
            <a:r>
              <a:rPr lang="zh-CN" altLang="en-US" sz="3200" b="1" dirty="0"/>
              <a:t>（可</a:t>
            </a:r>
            <a:r>
              <a:rPr lang="en-AU" sz="3200" b="1" dirty="0"/>
              <a:t>13</a:t>
            </a:r>
            <a:r>
              <a:rPr lang="zh-CN" altLang="en-US" sz="3200" b="1" dirty="0"/>
              <a:t>：</a:t>
            </a:r>
            <a:r>
              <a:rPr lang="en-AU" sz="3200" b="1" dirty="0"/>
              <a:t>14</a:t>
            </a:r>
            <a:r>
              <a:rPr lang="zh-CN" altLang="en-US" sz="3200" b="1" dirty="0"/>
              <a:t>） 你们看见先知但以理所说</a:t>
            </a:r>
            <a:r>
              <a:rPr lang="zh-CN" altLang="en-US" sz="3200" b="1" dirty="0" smtClean="0"/>
              <a:t>的，那</a:t>
            </a:r>
            <a:r>
              <a:rPr lang="zh-CN" altLang="en-US" sz="3200" b="1" dirty="0"/>
              <a:t>行</a:t>
            </a:r>
            <a:r>
              <a:rPr lang="zh-CN" altLang="en-US" sz="4000" b="1" dirty="0">
                <a:solidFill>
                  <a:srgbClr val="FF0000"/>
                </a:solidFill>
              </a:rPr>
              <a:t>毁坏可憎</a:t>
            </a:r>
            <a:r>
              <a:rPr lang="zh-CN" altLang="en-US" sz="3200" b="1" dirty="0" smtClean="0"/>
              <a:t>的，站</a:t>
            </a:r>
            <a:r>
              <a:rPr lang="zh-CN" altLang="en-US" sz="3200" b="1" dirty="0"/>
              <a:t>在</a:t>
            </a:r>
            <a:r>
              <a:rPr lang="zh-CN" altLang="en-US" sz="4000" b="1" dirty="0">
                <a:solidFill>
                  <a:srgbClr val="FF0000"/>
                </a:solidFill>
              </a:rPr>
              <a:t>圣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地</a:t>
            </a:r>
            <a:r>
              <a:rPr lang="zh-CN" altLang="en-US" sz="3200" b="1" dirty="0" smtClean="0"/>
              <a:t>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92881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5" y="17"/>
            <a:ext cx="8229600" cy="1143000"/>
          </a:xfrm>
        </p:spPr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7816" y="1055485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/>
              <a:t>B</a:t>
            </a:r>
            <a:r>
              <a:rPr lang="zh-CN" altLang="en-US" sz="3600" b="1" dirty="0" smtClean="0"/>
              <a:t>、有</a:t>
            </a:r>
            <a:r>
              <a:rPr lang="zh-CN" altLang="en-US" sz="3600" b="1" dirty="0"/>
              <a:t>何</a:t>
            </a:r>
            <a:r>
              <a:rPr lang="zh-CN" altLang="en-US" sz="3600" b="1" dirty="0" smtClean="0"/>
              <a:t>异行？（迷惑人）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9019" y="1988840"/>
            <a:ext cx="854421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3200" b="1" dirty="0"/>
              <a:t>帖后</a:t>
            </a:r>
            <a:r>
              <a:rPr lang="en-AU" sz="3200" b="1" dirty="0" smtClean="0"/>
              <a:t>2:10 </a:t>
            </a:r>
            <a:r>
              <a:rPr lang="zh-CN" altLang="en-US" sz="3200" b="1" dirty="0"/>
              <a:t>并且在那</a:t>
            </a:r>
            <a:r>
              <a:rPr lang="zh-CN" altLang="en-US" sz="4000" b="1" dirty="0">
                <a:solidFill>
                  <a:srgbClr val="FF0000"/>
                </a:solidFill>
              </a:rPr>
              <a:t>沉沦的人</a:t>
            </a:r>
            <a:r>
              <a:rPr lang="zh-CN" altLang="en-US" sz="3200" b="1" dirty="0"/>
              <a:t>身上，行各样出于不义的诡诈。因他们不领受爱真理的心，使他们得救</a:t>
            </a:r>
            <a:r>
              <a:rPr lang="zh-CN" altLang="en-US" sz="3200" b="1" dirty="0" smtClean="0"/>
              <a:t>。</a:t>
            </a:r>
            <a:r>
              <a:rPr lang="en-AU" sz="3200" b="1" dirty="0" smtClean="0"/>
              <a:t>2:11 </a:t>
            </a:r>
            <a:r>
              <a:rPr lang="zh-CN" altLang="en-US" sz="3200" b="1" dirty="0"/>
              <a:t>故此，神就给他们一个</a:t>
            </a:r>
            <a:r>
              <a:rPr lang="zh-CN" altLang="en-US" sz="4000" b="1" dirty="0">
                <a:solidFill>
                  <a:srgbClr val="FF0000"/>
                </a:solidFill>
              </a:rPr>
              <a:t>生发错误的心</a:t>
            </a:r>
            <a:r>
              <a:rPr lang="zh-CN" altLang="en-US" sz="3200" b="1" dirty="0"/>
              <a:t>，叫他们信从</a:t>
            </a:r>
            <a:r>
              <a:rPr lang="zh-CN" altLang="en-US" sz="4000" b="1" dirty="0">
                <a:solidFill>
                  <a:srgbClr val="FF0000"/>
                </a:solidFill>
              </a:rPr>
              <a:t>虚谎</a:t>
            </a:r>
            <a:r>
              <a:rPr lang="zh-CN" altLang="en-US" sz="3200" b="1" dirty="0"/>
              <a:t>。</a:t>
            </a:r>
            <a:endParaRPr lang="en-A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4581128"/>
            <a:ext cx="849694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太</a:t>
            </a:r>
            <a:r>
              <a:rPr lang="en-AU" sz="3200" b="1" dirty="0" smtClean="0"/>
              <a:t>24:10</a:t>
            </a:r>
            <a:r>
              <a:rPr lang="zh-CN" altLang="en-US" sz="3200" b="1" dirty="0" smtClean="0"/>
              <a:t>－</a:t>
            </a:r>
            <a:r>
              <a:rPr lang="en-US" altLang="zh-CN" sz="3200" b="1" dirty="0" smtClean="0"/>
              <a:t>12</a:t>
            </a:r>
            <a:r>
              <a:rPr lang="en-AU" sz="3200" b="1" dirty="0" smtClean="0"/>
              <a:t> </a:t>
            </a:r>
            <a:r>
              <a:rPr lang="zh-CN" altLang="en-US" sz="3200" b="1" dirty="0"/>
              <a:t>那</a:t>
            </a:r>
            <a:r>
              <a:rPr lang="zh-CN" altLang="en-US" sz="3200" b="1" dirty="0" smtClean="0"/>
              <a:t>时，必</a:t>
            </a:r>
            <a:r>
              <a:rPr lang="zh-CN" altLang="en-US" sz="3200" b="1" dirty="0"/>
              <a:t>有许多人跌</a:t>
            </a:r>
            <a:r>
              <a:rPr lang="zh-CN" altLang="en-US" sz="3200" b="1" dirty="0" smtClean="0"/>
              <a:t>倒，也</a:t>
            </a:r>
            <a:r>
              <a:rPr lang="zh-CN" altLang="en-US" sz="3200" b="1" dirty="0"/>
              <a:t>要彼此陷</a:t>
            </a:r>
            <a:r>
              <a:rPr lang="zh-CN" altLang="en-US" sz="3200" b="1" dirty="0" smtClean="0"/>
              <a:t>害，彼</a:t>
            </a:r>
            <a:r>
              <a:rPr lang="zh-CN" altLang="en-US" sz="3200" b="1" dirty="0"/>
              <a:t>此恨恶</a:t>
            </a:r>
            <a:r>
              <a:rPr lang="zh-CN" altLang="en-US" sz="3200" b="1" dirty="0" smtClean="0"/>
              <a:t>。且</a:t>
            </a:r>
            <a:r>
              <a:rPr lang="zh-CN" altLang="en-US" sz="3200" b="1" dirty="0"/>
              <a:t>有好些</a:t>
            </a:r>
            <a:r>
              <a:rPr lang="zh-CN" altLang="en-US" sz="4000" b="1" dirty="0">
                <a:solidFill>
                  <a:srgbClr val="FF0000"/>
                </a:solidFill>
              </a:rPr>
              <a:t>假先知</a:t>
            </a:r>
            <a:r>
              <a:rPr lang="zh-CN" altLang="en-US" sz="3200" b="1" dirty="0"/>
              <a:t>起</a:t>
            </a:r>
            <a:r>
              <a:rPr lang="zh-CN" altLang="en-US" sz="3200" b="1" dirty="0" smtClean="0"/>
              <a:t>来，迷</a:t>
            </a:r>
            <a:r>
              <a:rPr lang="zh-CN" altLang="en-US" sz="3200" b="1" dirty="0"/>
              <a:t>惑多人</a:t>
            </a:r>
            <a:r>
              <a:rPr lang="zh-CN" altLang="en-US" sz="3200" b="1" dirty="0" smtClean="0"/>
              <a:t>。只</a:t>
            </a:r>
            <a:r>
              <a:rPr lang="zh-CN" altLang="en-US" sz="3200" b="1" dirty="0"/>
              <a:t>因不法的事增</a:t>
            </a:r>
            <a:r>
              <a:rPr lang="zh-CN" altLang="en-US" sz="3200" b="1" dirty="0" smtClean="0"/>
              <a:t>多，许</a:t>
            </a:r>
            <a:r>
              <a:rPr lang="zh-CN" altLang="en-US" sz="3200" b="1" dirty="0"/>
              <a:t>多人的爱</a:t>
            </a:r>
            <a:r>
              <a:rPr lang="zh-CN" altLang="en-US" sz="3200" b="1" dirty="0" smtClean="0"/>
              <a:t>心，才</a:t>
            </a:r>
            <a:r>
              <a:rPr lang="zh-CN" altLang="en-US" sz="3200" b="1" dirty="0"/>
              <a:t>渐渐冷淡了。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185637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1" y="0"/>
            <a:ext cx="8229600" cy="1143000"/>
          </a:xfrm>
        </p:spPr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75790" y="1346731"/>
            <a:ext cx="7036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、为何有</a:t>
            </a:r>
            <a:r>
              <a:rPr lang="zh-CN" altLang="en-US" sz="3600" b="1" dirty="0"/>
              <a:t>如</a:t>
            </a:r>
            <a:r>
              <a:rPr lang="zh-CN" altLang="en-US" sz="3600" b="1" dirty="0" smtClean="0"/>
              <a:t>此能力？（来源）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9552" y="2276872"/>
            <a:ext cx="8072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200" b="1" dirty="0" smtClean="0"/>
              <a:t>2:9</a:t>
            </a:r>
            <a:r>
              <a:rPr lang="en-US" altLang="zh-CN" sz="3200" b="1" dirty="0" smtClean="0"/>
              <a:t>a</a:t>
            </a:r>
            <a:r>
              <a:rPr lang="en-AU" sz="3200" b="1" dirty="0" smtClean="0"/>
              <a:t> </a:t>
            </a:r>
            <a:r>
              <a:rPr lang="zh-CN" altLang="en-US" sz="3200" b="1" dirty="0"/>
              <a:t>这</a:t>
            </a:r>
            <a:r>
              <a:rPr lang="zh-CN" altLang="en-US" sz="4000" b="1" dirty="0">
                <a:solidFill>
                  <a:srgbClr val="FF0000"/>
                </a:solidFill>
              </a:rPr>
              <a:t>不法的人</a:t>
            </a:r>
            <a:r>
              <a:rPr lang="zh-CN" altLang="en-US" sz="3200" b="1" dirty="0"/>
              <a:t>来，是照</a:t>
            </a:r>
            <a:r>
              <a:rPr lang="zh-CN" altLang="en-US" sz="4000" b="1" dirty="0">
                <a:solidFill>
                  <a:srgbClr val="FF0000"/>
                </a:solidFill>
              </a:rPr>
              <a:t>撒但</a:t>
            </a:r>
            <a:r>
              <a:rPr lang="zh-CN" altLang="en-US" sz="3200" b="1" dirty="0"/>
              <a:t>的运</a:t>
            </a:r>
            <a:r>
              <a:rPr lang="zh-CN" altLang="en-US" sz="3200" b="1" dirty="0" smtClean="0"/>
              <a:t>动。</a:t>
            </a:r>
            <a:endParaRPr lang="en-A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9136" y="3283188"/>
            <a:ext cx="8072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运动：运作，运行。</a:t>
            </a:r>
            <a:endParaRPr lang="en-A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3277" y="4437112"/>
            <a:ext cx="80727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弗</a:t>
            </a:r>
            <a:r>
              <a:rPr lang="en-AU" sz="2800" b="1" dirty="0" smtClean="0"/>
              <a:t>2:2 </a:t>
            </a:r>
            <a:r>
              <a:rPr lang="zh-CN" altLang="en-US" sz="2800" b="1" dirty="0"/>
              <a:t>那</a:t>
            </a:r>
            <a:r>
              <a:rPr lang="zh-CN" altLang="en-US" sz="2800" b="1" dirty="0" smtClean="0"/>
              <a:t>时，你</a:t>
            </a:r>
            <a:r>
              <a:rPr lang="zh-CN" altLang="en-US" sz="2800" b="1" dirty="0"/>
              <a:t>们在其中行事为人随从今世的风</a:t>
            </a:r>
            <a:r>
              <a:rPr lang="zh-CN" altLang="en-US" sz="2800" b="1" dirty="0" smtClean="0"/>
              <a:t>俗，顺</a:t>
            </a:r>
            <a:r>
              <a:rPr lang="zh-CN" altLang="en-US" sz="2800" b="1" dirty="0"/>
              <a:t>服</a:t>
            </a:r>
            <a:r>
              <a:rPr lang="zh-CN" altLang="en-US" sz="4000" b="1" dirty="0">
                <a:solidFill>
                  <a:srgbClr val="FF0000"/>
                </a:solidFill>
              </a:rPr>
              <a:t>空中掌权者的首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领</a:t>
            </a:r>
            <a:r>
              <a:rPr lang="zh-CN" altLang="en-US" sz="2800" b="1" dirty="0" smtClean="0"/>
              <a:t>，就</a:t>
            </a:r>
            <a:r>
              <a:rPr lang="zh-CN" altLang="en-US" sz="2800" b="1" dirty="0"/>
              <a:t>是</a:t>
            </a:r>
            <a:r>
              <a:rPr lang="zh-CN" altLang="en-US" sz="2800" b="1" dirty="0" smtClean="0"/>
              <a:t>现今</a:t>
            </a:r>
            <a:r>
              <a:rPr lang="zh-CN" altLang="en-US" sz="2800" b="1" dirty="0"/>
              <a:t>在</a:t>
            </a:r>
            <a:r>
              <a:rPr lang="zh-CN" altLang="en-US" sz="4000" b="1" dirty="0">
                <a:solidFill>
                  <a:srgbClr val="FF0000"/>
                </a:solidFill>
              </a:rPr>
              <a:t>悖逆之子</a:t>
            </a:r>
            <a:r>
              <a:rPr lang="zh-CN" altLang="en-US" sz="2800" b="1" dirty="0"/>
              <a:t>心中</a:t>
            </a:r>
            <a:r>
              <a:rPr lang="zh-CN" altLang="en-US" sz="4000" b="1" dirty="0">
                <a:solidFill>
                  <a:srgbClr val="FF0000"/>
                </a:solidFill>
              </a:rPr>
              <a:t>运行</a:t>
            </a:r>
            <a:r>
              <a:rPr lang="zh-CN" altLang="en-US" sz="2800" b="1" dirty="0"/>
              <a:t>的</a:t>
            </a:r>
            <a:r>
              <a:rPr lang="zh-CN" altLang="en-US" sz="4000" b="1" dirty="0">
                <a:solidFill>
                  <a:srgbClr val="FF0000"/>
                </a:solidFill>
              </a:rPr>
              <a:t>邪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灵</a:t>
            </a:r>
            <a:r>
              <a:rPr lang="zh-CN" altLang="en-US" sz="2800" b="1" dirty="0" smtClean="0"/>
              <a:t>。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56285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55679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、为何有</a:t>
            </a:r>
            <a:r>
              <a:rPr lang="zh-CN" altLang="en-US" sz="3600" b="1" dirty="0"/>
              <a:t>如</a:t>
            </a:r>
            <a:r>
              <a:rPr lang="zh-CN" altLang="en-US" sz="3600" b="1" dirty="0" smtClean="0"/>
              <a:t>此能力？（运行）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33201" y="2278381"/>
            <a:ext cx="7643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3200" b="1" dirty="0" smtClean="0"/>
              <a:t>1.   </a:t>
            </a:r>
            <a:r>
              <a:rPr lang="zh-CN" altLang="en-US" sz="3200" b="1" dirty="0" smtClean="0"/>
              <a:t>藉着谎言</a:t>
            </a:r>
            <a:endParaRPr lang="en-A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3616" y="4328315"/>
            <a:ext cx="7105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隐</a:t>
            </a:r>
            <a:r>
              <a:rPr lang="zh-CN" altLang="en-US" sz="3200" b="1" dirty="0" smtClean="0"/>
              <a:t>意？</a:t>
            </a:r>
            <a:endParaRPr lang="en-US" altLang="zh-CN" sz="32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17324" y="2954001"/>
            <a:ext cx="7643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3200" b="1" dirty="0"/>
              <a:t>2</a:t>
            </a:r>
            <a:r>
              <a:rPr lang="en-US" altLang="zh-CN" sz="3200" b="1" dirty="0" smtClean="0"/>
              <a:t>.  </a:t>
            </a:r>
            <a:r>
              <a:rPr lang="zh-CN" altLang="en-US" sz="3200" b="1" dirty="0" smtClean="0"/>
              <a:t>不</a:t>
            </a:r>
            <a:r>
              <a:rPr lang="zh-CN" altLang="en-US" sz="3200" b="1" dirty="0"/>
              <a:t>法的隐意（</a:t>
            </a:r>
            <a:r>
              <a:rPr lang="en-AU" sz="3200" b="1" dirty="0"/>
              <a:t>2</a:t>
            </a:r>
            <a:r>
              <a:rPr lang="zh-CN" altLang="en-US" sz="3200" b="1" dirty="0"/>
              <a:t>：</a:t>
            </a:r>
            <a:r>
              <a:rPr lang="en-AU" sz="3200" b="1" dirty="0"/>
              <a:t>7</a:t>
            </a:r>
            <a:r>
              <a:rPr lang="zh-CN" altLang="en-US" sz="3200" b="1" dirty="0"/>
              <a:t>）：</a:t>
            </a:r>
            <a:endParaRPr lang="en-A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373490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不法？</a:t>
            </a:r>
            <a:endParaRPr lang="en-US" altLang="zh-CN" sz="32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54090" y="4962040"/>
            <a:ext cx="747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不是某</a:t>
            </a:r>
            <a:r>
              <a:rPr lang="zh-TW" altLang="en-US" sz="2800" b="1" dirty="0"/>
              <a:t>种难以理解的奥秘，而是一种我们</a:t>
            </a:r>
            <a:r>
              <a:rPr lang="zh-CN" altLang="en-US" sz="2800" b="1" dirty="0"/>
              <a:t>今世</a:t>
            </a:r>
            <a:r>
              <a:rPr lang="zh-TW" altLang="en-US" sz="2800" b="1" dirty="0"/>
              <a:t>无法揭露的秘密</a:t>
            </a:r>
            <a:r>
              <a:rPr lang="zh-CN" altLang="en-US" sz="2800" b="1" dirty="0"/>
              <a:t>， 可能是</a:t>
            </a:r>
            <a:r>
              <a:rPr lang="zh-TW" altLang="en-US" sz="2800" b="1" dirty="0"/>
              <a:t>某</a:t>
            </a:r>
            <a:r>
              <a:rPr lang="zh-TW" altLang="en-US" sz="2800" b="1" dirty="0" smtClean="0"/>
              <a:t>些灵</a:t>
            </a:r>
            <a:r>
              <a:rPr lang="zh-TW" altLang="en-US" sz="2800" b="1" dirty="0"/>
              <a:t>界隐秘的意</a:t>
            </a:r>
            <a:r>
              <a:rPr lang="zh-TW" altLang="en-US" sz="2800" b="1" dirty="0" smtClean="0"/>
              <a:t>图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283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49505" y="141277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/>
              <a:t>D</a:t>
            </a:r>
            <a:r>
              <a:rPr lang="zh-CN" altLang="en-US" sz="3600" b="1" dirty="0" smtClean="0"/>
              <a:t>、为何现在不显现？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27583" y="2422539"/>
            <a:ext cx="764325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200" b="1" dirty="0"/>
              <a:t>2:6  </a:t>
            </a:r>
            <a:r>
              <a:rPr lang="zh-CN" altLang="en-US" sz="3200" b="1" dirty="0"/>
              <a:t>现在你们也知道那</a:t>
            </a:r>
            <a:r>
              <a:rPr lang="zh-CN" altLang="en-US" sz="4000" b="1" dirty="0">
                <a:solidFill>
                  <a:srgbClr val="FF0000"/>
                </a:solidFill>
              </a:rPr>
              <a:t>拦阻</a:t>
            </a:r>
            <a:r>
              <a:rPr lang="zh-CN" altLang="en-US" sz="3200" b="1" dirty="0"/>
              <a:t>他的是甚么，是叫他到了的时候，才可以显露。</a:t>
            </a:r>
            <a:endParaRPr lang="en-AU" sz="3200" b="1" dirty="0"/>
          </a:p>
          <a:p>
            <a:pPr>
              <a:spcAft>
                <a:spcPts val="1200"/>
              </a:spcAft>
            </a:pPr>
            <a:r>
              <a:rPr lang="en-AU" sz="3200" b="1" dirty="0"/>
              <a:t>2:7  </a:t>
            </a:r>
            <a:r>
              <a:rPr lang="zh-CN" altLang="en-US" sz="3200" b="1" dirty="0"/>
              <a:t>因为那不法的隐意已经发动。只是现在有一个拦阻的，等到那</a:t>
            </a:r>
            <a:r>
              <a:rPr lang="zh-CN" altLang="en-US" sz="4000" b="1" dirty="0">
                <a:solidFill>
                  <a:srgbClr val="FF0000"/>
                </a:solidFill>
              </a:rPr>
              <a:t>拦阻</a:t>
            </a:r>
            <a:r>
              <a:rPr lang="zh-CN" altLang="en-US" sz="3200" b="1" dirty="0"/>
              <a:t>的被除去。</a:t>
            </a:r>
            <a:endParaRPr lang="en-AU" sz="3200" b="1" dirty="0"/>
          </a:p>
          <a:p>
            <a:pPr>
              <a:spcAft>
                <a:spcPts val="1200"/>
              </a:spcAft>
            </a:pPr>
            <a:r>
              <a:rPr lang="en-AU" sz="3200" b="1" dirty="0" smtClean="0"/>
              <a:t>2:8</a:t>
            </a:r>
            <a:r>
              <a:rPr lang="en-US" altLang="zh-CN" sz="3200" b="1" dirty="0" smtClean="0"/>
              <a:t>a</a:t>
            </a:r>
            <a:r>
              <a:rPr lang="en-AU" sz="3200" b="1" dirty="0" smtClean="0"/>
              <a:t>  </a:t>
            </a:r>
            <a:r>
              <a:rPr lang="zh-CN" altLang="en-US" sz="3200" b="1" dirty="0"/>
              <a:t>那时这不法的</a:t>
            </a:r>
            <a:r>
              <a:rPr lang="zh-CN" altLang="en-US" sz="3200" b="1" dirty="0" smtClean="0"/>
              <a:t>人，必</a:t>
            </a:r>
            <a:r>
              <a:rPr lang="zh-CN" altLang="en-US" sz="3200" b="1" dirty="0"/>
              <a:t>显露出</a:t>
            </a:r>
            <a:r>
              <a:rPr lang="zh-CN" altLang="en-US" sz="3200" b="1" dirty="0" smtClean="0"/>
              <a:t>来。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145127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2240" y="1412776"/>
            <a:ext cx="7216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/>
              <a:t>D</a:t>
            </a:r>
            <a:r>
              <a:rPr lang="zh-CN" altLang="en-US" sz="3600" b="1" dirty="0" smtClean="0"/>
              <a:t>、为何现在不显现？（神是主宰）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12241" y="2348880"/>
            <a:ext cx="76432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800" b="1" dirty="0"/>
              <a:t>2:6  </a:t>
            </a:r>
            <a:r>
              <a:rPr lang="zh-CN" altLang="en-US" sz="2800" b="1" dirty="0"/>
              <a:t>现在你们也知道那拦阻他的是甚么，</a:t>
            </a:r>
            <a:r>
              <a:rPr lang="zh-CN" altLang="en-US" sz="4000" b="1" dirty="0">
                <a:solidFill>
                  <a:srgbClr val="FF0000"/>
                </a:solidFill>
              </a:rPr>
              <a:t>是叫他到了的时候，才可以显露</a:t>
            </a:r>
            <a:r>
              <a:rPr lang="zh-CN" altLang="en-US" sz="2800" b="1" dirty="0"/>
              <a:t>。</a:t>
            </a:r>
            <a:endParaRPr lang="en-AU" sz="2800" b="1" dirty="0"/>
          </a:p>
          <a:p>
            <a:pPr>
              <a:spcAft>
                <a:spcPts val="1200"/>
              </a:spcAft>
            </a:pPr>
            <a:r>
              <a:rPr lang="en-AU" sz="2800" b="1" dirty="0"/>
              <a:t>2:7  </a:t>
            </a:r>
            <a:r>
              <a:rPr lang="zh-CN" altLang="en-US" sz="2800" b="1" dirty="0"/>
              <a:t>因为那不法的隐意已经发动。</a:t>
            </a:r>
            <a:r>
              <a:rPr lang="zh-CN" altLang="en-US" sz="4000" b="1" dirty="0">
                <a:solidFill>
                  <a:srgbClr val="FF0000"/>
                </a:solidFill>
              </a:rPr>
              <a:t>只是现在有一个拦阻的，等到那拦阻的被除去。</a:t>
            </a:r>
            <a:endParaRPr lang="en-AU" sz="4000" b="1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en-AU" sz="2800" b="1" dirty="0" smtClean="0"/>
              <a:t>2:8</a:t>
            </a:r>
            <a:r>
              <a:rPr lang="en-US" altLang="zh-CN" sz="2800" b="1" dirty="0" smtClean="0"/>
              <a:t>a</a:t>
            </a:r>
            <a:r>
              <a:rPr lang="en-AU" sz="2800" b="1" dirty="0" smtClean="0"/>
              <a:t>  </a:t>
            </a:r>
            <a:r>
              <a:rPr lang="zh-CN" altLang="en-US" sz="2800" b="1" dirty="0"/>
              <a:t>那时这不法的</a:t>
            </a:r>
            <a:r>
              <a:rPr lang="zh-CN" altLang="en-US" sz="2800" b="1" dirty="0" smtClean="0"/>
              <a:t>人，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必</a:t>
            </a:r>
            <a:r>
              <a:rPr lang="zh-CN" altLang="en-US" sz="4000" b="1" dirty="0">
                <a:solidFill>
                  <a:srgbClr val="FF0000"/>
                </a:solidFill>
              </a:rPr>
              <a:t>显露出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来</a:t>
            </a:r>
            <a:r>
              <a:rPr lang="zh-CN" altLang="en-US" sz="2800" b="1" dirty="0" smtClean="0"/>
              <a:t>。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10590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1826421"/>
            <a:ext cx="1107996" cy="295232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zh-CN" altLang="en-US" sz="6000" b="1" dirty="0" smtClean="0"/>
              <a:t>好       人</a:t>
            </a:r>
            <a:endParaRPr lang="en-AU" sz="6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76056" y="1826421"/>
            <a:ext cx="1107996" cy="295232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坏       人</a:t>
            </a:r>
            <a:endParaRPr lang="en-AU" sz="6000" b="1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68157" y="188640"/>
            <a:ext cx="2880320" cy="2933925"/>
            <a:chOff x="1468157" y="188640"/>
            <a:chExt cx="2880320" cy="2933925"/>
          </a:xfrm>
        </p:grpSpPr>
        <p:sp>
          <p:nvSpPr>
            <p:cNvPr id="7" name="Curved Left Arrow 6"/>
            <p:cNvSpPr/>
            <p:nvPr/>
          </p:nvSpPr>
          <p:spPr>
            <a:xfrm rot="10800000">
              <a:off x="1468157" y="530277"/>
              <a:ext cx="1152128" cy="25922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20285" y="188640"/>
              <a:ext cx="172819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6000" b="1" dirty="0" smtClean="0"/>
                <a:t>天堂</a:t>
              </a:r>
              <a:endParaRPr lang="en-AU" sz="6000" b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60032" y="3302585"/>
            <a:ext cx="3024336" cy="3298542"/>
            <a:chOff x="4860032" y="3302585"/>
            <a:chExt cx="3024336" cy="3298542"/>
          </a:xfrm>
        </p:grpSpPr>
        <p:sp>
          <p:nvSpPr>
            <p:cNvPr id="6" name="Curved Left Arrow 5"/>
            <p:cNvSpPr/>
            <p:nvPr/>
          </p:nvSpPr>
          <p:spPr>
            <a:xfrm>
              <a:off x="6732240" y="3302585"/>
              <a:ext cx="1152128" cy="2790711"/>
            </a:xfrm>
            <a:prstGeom prst="curved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60032" y="5585464"/>
              <a:ext cx="172819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6000" b="1" dirty="0">
                  <a:solidFill>
                    <a:srgbClr val="FF0000"/>
                  </a:solidFill>
                </a:rPr>
                <a:t>地狱</a:t>
              </a:r>
              <a:endParaRPr lang="en-AU" sz="6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3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48478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/>
              <a:t>D</a:t>
            </a:r>
            <a:r>
              <a:rPr lang="zh-CN" altLang="en-US" sz="3600" b="1" dirty="0" smtClean="0"/>
              <a:t>、为何现在不显现？（拦阻者）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71940" y="2204864"/>
            <a:ext cx="6424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3600" b="1" dirty="0" smtClean="0"/>
              <a:t>谁是拦阻者？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068960"/>
            <a:ext cx="73448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AutoNum type="arabicPeriod"/>
            </a:pPr>
            <a:r>
              <a:rPr lang="zh-CN" altLang="en-US" sz="3200" dirty="0" smtClean="0"/>
              <a:t>守</a:t>
            </a:r>
            <a:r>
              <a:rPr lang="zh-CN" altLang="en-US" sz="3200" dirty="0"/>
              <a:t>法的（对应不法</a:t>
            </a:r>
            <a:r>
              <a:rPr lang="zh-CN" altLang="en-US" sz="3200" dirty="0" smtClean="0"/>
              <a:t>的）；</a:t>
            </a:r>
            <a:endParaRPr lang="en-US" altLang="zh-CN" sz="3200" dirty="0" smtClean="0"/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zh-CN" altLang="en-US" sz="3200" dirty="0" smtClean="0"/>
              <a:t>在</a:t>
            </a:r>
            <a:r>
              <a:rPr lang="zh-CN" altLang="en-US" sz="3200" dirty="0"/>
              <a:t>末世一直存在，直到</a:t>
            </a:r>
            <a:r>
              <a:rPr lang="zh-TW" altLang="en-US" sz="3200" dirty="0"/>
              <a:t>不法的大罪人显露时，地</a:t>
            </a:r>
            <a:r>
              <a:rPr lang="zh-TW" altLang="en-US" sz="3200" dirty="0" smtClean="0"/>
              <a:t>上</a:t>
            </a:r>
            <a:r>
              <a:rPr lang="zh-CN" altLang="en-US" sz="3200" dirty="0" smtClean="0"/>
              <a:t>有</a:t>
            </a:r>
            <a:r>
              <a:rPr lang="zh-TW" altLang="en-US" sz="3200" dirty="0" smtClean="0"/>
              <a:t>大</a:t>
            </a:r>
            <a:r>
              <a:rPr lang="zh-TW" altLang="en-US" sz="3200" dirty="0"/>
              <a:t>灾难的</a:t>
            </a:r>
            <a:r>
              <a:rPr lang="zh-TW" altLang="en-US" sz="3200" dirty="0" smtClean="0"/>
              <a:t>时</a:t>
            </a:r>
            <a:r>
              <a:rPr lang="zh-CN" altLang="en-US" sz="3200" dirty="0" smtClean="0"/>
              <a:t>候；</a:t>
            </a:r>
            <a:endParaRPr lang="en-US" altLang="zh-CN" sz="3200" dirty="0" smtClean="0"/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AU" sz="3200" dirty="0" smtClean="0"/>
              <a:t> </a:t>
            </a:r>
            <a:r>
              <a:rPr lang="zh-CN" altLang="en-US" sz="3200" dirty="0"/>
              <a:t>大有能</a:t>
            </a:r>
            <a:r>
              <a:rPr lang="zh-CN" altLang="en-US" sz="3200" dirty="0" smtClean="0"/>
              <a:t>力；</a:t>
            </a:r>
            <a:endParaRPr lang="en-US" altLang="zh-CN" sz="3200" dirty="0" smtClean="0"/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zh-CN" altLang="en-US" sz="3200" dirty="0" smtClean="0"/>
              <a:t>是</a:t>
            </a:r>
            <a:r>
              <a:rPr lang="zh-CN" altLang="en-US" sz="3200" dirty="0"/>
              <a:t>出于神的（</a:t>
            </a:r>
            <a:r>
              <a:rPr lang="en-AU" sz="3200" dirty="0"/>
              <a:t>2</a:t>
            </a:r>
            <a:r>
              <a:rPr lang="zh-CN" altLang="en-US" sz="3200" dirty="0"/>
              <a:t>：</a:t>
            </a:r>
            <a:r>
              <a:rPr lang="en-AU" sz="3200" dirty="0" smtClean="0"/>
              <a:t>6</a:t>
            </a:r>
            <a:r>
              <a:rPr lang="zh-CN" altLang="en-US" sz="3200" dirty="0" smtClean="0"/>
              <a:t>；</a:t>
            </a:r>
            <a:r>
              <a:rPr lang="en-AU" sz="3200" dirty="0" smtClean="0"/>
              <a:t>2</a:t>
            </a:r>
            <a:r>
              <a:rPr lang="zh-CN" altLang="en-US" sz="3200" dirty="0"/>
              <a:t>：</a:t>
            </a:r>
            <a:r>
              <a:rPr lang="en-AU" sz="3200" dirty="0"/>
              <a:t>7</a:t>
            </a:r>
            <a:r>
              <a:rPr lang="zh-CN" altLang="en-US" sz="3200" dirty="0" smtClean="0"/>
              <a:t>）；</a:t>
            </a:r>
            <a:endParaRPr lang="en-US" altLang="zh-CN" sz="3200" dirty="0" smtClean="0"/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zh-CN" altLang="en-US" sz="3200" dirty="0" smtClean="0"/>
              <a:t>保</a:t>
            </a:r>
            <a:r>
              <a:rPr lang="zh-CN" altLang="en-US" sz="3200" dirty="0"/>
              <a:t>罗及帖城的信徒知道（</a:t>
            </a:r>
            <a:r>
              <a:rPr lang="en-AU" sz="3200" dirty="0"/>
              <a:t>2</a:t>
            </a:r>
            <a:r>
              <a:rPr lang="zh-CN" altLang="en-US" sz="3200" dirty="0"/>
              <a:t>：</a:t>
            </a:r>
            <a:r>
              <a:rPr lang="en-AU" sz="3200" dirty="0"/>
              <a:t>6</a:t>
            </a:r>
            <a:r>
              <a:rPr lang="zh-CN" altLang="en-US" sz="3200" dirty="0"/>
              <a:t>）。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20691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 smtClean="0"/>
              <a:t>二、</a:t>
            </a:r>
            <a:r>
              <a:rPr lang="zh-CN" altLang="en-US" b="1" dirty="0"/>
              <a:t>有何异能异行？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7" y="1556792"/>
            <a:ext cx="6568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b="1" dirty="0"/>
              <a:t>D</a:t>
            </a:r>
            <a:r>
              <a:rPr lang="zh-CN" altLang="en-US" sz="3600" b="1" dirty="0" smtClean="0"/>
              <a:t>、为何现在不显现？（拦阻者）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87622" y="2349279"/>
            <a:ext cx="6424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3600" b="1" dirty="0" smtClean="0"/>
              <a:t>谁是拦阻者？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7858" y="3041686"/>
            <a:ext cx="77048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TW" sz="3200" b="1" dirty="0" smtClean="0">
                <a:latin typeface="SimSun" pitchFamily="2" charset="-122"/>
                <a:ea typeface="SimSun" pitchFamily="2" charset="-122"/>
              </a:rPr>
              <a:t>1</a:t>
            </a:r>
            <a:r>
              <a:rPr lang="en-US" altLang="zh-CN" sz="3200" b="1" dirty="0" smtClean="0">
                <a:latin typeface="SimSun" pitchFamily="2" charset="-122"/>
                <a:ea typeface="SimSun" pitchFamily="2" charset="-122"/>
              </a:rPr>
              <a:t>. </a:t>
            </a:r>
            <a:r>
              <a:rPr lang="zh-TW" altLang="en-US" sz="3200" b="1" dirty="0" smtClean="0">
                <a:latin typeface="SimSun" pitchFamily="2" charset="-122"/>
                <a:ea typeface="SimSun" pitchFamily="2" charset="-122"/>
              </a:rPr>
              <a:t>是</a:t>
            </a:r>
            <a:r>
              <a:rPr lang="zh-TW" altLang="en-US" sz="3200" b="1" dirty="0">
                <a:latin typeface="SimSun" pitchFamily="2" charset="-122"/>
                <a:ea typeface="SimSun" pitchFamily="2" charset="-122"/>
              </a:rPr>
              <a:t>那充满教会的圣灵，和作圣灵居所的教</a:t>
            </a:r>
            <a:r>
              <a:rPr lang="zh-TW" altLang="en-US" sz="3200" b="1" dirty="0" smtClean="0">
                <a:latin typeface="SimSun" pitchFamily="2" charset="-122"/>
                <a:ea typeface="SimSun" pitchFamily="2" charset="-122"/>
              </a:rPr>
              <a:t>会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；</a:t>
            </a:r>
            <a:endParaRPr lang="en-US" altLang="zh-CN" sz="3200" b="1" dirty="0" smtClean="0">
              <a:latin typeface="SimSun" pitchFamily="2" charset="-122"/>
              <a:ea typeface="SimSun" pitchFamily="2" charset="-122"/>
            </a:endParaRPr>
          </a:p>
          <a:p>
            <a:pPr lvl="0">
              <a:spcAft>
                <a:spcPts val="1200"/>
              </a:spcAft>
            </a:pPr>
            <a:r>
              <a:rPr lang="en-US" sz="3200" b="1" dirty="0" smtClean="0">
                <a:latin typeface="SimSun" pitchFamily="2" charset="-122"/>
                <a:ea typeface="SimSun" pitchFamily="2" charset="-122"/>
              </a:rPr>
              <a:t>2</a:t>
            </a:r>
            <a:r>
              <a:rPr lang="en-US" altLang="zh-CN" sz="3200" b="1" dirty="0" smtClean="0">
                <a:latin typeface="SimSun" pitchFamily="2" charset="-122"/>
                <a:ea typeface="SimSun" pitchFamily="2" charset="-122"/>
              </a:rPr>
              <a:t>. </a:t>
            </a:r>
            <a:r>
              <a:rPr lang="zh-TW" altLang="en-US" sz="3200" b="1" dirty="0" smtClean="0">
                <a:latin typeface="SimSun" pitchFamily="2" charset="-122"/>
                <a:ea typeface="SimSun" pitchFamily="2" charset="-122"/>
              </a:rPr>
              <a:t>是</a:t>
            </a:r>
            <a:r>
              <a:rPr lang="zh-TW" altLang="en-US" sz="3200" b="1" dirty="0">
                <a:latin typeface="SimSun" pitchFamily="2" charset="-122"/>
                <a:ea typeface="SimSun" pitchFamily="2" charset="-122"/>
              </a:rPr>
              <a:t>指历</a:t>
            </a:r>
            <a:r>
              <a:rPr lang="zh-TW" altLang="en-US" sz="3200" b="1" dirty="0" smtClean="0">
                <a:latin typeface="SimSun" pitchFamily="2" charset="-122"/>
                <a:ea typeface="SimSun" pitchFamily="2" charset="-122"/>
              </a:rPr>
              <a:t>代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下来延续</a:t>
            </a:r>
            <a:r>
              <a:rPr lang="zh-TW" altLang="en-US" sz="3200" b="1" dirty="0" smtClean="0">
                <a:latin typeface="SimSun" pitchFamily="2" charset="-122"/>
                <a:ea typeface="SimSun" pitchFamily="2" charset="-122"/>
              </a:rPr>
              <a:t>的</a:t>
            </a:r>
            <a:r>
              <a:rPr lang="zh-TW" altLang="en-US" sz="3200" b="1" dirty="0">
                <a:latin typeface="SimSun" pitchFamily="2" charset="-122"/>
                <a:ea typeface="SimSun" pitchFamily="2" charset="-122"/>
              </a:rPr>
              <a:t>政权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；</a:t>
            </a:r>
            <a:endParaRPr lang="en-US" altLang="zh-CN" sz="3200" b="1" dirty="0" smtClean="0">
              <a:latin typeface="SimSun" pitchFamily="2" charset="-122"/>
              <a:ea typeface="SimSun" pitchFamily="2" charset="-122"/>
            </a:endParaRPr>
          </a:p>
          <a:p>
            <a:pPr lvl="0">
              <a:spcAft>
                <a:spcPts val="1200"/>
              </a:spcAft>
            </a:pPr>
            <a:r>
              <a:rPr lang="en-US" sz="3200" b="1" dirty="0" smtClean="0">
                <a:latin typeface="SimSun" pitchFamily="2" charset="-122"/>
                <a:ea typeface="SimSun" pitchFamily="2" charset="-122"/>
              </a:rPr>
              <a:t>3</a:t>
            </a:r>
            <a:r>
              <a:rPr lang="en-US" altLang="zh-CN" sz="3200" b="1" dirty="0" smtClean="0">
                <a:latin typeface="SimSun" pitchFamily="2" charset="-122"/>
                <a:ea typeface="SimSun" pitchFamily="2" charset="-122"/>
              </a:rPr>
              <a:t>. 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神</a:t>
            </a:r>
            <a:r>
              <a:rPr lang="zh-CN" altLang="en-US" sz="3200" b="1" dirty="0">
                <a:latin typeface="SimSun" pitchFamily="2" charset="-122"/>
                <a:ea typeface="SimSun" pitchFamily="2" charset="-122"/>
              </a:rPr>
              <a:t>专为管理此事所赋予超强的能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力和</a:t>
            </a:r>
            <a:r>
              <a:rPr lang="zh-CN" altLang="en-US" sz="3200" b="1" dirty="0">
                <a:latin typeface="SimSun" pitchFamily="2" charset="-122"/>
                <a:ea typeface="SimSun" pitchFamily="2" charset="-122"/>
              </a:rPr>
              <a:t>领受此能力的专职天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使；</a:t>
            </a:r>
            <a:endParaRPr lang="en-US" altLang="zh-CN" sz="3200" b="1" dirty="0" smtClean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4298" y="6093296"/>
            <a:ext cx="7704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3200" b="1" dirty="0" smtClean="0">
                <a:latin typeface="SimSun" pitchFamily="2" charset="-122"/>
                <a:ea typeface="SimSun" pitchFamily="2" charset="-122"/>
              </a:rPr>
              <a:t>4</a:t>
            </a:r>
            <a:r>
              <a:rPr lang="en-US" altLang="zh-CN" sz="3200" b="1" dirty="0" smtClean="0">
                <a:latin typeface="SimSun" pitchFamily="2" charset="-122"/>
                <a:ea typeface="SimSun" pitchFamily="2" charset="-122"/>
              </a:rPr>
              <a:t>. 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是</a:t>
            </a:r>
            <a:r>
              <a:rPr lang="zh-CN" altLang="en-US" sz="3200" b="1" dirty="0">
                <a:latin typeface="SimSun" pitchFamily="2" charset="-122"/>
                <a:ea typeface="SimSun" pitchFamily="2" charset="-122"/>
              </a:rPr>
              <a:t>神的话及衍生的历世历代的律法</a:t>
            </a:r>
            <a:r>
              <a:rPr lang="zh-CN" altLang="en-US" sz="3200" b="1" dirty="0" smtClean="0">
                <a:latin typeface="SimSun" pitchFamily="2" charset="-122"/>
                <a:ea typeface="SimSun" pitchFamily="2" charset="-122"/>
              </a:rPr>
              <a:t>。</a:t>
            </a:r>
            <a:endParaRPr lang="en-AU" sz="32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5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Triangle 20"/>
          <p:cNvSpPr/>
          <p:nvPr/>
        </p:nvSpPr>
        <p:spPr>
          <a:xfrm flipH="1">
            <a:off x="6228183" y="692696"/>
            <a:ext cx="957450" cy="355113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小</a:t>
            </a:r>
            <a:r>
              <a:rPr lang="zh-CN" altLang="en-US" b="1" dirty="0" smtClean="0"/>
              <a:t>结：大罪人的显现和影响</a:t>
            </a:r>
            <a:endParaRPr lang="en-AU" b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39552" y="4307131"/>
            <a:ext cx="6912768" cy="7200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63343" y="3587051"/>
            <a:ext cx="0" cy="7200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09323" y="3803075"/>
            <a:ext cx="50803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2789" y="2620671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主前</a:t>
            </a:r>
            <a:endParaRPr lang="en-A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90660" y="2617390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主后</a:t>
            </a:r>
            <a:endParaRPr lang="en-AU" sz="3200" b="1" dirty="0"/>
          </a:p>
        </p:txBody>
      </p:sp>
      <p:sp>
        <p:nvSpPr>
          <p:cNvPr id="15" name="Right Brace 14"/>
          <p:cNvSpPr/>
          <p:nvPr/>
        </p:nvSpPr>
        <p:spPr>
          <a:xfrm rot="5400000">
            <a:off x="4616567" y="2061297"/>
            <a:ext cx="434246" cy="520955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3779078" y="4817703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末世</a:t>
            </a:r>
            <a:endParaRPr lang="en-AU" sz="3200" b="1" dirty="0">
              <a:solidFill>
                <a:srgbClr val="0000FF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7471227" y="3947091"/>
            <a:ext cx="0" cy="7200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68344" y="3768522"/>
            <a:ext cx="10929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新天新地</a:t>
            </a:r>
            <a:endParaRPr lang="en-AU" sz="3200" b="1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308304" y="2600255"/>
            <a:ext cx="0" cy="156327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87088" y="1985453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</a:rPr>
              <a:t>末期</a:t>
            </a:r>
            <a:endParaRPr lang="en-AU" sz="3200" b="1" dirty="0">
              <a:solidFill>
                <a:srgbClr val="00B050"/>
              </a:solidFill>
            </a:endParaRPr>
          </a:p>
        </p:txBody>
      </p:sp>
      <p:sp>
        <p:nvSpPr>
          <p:cNvPr id="25" name="Right Brace 24"/>
          <p:cNvSpPr/>
          <p:nvPr/>
        </p:nvSpPr>
        <p:spPr>
          <a:xfrm rot="16200000">
            <a:off x="6652531" y="3632209"/>
            <a:ext cx="396792" cy="66941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228184" y="3155003"/>
            <a:ext cx="504711" cy="648072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16004" y="2570227"/>
            <a:ext cx="1502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</a:rPr>
              <a:t>大灾期</a:t>
            </a:r>
            <a:endParaRPr lang="en-AU" sz="3200" b="1" dirty="0">
              <a:solidFill>
                <a:srgbClr val="00B05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339750" y="3532325"/>
            <a:ext cx="3888433" cy="710430"/>
            <a:chOff x="2339750" y="3532325"/>
            <a:chExt cx="3888433" cy="710430"/>
          </a:xfrm>
        </p:grpSpPr>
        <p:sp>
          <p:nvSpPr>
            <p:cNvPr id="7" name="Right Triangle 6"/>
            <p:cNvSpPr/>
            <p:nvPr/>
          </p:nvSpPr>
          <p:spPr>
            <a:xfrm flipH="1">
              <a:off x="2339750" y="4099818"/>
              <a:ext cx="3888433" cy="142937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54357" y="3532325"/>
              <a:ext cx="24137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rgbClr val="00B050"/>
                  </a:solidFill>
                </a:rPr>
                <a:t>不</a:t>
              </a:r>
              <a:r>
                <a:rPr lang="zh-CN" altLang="en-US" sz="3200" b="1" dirty="0" smtClean="0">
                  <a:solidFill>
                    <a:srgbClr val="00B050"/>
                  </a:solidFill>
                </a:rPr>
                <a:t>法的隐意</a:t>
              </a:r>
              <a:endParaRPr lang="en-AU" sz="32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148239" y="4379139"/>
            <a:ext cx="2739760" cy="1402477"/>
            <a:chOff x="5148239" y="4379139"/>
            <a:chExt cx="2739760" cy="1402477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6228184" y="4379139"/>
              <a:ext cx="0" cy="730952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148239" y="5196841"/>
              <a:ext cx="2739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00B050"/>
                  </a:solidFill>
                </a:rPr>
                <a:t>拦阻的被挪去</a:t>
              </a:r>
              <a:endParaRPr lang="en-AU" sz="32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039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/>
              <a:t>三</a:t>
            </a:r>
            <a:r>
              <a:rPr lang="zh-CN" altLang="en-US" b="1" dirty="0" smtClean="0"/>
              <a:t>、</a:t>
            </a:r>
            <a:r>
              <a:rPr lang="zh-CN" altLang="en-US" b="1" dirty="0"/>
              <a:t>究竟谁是沉沦之子？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944135"/>
            <a:ext cx="847559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TW" altLang="en-US" sz="3200" dirty="0" smtClean="0"/>
              <a:t>沉</a:t>
            </a:r>
            <a:r>
              <a:rPr lang="zh-TW" altLang="en-US" sz="3200" dirty="0"/>
              <a:t>沦之</a:t>
            </a:r>
            <a:r>
              <a:rPr lang="zh-TW" altLang="en-US" sz="3200" dirty="0" smtClean="0"/>
              <a:t>子</a:t>
            </a:r>
            <a:r>
              <a:rPr lang="zh-CN" altLang="en-US" sz="3200" dirty="0" smtClean="0"/>
              <a:t>：大罪人；</a:t>
            </a:r>
            <a:r>
              <a:rPr lang="zh-TW" altLang="en-US" sz="3200" dirty="0" smtClean="0"/>
              <a:t>不</a:t>
            </a:r>
            <a:r>
              <a:rPr lang="zh-TW" altLang="en-US" sz="3200" dirty="0"/>
              <a:t>法的</a:t>
            </a:r>
            <a:r>
              <a:rPr lang="zh-TW" altLang="en-US" sz="3200" dirty="0" smtClean="0"/>
              <a:t>人（</a:t>
            </a:r>
            <a:r>
              <a:rPr lang="en-AU" sz="3200" dirty="0"/>
              <a:t>2:8-9</a:t>
            </a:r>
            <a:r>
              <a:rPr lang="zh-TW" altLang="en-US" sz="3200" dirty="0" smtClean="0"/>
              <a:t>）</a:t>
            </a:r>
            <a:r>
              <a:rPr lang="zh-CN" altLang="en-US" sz="3200" dirty="0" smtClean="0"/>
              <a:t>；</a:t>
            </a:r>
            <a:endParaRPr lang="en-US" altLang="zh-CN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 smtClean="0"/>
              <a:t>                       那</a:t>
            </a:r>
            <a:r>
              <a:rPr lang="zh-TW" altLang="en-US" sz="3200" dirty="0"/>
              <a:t>敌基督</a:t>
            </a:r>
            <a:r>
              <a:rPr lang="zh-TW" altLang="en-US" sz="3200" dirty="0" smtClean="0"/>
              <a:t>者（</a:t>
            </a:r>
            <a:r>
              <a:rPr lang="zh-TW" altLang="en-US" sz="3200" dirty="0"/>
              <a:t>约一</a:t>
            </a:r>
            <a:r>
              <a:rPr lang="en-AU" sz="3200" dirty="0" smtClean="0"/>
              <a:t>2:18</a:t>
            </a:r>
            <a:r>
              <a:rPr lang="zh-TW" altLang="en-US" sz="3200" dirty="0" smtClean="0"/>
              <a:t>）</a:t>
            </a:r>
            <a:r>
              <a:rPr lang="zh-CN" altLang="en-US" sz="3200" dirty="0" smtClean="0"/>
              <a:t>；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                    </a:t>
            </a:r>
            <a:r>
              <a:rPr lang="zh-TW" altLang="en-US" sz="3200" dirty="0" smtClean="0"/>
              <a:t>小角（</a:t>
            </a:r>
            <a:r>
              <a:rPr lang="zh-TW" altLang="en-US" sz="3200" dirty="0"/>
              <a:t>但</a:t>
            </a:r>
            <a:r>
              <a:rPr lang="en-AU" sz="3200" dirty="0"/>
              <a:t>7:8</a:t>
            </a:r>
            <a:r>
              <a:rPr lang="zh-TW" altLang="en-US" sz="3200" dirty="0" smtClean="0"/>
              <a:t>）</a:t>
            </a:r>
            <a:r>
              <a:rPr lang="zh-CN" altLang="en-US" sz="3200" dirty="0" smtClean="0"/>
              <a:t>；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兽</a:t>
            </a:r>
            <a:r>
              <a:rPr lang="zh-CN" altLang="en-US" sz="3200" dirty="0" smtClean="0"/>
              <a:t>（</a:t>
            </a:r>
            <a:r>
              <a:rPr lang="zh-TW" altLang="en-US" sz="3200" dirty="0" smtClean="0"/>
              <a:t>启</a:t>
            </a:r>
            <a:r>
              <a:rPr lang="en-AU" sz="3200" dirty="0"/>
              <a:t>13</a:t>
            </a:r>
            <a:r>
              <a:rPr lang="zh-TW" altLang="en-US" sz="3200" dirty="0" smtClean="0"/>
              <a:t>章</a:t>
            </a:r>
            <a:r>
              <a:rPr lang="zh-CN" altLang="en-US" sz="3200" dirty="0" smtClean="0"/>
              <a:t>）；</a:t>
            </a:r>
            <a:endParaRPr lang="en-US" altLang="zh-CN" sz="3200" dirty="0" smtClean="0"/>
          </a:p>
          <a:p>
            <a:pPr lvl="0">
              <a:spcAft>
                <a:spcPts val="1200"/>
              </a:spcAft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                  </a:t>
            </a:r>
            <a:r>
              <a:rPr lang="zh-CN" altLang="en-US" sz="3200" dirty="0" smtClean="0"/>
              <a:t>假先知</a:t>
            </a:r>
            <a:endParaRPr lang="en-US" altLang="zh-CN" sz="3200" dirty="0" smtClean="0"/>
          </a:p>
          <a:p>
            <a:pPr lvl="0">
              <a:spcAft>
                <a:spcPts val="1200"/>
              </a:spcAft>
            </a:pPr>
            <a:r>
              <a:rPr lang="en-AU" altLang="zh-TW" sz="3200" dirty="0"/>
              <a:t> </a:t>
            </a:r>
            <a:r>
              <a:rPr lang="en-AU" altLang="zh-TW" sz="3200" dirty="0" smtClean="0"/>
              <a:t>                     </a:t>
            </a:r>
            <a:r>
              <a:rPr lang="zh-TW" altLang="en-US" sz="3200" dirty="0" smtClean="0"/>
              <a:t>那</a:t>
            </a:r>
            <a:r>
              <a:rPr lang="zh-TW" altLang="en-US" sz="3200" dirty="0"/>
              <a:t>敌基督</a:t>
            </a:r>
            <a:r>
              <a:rPr lang="zh-TW" altLang="en-US" sz="3200" dirty="0" smtClean="0"/>
              <a:t>者</a:t>
            </a:r>
            <a:r>
              <a:rPr lang="zh-CN" altLang="en-US" sz="3200" dirty="0" smtClean="0"/>
              <a:t>（</a:t>
            </a:r>
            <a:r>
              <a:rPr lang="zh-TW" altLang="en-US" sz="3200" dirty="0" smtClean="0"/>
              <a:t>大</a:t>
            </a:r>
            <a:r>
              <a:rPr lang="zh-TW" altLang="en-US" sz="3200" dirty="0"/>
              <a:t>灾难时要出现</a:t>
            </a:r>
            <a:r>
              <a:rPr lang="zh-TW" altLang="en-US" sz="3200" dirty="0" smtClean="0"/>
              <a:t>的</a:t>
            </a:r>
            <a:r>
              <a:rPr lang="zh-CN" altLang="en-US" sz="3200" dirty="0" smtClean="0"/>
              <a:t>）。</a:t>
            </a:r>
            <a:endParaRPr lang="en-AU" sz="32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604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/>
              <a:t>三</a:t>
            </a:r>
            <a:r>
              <a:rPr lang="zh-CN" altLang="en-US" b="1" dirty="0" smtClean="0"/>
              <a:t>、</a:t>
            </a:r>
            <a:r>
              <a:rPr lang="zh-CN" altLang="en-US" b="1" dirty="0"/>
              <a:t>究竟谁是沉沦之子？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8404" y="1772816"/>
            <a:ext cx="770485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TW" altLang="en-US" sz="3200" dirty="0" smtClean="0"/>
              <a:t>沉</a:t>
            </a:r>
            <a:r>
              <a:rPr lang="zh-TW" altLang="en-US" sz="3200" dirty="0"/>
              <a:t>沦之</a:t>
            </a:r>
            <a:r>
              <a:rPr lang="zh-TW" altLang="en-US" sz="3200" dirty="0" smtClean="0"/>
              <a:t>子</a:t>
            </a:r>
            <a:r>
              <a:rPr lang="zh-CN" altLang="en-US" sz="3200" dirty="0" smtClean="0"/>
              <a:t>：</a:t>
            </a:r>
            <a:r>
              <a:rPr lang="zh-TW" altLang="en-US" sz="3200" dirty="0"/>
              <a:t>罗马帝</a:t>
            </a:r>
            <a:r>
              <a:rPr lang="zh-TW" altLang="en-US" sz="3200" dirty="0" smtClean="0"/>
              <a:t>国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                   </a:t>
            </a:r>
            <a:r>
              <a:rPr lang="zh-TW" altLang="en-US" sz="3200" dirty="0" smtClean="0"/>
              <a:t>罗</a:t>
            </a:r>
            <a:r>
              <a:rPr lang="zh-TW" altLang="en-US" sz="3200" dirty="0"/>
              <a:t>马天主教教</a:t>
            </a:r>
            <a:r>
              <a:rPr lang="zh-TW" altLang="en-US" sz="3200" dirty="0" smtClean="0"/>
              <a:t>会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 smtClean="0"/>
              <a:t>                      教皇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离</a:t>
            </a:r>
            <a:r>
              <a:rPr lang="zh-TW" altLang="en-US" sz="3200" dirty="0"/>
              <a:t>道反教</a:t>
            </a:r>
            <a:r>
              <a:rPr lang="zh-TW" altLang="en-US" sz="3200" dirty="0" smtClean="0"/>
              <a:t>的</a:t>
            </a:r>
            <a:r>
              <a:rPr lang="zh-CN" altLang="en-US" sz="3200" dirty="0"/>
              <a:t>某些</a:t>
            </a:r>
            <a:r>
              <a:rPr lang="zh-TW" altLang="en-US" sz="3200" dirty="0" smtClean="0"/>
              <a:t>基督教</a:t>
            </a:r>
            <a:r>
              <a:rPr lang="zh-CN" altLang="en-US" sz="3200" dirty="0" smtClean="0"/>
              <a:t>派别</a:t>
            </a:r>
            <a:endParaRPr lang="en-US" altLang="zh-CN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 smtClean="0"/>
              <a:t>                      穆</a:t>
            </a:r>
            <a:r>
              <a:rPr lang="zh-TW" altLang="en-US" sz="3200" dirty="0"/>
              <a:t>罕默</a:t>
            </a:r>
            <a:r>
              <a:rPr lang="zh-TW" altLang="en-US" sz="3200" dirty="0" smtClean="0"/>
              <a:t>德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 smtClean="0"/>
              <a:t>                      拿</a:t>
            </a:r>
            <a:r>
              <a:rPr lang="zh-TW" altLang="en-US" sz="3200" dirty="0"/>
              <a:t>破</a:t>
            </a:r>
            <a:r>
              <a:rPr lang="zh-TW" altLang="en-US" sz="3200" dirty="0" smtClean="0"/>
              <a:t>伦</a:t>
            </a:r>
            <a:endParaRPr lang="en-US" altLang="zh-TW" sz="3200" dirty="0" smtClean="0"/>
          </a:p>
          <a:p>
            <a:pPr lvl="0">
              <a:spcAft>
                <a:spcPts val="1200"/>
              </a:spcAft>
            </a:pPr>
            <a:r>
              <a:rPr lang="zh-TW" altLang="en-US" sz="3200" dirty="0" smtClean="0"/>
              <a:t>                      墨索里尼</a:t>
            </a:r>
            <a:r>
              <a:rPr lang="zh-CN" altLang="en-US" sz="3200" dirty="0"/>
              <a:t>，希特勒，斯大林</a:t>
            </a:r>
            <a:r>
              <a:rPr lang="zh-CN" altLang="en-US" sz="3200" dirty="0" smtClean="0"/>
              <a:t>等</a:t>
            </a:r>
            <a:endParaRPr lang="en-AU" sz="32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69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/>
              <a:t>三</a:t>
            </a:r>
            <a:r>
              <a:rPr lang="zh-CN" altLang="en-US" b="1" dirty="0" smtClean="0"/>
              <a:t>、</a:t>
            </a:r>
            <a:r>
              <a:rPr lang="zh-CN" altLang="en-US" b="1" dirty="0"/>
              <a:t>究竟谁是沉沦之子？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8403" y="1522918"/>
            <a:ext cx="7704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CN" altLang="en-US" sz="3600" b="1" dirty="0" smtClean="0"/>
              <a:t>基督肢体的教义</a:t>
            </a:r>
            <a:r>
              <a:rPr lang="en-US" altLang="zh-TW" sz="3600" b="1" dirty="0" smtClean="0"/>
              <a:t> </a:t>
            </a:r>
            <a:endParaRPr lang="en-AU" sz="3600" b="1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664969"/>
            <a:ext cx="770485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b="1" dirty="0"/>
              <a:t>罗</a:t>
            </a:r>
            <a:r>
              <a:rPr lang="en-AU" sz="3200" b="1" dirty="0"/>
              <a:t>12:5 </a:t>
            </a:r>
            <a:r>
              <a:rPr lang="zh-CN" altLang="en-US" sz="3200" b="1" dirty="0"/>
              <a:t>我们这许多</a:t>
            </a:r>
            <a:r>
              <a:rPr lang="zh-CN" altLang="en-US" sz="3200" b="1" dirty="0" smtClean="0"/>
              <a:t>人，在</a:t>
            </a:r>
            <a:r>
              <a:rPr lang="zh-CN" altLang="en-US" sz="3200" b="1" dirty="0"/>
              <a:t>基督里成为一</a:t>
            </a:r>
            <a:r>
              <a:rPr lang="zh-CN" altLang="en-US" sz="3200" b="1" dirty="0" smtClean="0"/>
              <a:t>身，互</a:t>
            </a:r>
            <a:r>
              <a:rPr lang="zh-CN" altLang="en-US" sz="3200" b="1" dirty="0"/>
              <a:t>相联络作肢</a:t>
            </a:r>
            <a:r>
              <a:rPr lang="zh-CN" altLang="en-US" sz="3200" b="1" dirty="0" smtClean="0"/>
              <a:t>体，也</a:t>
            </a:r>
            <a:r>
              <a:rPr lang="zh-CN" altLang="en-US" sz="3200" b="1" dirty="0"/>
              <a:t>是如此。</a:t>
            </a:r>
            <a:endParaRPr lang="en-AU" sz="3200" b="1" dirty="0"/>
          </a:p>
          <a:p>
            <a:pPr>
              <a:spcAft>
                <a:spcPts val="1800"/>
              </a:spcAft>
            </a:pPr>
            <a:r>
              <a:rPr lang="zh-CN" altLang="en-US" sz="3200" b="1" dirty="0"/>
              <a:t>林前</a:t>
            </a:r>
            <a:r>
              <a:rPr lang="en-AU" sz="3200" b="1" dirty="0"/>
              <a:t>12:27 </a:t>
            </a:r>
            <a:r>
              <a:rPr lang="zh-CN" altLang="en-US" sz="3200" b="1" dirty="0"/>
              <a:t>你们就是基督的身</a:t>
            </a:r>
            <a:r>
              <a:rPr lang="zh-CN" altLang="en-US" sz="3200" b="1" dirty="0" smtClean="0"/>
              <a:t>子，并</a:t>
            </a:r>
            <a:r>
              <a:rPr lang="zh-CN" altLang="en-US" sz="3200" b="1" dirty="0"/>
              <a:t>且各自作肢体。</a:t>
            </a:r>
            <a:endParaRPr lang="en-A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3567" y="5329281"/>
            <a:ext cx="7704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CN" altLang="en-US" sz="3200" b="1" dirty="0" smtClean="0"/>
              <a:t>所有历世历代的基督徒在基督里成为一体。</a:t>
            </a:r>
            <a:r>
              <a:rPr lang="en-US" altLang="zh-TW" sz="3200" b="1" dirty="0" smtClean="0"/>
              <a:t> </a:t>
            </a:r>
            <a:endParaRPr lang="en-AU" sz="32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64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/>
              <a:t>三</a:t>
            </a:r>
            <a:r>
              <a:rPr lang="zh-CN" altLang="en-US" b="1" dirty="0" smtClean="0"/>
              <a:t>、</a:t>
            </a:r>
            <a:r>
              <a:rPr lang="zh-CN" altLang="en-US" b="1" dirty="0"/>
              <a:t>究竟谁是沉沦之子？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2512" y="1916832"/>
            <a:ext cx="7704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CN" altLang="en-US" sz="3600" b="1" dirty="0" smtClean="0"/>
              <a:t>敌基</a:t>
            </a:r>
            <a:r>
              <a:rPr lang="zh-CN" altLang="en-US" sz="3600" b="1" dirty="0"/>
              <a:t>督的末世团体</a:t>
            </a:r>
            <a:endParaRPr lang="en-AU" sz="3600" b="1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0263" y="2852936"/>
            <a:ext cx="7704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000" b="1" dirty="0" smtClean="0">
                <a:solidFill>
                  <a:srgbClr val="FF0000"/>
                </a:solidFill>
              </a:rPr>
              <a:t>是末世以来所有敌基督</a:t>
            </a:r>
            <a:r>
              <a:rPr lang="zh-CN" altLang="en-US" sz="4000" b="1" dirty="0">
                <a:solidFill>
                  <a:srgbClr val="FF0000"/>
                </a:solidFill>
              </a:rPr>
              <a:t>者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的集合</a:t>
            </a:r>
            <a:endParaRPr lang="en-AU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654" y="3861048"/>
            <a:ext cx="7704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600" b="1" dirty="0" smtClean="0"/>
              <a:t>是复数的概念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6511" y="4765418"/>
            <a:ext cx="7704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600" b="1" dirty="0" smtClean="0"/>
              <a:t>不是某个具体的人或组织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88276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/>
              <a:t>四</a:t>
            </a:r>
            <a:r>
              <a:rPr lang="zh-CN" altLang="en-US" b="1" dirty="0" smtClean="0"/>
              <a:t>、</a:t>
            </a:r>
            <a:r>
              <a:rPr lang="zh-CN" altLang="en-US" b="1" dirty="0" smtClean="0"/>
              <a:t>沉</a:t>
            </a:r>
            <a:r>
              <a:rPr lang="zh-CN" altLang="en-US" b="1" dirty="0"/>
              <a:t>沦之</a:t>
            </a:r>
            <a:r>
              <a:rPr lang="zh-CN" altLang="en-US" b="1" dirty="0" smtClean="0"/>
              <a:t>子</a:t>
            </a:r>
            <a:r>
              <a:rPr lang="zh-CN" altLang="en-US" b="1" dirty="0"/>
              <a:t>结局</a:t>
            </a:r>
            <a:r>
              <a:rPr lang="zh-CN" altLang="en-US" b="1" dirty="0" smtClean="0"/>
              <a:t>？</a:t>
            </a:r>
            <a:endParaRPr lang="en-A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6637" y="1988840"/>
            <a:ext cx="8352928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3600" b="1" dirty="0" smtClean="0"/>
              <a:t>2</a:t>
            </a:r>
            <a:r>
              <a:rPr lang="en-US" sz="3600" b="1" dirty="0" smtClean="0"/>
              <a:t>:8a </a:t>
            </a:r>
            <a:r>
              <a:rPr lang="zh-CN" altLang="en-US" sz="3600" b="1" dirty="0" smtClean="0"/>
              <a:t>主</a:t>
            </a:r>
            <a:r>
              <a:rPr lang="zh-CN" altLang="en-US" sz="3600" b="1" dirty="0"/>
              <a:t>耶稣要用口中的气灭绝</a:t>
            </a:r>
            <a:r>
              <a:rPr lang="zh-CN" altLang="en-US" sz="3600" b="1" dirty="0" smtClean="0"/>
              <a:t>他，用</a:t>
            </a:r>
            <a:r>
              <a:rPr lang="zh-CN" altLang="en-US" sz="3600" b="1" dirty="0"/>
              <a:t>降临的荣光废掉他。</a:t>
            </a:r>
            <a:endParaRPr lang="en-AU" sz="3600" dirty="0"/>
          </a:p>
          <a:p>
            <a:pPr>
              <a:spcAft>
                <a:spcPts val="600"/>
              </a:spcAft>
            </a:pPr>
            <a:r>
              <a:rPr lang="en-AU" sz="3600" b="1" dirty="0"/>
              <a:t>2:12 </a:t>
            </a:r>
            <a:r>
              <a:rPr lang="zh-CN" altLang="en-US" sz="3600" b="1" dirty="0"/>
              <a:t>使一切不信真</a:t>
            </a:r>
            <a:r>
              <a:rPr lang="zh-CN" altLang="en-US" sz="3600" b="1" dirty="0" smtClean="0"/>
              <a:t>理，倒</a:t>
            </a:r>
            <a:r>
              <a:rPr lang="zh-CN" altLang="en-US" sz="3600" b="1" dirty="0"/>
              <a:t>喜爱不义的</a:t>
            </a:r>
            <a:r>
              <a:rPr lang="zh-CN" altLang="en-US" sz="3600" b="1" dirty="0" smtClean="0"/>
              <a:t>人，都</a:t>
            </a:r>
            <a:r>
              <a:rPr lang="zh-CN" altLang="en-US" sz="3600" b="1" dirty="0"/>
              <a:t>被定罪。</a:t>
            </a:r>
            <a:endParaRPr lang="en-A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706637" y="4725144"/>
            <a:ext cx="7704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CN" altLang="en-US" sz="3600" b="1" dirty="0" smtClean="0">
                <a:latin typeface="SimSun" pitchFamily="2" charset="-122"/>
                <a:ea typeface="SimSun" pitchFamily="2" charset="-122"/>
              </a:rPr>
              <a:t>有何警醒呢？</a:t>
            </a:r>
            <a:endParaRPr lang="en-AU" sz="3600" b="1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567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4570831" y="1689462"/>
            <a:ext cx="0" cy="497989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69334" y="0"/>
            <a:ext cx="8229600" cy="955607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       对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我们有何警醒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？</a:t>
            </a:r>
            <a:endParaRPr lang="en-AU" dirty="0"/>
          </a:p>
        </p:txBody>
      </p:sp>
      <p:sp>
        <p:nvSpPr>
          <p:cNvPr id="11" name="TextBox 10"/>
          <p:cNvSpPr txBox="1"/>
          <p:nvPr/>
        </p:nvSpPr>
        <p:spPr>
          <a:xfrm>
            <a:off x="4154020" y="1140392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</a:rPr>
              <a:t>末期</a:t>
            </a:r>
            <a:endParaRPr lang="en-AU" sz="3200" b="1" dirty="0">
              <a:solidFill>
                <a:srgbClr val="00B05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942835" y="5877272"/>
            <a:ext cx="0" cy="7200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4668467" y="5092442"/>
            <a:ext cx="1621077" cy="1046440"/>
            <a:chOff x="4668467" y="5092442"/>
            <a:chExt cx="1621077" cy="1046440"/>
          </a:xfrm>
        </p:grpSpPr>
        <p:sp>
          <p:nvSpPr>
            <p:cNvPr id="14" name="TextBox 13"/>
            <p:cNvSpPr txBox="1"/>
            <p:nvPr/>
          </p:nvSpPr>
          <p:spPr>
            <a:xfrm>
              <a:off x="4764260" y="5092442"/>
              <a:ext cx="15252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/>
                <a:t>受迷惑</a:t>
              </a:r>
              <a:endParaRPr lang="en-AU" sz="28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68467" y="5615662"/>
              <a:ext cx="1142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/>
                <a:t>私欲</a:t>
              </a:r>
              <a:endParaRPr lang="en-AU" sz="2800" b="1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932040" y="3856877"/>
            <a:ext cx="2343972" cy="1144303"/>
            <a:chOff x="4932040" y="3856877"/>
            <a:chExt cx="2343972" cy="1144303"/>
          </a:xfrm>
        </p:grpSpPr>
        <p:sp>
          <p:nvSpPr>
            <p:cNvPr id="16" name="TextBox 15"/>
            <p:cNvSpPr txBox="1"/>
            <p:nvPr/>
          </p:nvSpPr>
          <p:spPr>
            <a:xfrm>
              <a:off x="4932040" y="4477960"/>
              <a:ext cx="17578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追求享受</a:t>
              </a:r>
              <a:endParaRPr lang="en-AU" sz="28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31432" y="3856877"/>
              <a:ext cx="22445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与世界为伍</a:t>
              </a:r>
              <a:endParaRPr lang="en-AU" sz="2800" b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283535" y="2229399"/>
            <a:ext cx="2539446" cy="1578805"/>
            <a:chOff x="5283535" y="2229399"/>
            <a:chExt cx="2539446" cy="1578805"/>
          </a:xfrm>
        </p:grpSpPr>
        <p:sp>
          <p:nvSpPr>
            <p:cNvPr id="19" name="TextBox 18"/>
            <p:cNvSpPr txBox="1"/>
            <p:nvPr/>
          </p:nvSpPr>
          <p:spPr>
            <a:xfrm>
              <a:off x="5283535" y="3284984"/>
              <a:ext cx="2012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/>
                <a:t>自</a:t>
              </a:r>
              <a:r>
                <a:rPr lang="zh-CN" altLang="en-US" sz="2800" b="1" dirty="0" smtClean="0"/>
                <a:t>私贪婪</a:t>
              </a:r>
              <a:endParaRPr lang="en-AU" sz="28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78492" y="2761764"/>
              <a:ext cx="2012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自高自大</a:t>
              </a:r>
              <a:endParaRPr lang="en-AU" sz="28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10963" y="2229399"/>
              <a:ext cx="2012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/>
                <a:t>亵渎神</a:t>
              </a:r>
              <a:endParaRPr lang="en-AU" sz="2800" b="1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463747" y="1177588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被审判</a:t>
            </a:r>
            <a:endParaRPr lang="en-AU" sz="28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7477684" y="855771"/>
            <a:ext cx="1342789" cy="4373429"/>
            <a:chOff x="7477684" y="855771"/>
            <a:chExt cx="1342789" cy="4373429"/>
          </a:xfrm>
        </p:grpSpPr>
        <p:sp>
          <p:nvSpPr>
            <p:cNvPr id="23" name="Curved Left Arrow 22"/>
            <p:cNvSpPr/>
            <p:nvPr/>
          </p:nvSpPr>
          <p:spPr>
            <a:xfrm rot="19155807">
              <a:off x="7477684" y="855771"/>
              <a:ext cx="741758" cy="2300308"/>
            </a:xfrm>
            <a:prstGeom prst="curved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38417" y="3197875"/>
              <a:ext cx="1282056" cy="20313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1800"/>
                </a:spcAft>
              </a:pPr>
              <a:r>
                <a:rPr lang="zh-CN" altLang="en-US" sz="3200" b="1" dirty="0" smtClean="0">
                  <a:solidFill>
                    <a:srgbClr val="FF0000"/>
                  </a:solidFill>
                </a:rPr>
                <a:t>定罪</a:t>
              </a:r>
              <a:endParaRPr lang="en-US" altLang="zh-CN" sz="3200" b="1" dirty="0" smtClean="0">
                <a:solidFill>
                  <a:srgbClr val="FF0000"/>
                </a:solidFill>
              </a:endParaRPr>
            </a:p>
            <a:p>
              <a:pPr algn="ctr">
                <a:spcAft>
                  <a:spcPts val="1800"/>
                </a:spcAft>
              </a:pPr>
              <a:r>
                <a:rPr lang="zh-CN" altLang="en-US" sz="3200" b="1" dirty="0">
                  <a:solidFill>
                    <a:srgbClr val="FF0000"/>
                  </a:solidFill>
                </a:rPr>
                <a:t>灭</a:t>
              </a:r>
              <a:r>
                <a:rPr lang="zh-CN" altLang="en-US" sz="3200" b="1" dirty="0" smtClean="0">
                  <a:solidFill>
                    <a:srgbClr val="FF0000"/>
                  </a:solidFill>
                </a:rPr>
                <a:t>绝</a:t>
              </a:r>
              <a:endParaRPr lang="en-US" altLang="zh-CN" sz="3200" b="1" dirty="0" smtClean="0">
                <a:solidFill>
                  <a:srgbClr val="FF0000"/>
                </a:solidFill>
              </a:endParaRPr>
            </a:p>
            <a:p>
              <a:pPr algn="ctr">
                <a:spcAft>
                  <a:spcPts val="1800"/>
                </a:spcAft>
              </a:pPr>
              <a:r>
                <a:rPr lang="zh-CN" altLang="en-US" sz="3200" b="1" dirty="0">
                  <a:solidFill>
                    <a:srgbClr val="FF0000"/>
                  </a:solidFill>
                </a:rPr>
                <a:t>废掉</a:t>
              </a:r>
              <a:endParaRPr lang="en-AU" sz="32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3688815" y="6093296"/>
            <a:ext cx="50803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409589" y="2220254"/>
            <a:ext cx="2974545" cy="3532166"/>
            <a:chOff x="1409589" y="2220254"/>
            <a:chExt cx="2974545" cy="3532166"/>
          </a:xfrm>
        </p:grpSpPr>
        <p:sp>
          <p:nvSpPr>
            <p:cNvPr id="10" name="TextBox 9"/>
            <p:cNvSpPr txBox="1"/>
            <p:nvPr/>
          </p:nvSpPr>
          <p:spPr>
            <a:xfrm>
              <a:off x="2993495" y="5229200"/>
              <a:ext cx="13906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神的话</a:t>
              </a:r>
              <a:endParaRPr lang="en-AU" sz="28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39008" y="4695067"/>
              <a:ext cx="17578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追求圣洁</a:t>
              </a:r>
              <a:endParaRPr lang="en-AU" sz="28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909440" y="4067166"/>
              <a:ext cx="22445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与圣灵相交</a:t>
              </a:r>
              <a:endParaRPr lang="en-AU" sz="28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76797" y="3402583"/>
              <a:ext cx="2012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 smtClean="0"/>
                <a:t>以神为中心</a:t>
              </a:r>
              <a:endParaRPr lang="en-AU" sz="28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42274" y="2802145"/>
              <a:ext cx="2012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/>
                <a:t>谦</a:t>
              </a:r>
              <a:r>
                <a:rPr lang="zh-CN" altLang="en-US" sz="2800" b="1" dirty="0" smtClean="0"/>
                <a:t>卑顺服</a:t>
              </a:r>
              <a:endParaRPr lang="en-AU" sz="28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09589" y="2220254"/>
              <a:ext cx="2012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2800" b="1" dirty="0"/>
                <a:t>敬畏</a:t>
              </a:r>
              <a:r>
                <a:rPr lang="zh-CN" altLang="en-US" sz="2800" b="1" dirty="0" smtClean="0"/>
                <a:t>神</a:t>
              </a:r>
              <a:endParaRPr lang="en-AU" sz="28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302465" y="1212500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有永生</a:t>
            </a:r>
            <a:endParaRPr lang="en-AU" sz="28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29308" y="116632"/>
            <a:ext cx="2279165" cy="1850537"/>
            <a:chOff x="29308" y="116632"/>
            <a:chExt cx="2279165" cy="1850537"/>
          </a:xfrm>
        </p:grpSpPr>
        <p:sp>
          <p:nvSpPr>
            <p:cNvPr id="31" name="Curved Left Arrow 30"/>
            <p:cNvSpPr/>
            <p:nvPr/>
          </p:nvSpPr>
          <p:spPr>
            <a:xfrm rot="7442005">
              <a:off x="689940" y="560098"/>
              <a:ext cx="746439" cy="2067704"/>
            </a:xfrm>
            <a:prstGeom prst="curved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700" y="116632"/>
              <a:ext cx="226677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zh-CN" altLang="en-US" sz="4000" b="1" dirty="0" smtClean="0">
                  <a:solidFill>
                    <a:srgbClr val="FF0000"/>
                  </a:solidFill>
                </a:rPr>
                <a:t>新天新地</a:t>
              </a:r>
              <a:endParaRPr lang="en-AU" sz="4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37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4260" y="1700808"/>
            <a:ext cx="4272236" cy="4896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0831" y="1689462"/>
            <a:ext cx="0" cy="4979898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69334" y="0"/>
            <a:ext cx="8229600" cy="955607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       对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我们有何警醒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？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2993495" y="5301208"/>
            <a:ext cx="1390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神的话</a:t>
            </a:r>
            <a:endParaRPr lang="en-A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54020" y="1140392"/>
            <a:ext cx="1092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</a:rPr>
              <a:t>末期</a:t>
            </a:r>
            <a:endParaRPr lang="en-AU" sz="3200" b="1" dirty="0">
              <a:solidFill>
                <a:srgbClr val="00B05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942835" y="5877272"/>
            <a:ext cx="0" cy="72008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96747" y="6093295"/>
            <a:ext cx="50803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64260" y="5092442"/>
            <a:ext cx="1525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/>
              <a:t>受迷惑</a:t>
            </a:r>
            <a:endParaRPr lang="en-A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68467" y="5615662"/>
            <a:ext cx="1142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/>
              <a:t>私欲</a:t>
            </a:r>
            <a:endParaRPr lang="en-A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932040" y="4477960"/>
            <a:ext cx="175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追求享受</a:t>
            </a:r>
            <a:endParaRPr lang="en-A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32167" y="3914766"/>
            <a:ext cx="2244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与世界为伍</a:t>
            </a:r>
            <a:endParaRPr lang="en-A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283535" y="3284984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/>
              <a:t>自</a:t>
            </a:r>
            <a:r>
              <a:rPr lang="zh-CN" altLang="en-US" sz="2800" b="1" dirty="0" smtClean="0"/>
              <a:t>私贪婪</a:t>
            </a:r>
            <a:endParaRPr lang="en-A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78492" y="2761764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自高自大</a:t>
            </a:r>
            <a:endParaRPr lang="en-AU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810963" y="2229399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/>
              <a:t>亵渎神</a:t>
            </a:r>
            <a:endParaRPr lang="en-A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463747" y="1177588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被审判</a:t>
            </a:r>
            <a:endParaRPr lang="en-AU" sz="2800" b="1" dirty="0"/>
          </a:p>
        </p:txBody>
      </p:sp>
      <p:sp>
        <p:nvSpPr>
          <p:cNvPr id="23" name="Curved Left Arrow 22"/>
          <p:cNvSpPr/>
          <p:nvPr/>
        </p:nvSpPr>
        <p:spPr>
          <a:xfrm rot="19155807">
            <a:off x="7477684" y="855771"/>
            <a:ext cx="741758" cy="2300308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38417" y="3197875"/>
            <a:ext cx="1282056" cy="2031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zh-CN" altLang="en-US" sz="3200" b="1" dirty="0" smtClean="0">
                <a:solidFill>
                  <a:srgbClr val="FF0000"/>
                </a:solidFill>
              </a:rPr>
              <a:t>定罪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algn="ctr">
              <a:spcAft>
                <a:spcPts val="1800"/>
              </a:spcAft>
            </a:pPr>
            <a:r>
              <a:rPr lang="zh-CN" altLang="en-US" sz="3200" b="1" dirty="0">
                <a:solidFill>
                  <a:srgbClr val="FF0000"/>
                </a:solidFill>
              </a:rPr>
              <a:t>灭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绝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algn="ctr">
              <a:spcAft>
                <a:spcPts val="1800"/>
              </a:spcAft>
            </a:pPr>
            <a:r>
              <a:rPr lang="zh-CN" altLang="en-US" sz="3200" b="1" dirty="0">
                <a:solidFill>
                  <a:srgbClr val="FF0000"/>
                </a:solidFill>
              </a:rPr>
              <a:t>废掉</a:t>
            </a:r>
            <a:endParaRPr lang="en-AU" sz="3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39008" y="4695067"/>
            <a:ext cx="1757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追求圣洁</a:t>
            </a:r>
            <a:endParaRPr lang="en-A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909440" y="4067166"/>
            <a:ext cx="2244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与圣灵相交</a:t>
            </a:r>
            <a:endParaRPr lang="en-A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676797" y="3402583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以神为中心</a:t>
            </a:r>
            <a:endParaRPr lang="en-AU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42274" y="2802145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/>
              <a:t>谦</a:t>
            </a:r>
            <a:r>
              <a:rPr lang="zh-CN" altLang="en-US" sz="2800" b="1" dirty="0" smtClean="0"/>
              <a:t>卑顺服</a:t>
            </a:r>
            <a:endParaRPr lang="en-AU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409589" y="2220254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/>
              <a:t>敬畏</a:t>
            </a:r>
            <a:r>
              <a:rPr lang="zh-CN" altLang="en-US" sz="2800" b="1" dirty="0" smtClean="0"/>
              <a:t>神</a:t>
            </a:r>
            <a:endParaRPr lang="en-AU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302465" y="1212500"/>
            <a:ext cx="20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2800" b="1" dirty="0" smtClean="0"/>
              <a:t>有永生</a:t>
            </a:r>
            <a:endParaRPr lang="en-AU" sz="2800" b="1" dirty="0"/>
          </a:p>
        </p:txBody>
      </p:sp>
      <p:sp>
        <p:nvSpPr>
          <p:cNvPr id="31" name="Curved Left Arrow 30"/>
          <p:cNvSpPr/>
          <p:nvPr/>
        </p:nvSpPr>
        <p:spPr>
          <a:xfrm rot="7442005">
            <a:off x="689940" y="560098"/>
            <a:ext cx="746439" cy="2067704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700" y="116632"/>
            <a:ext cx="2266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4000" b="1" dirty="0" smtClean="0">
                <a:solidFill>
                  <a:srgbClr val="FF0000"/>
                </a:solidFill>
              </a:rPr>
              <a:t>新天新地</a:t>
            </a:r>
            <a:endParaRPr lang="en-A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56" y="-25033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帖后</a:t>
            </a:r>
            <a:r>
              <a:rPr lang="en-US" altLang="zh-CN" b="1" dirty="0"/>
              <a:t>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－</a:t>
            </a:r>
            <a:r>
              <a:rPr lang="en-US" altLang="zh-CN" b="1" dirty="0"/>
              <a:t>4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8766" y="908720"/>
            <a:ext cx="8806984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3400" b="1" dirty="0">
                <a:latin typeface="+mj-ea"/>
                <a:ea typeface="+mj-ea"/>
              </a:rPr>
              <a:t>2:1 </a:t>
            </a:r>
            <a:r>
              <a:rPr lang="zh-CN" altLang="en-US" sz="3400" b="1" dirty="0">
                <a:latin typeface="+mj-ea"/>
                <a:ea typeface="+mj-ea"/>
              </a:rPr>
              <a:t>弟兄</a:t>
            </a:r>
            <a:r>
              <a:rPr lang="zh-CN" altLang="en-US" sz="3400" b="1" dirty="0" smtClean="0">
                <a:latin typeface="+mj-ea"/>
                <a:ea typeface="+mj-ea"/>
              </a:rPr>
              <a:t>们，论</a:t>
            </a:r>
            <a:r>
              <a:rPr lang="zh-CN" altLang="en-US" sz="3400" b="1" dirty="0">
                <a:latin typeface="+mj-ea"/>
                <a:ea typeface="+mj-ea"/>
              </a:rPr>
              <a:t>到我们主耶稣基督降</a:t>
            </a:r>
            <a:r>
              <a:rPr lang="zh-CN" altLang="en-US" sz="3400" b="1" dirty="0" smtClean="0">
                <a:latin typeface="+mj-ea"/>
                <a:ea typeface="+mj-ea"/>
              </a:rPr>
              <a:t>临，和</a:t>
            </a:r>
            <a:r>
              <a:rPr lang="zh-CN" altLang="en-US" sz="3400" b="1" dirty="0">
                <a:latin typeface="+mj-ea"/>
                <a:ea typeface="+mj-ea"/>
              </a:rPr>
              <a:t>我们到他那里聚</a:t>
            </a:r>
            <a:r>
              <a:rPr lang="zh-CN" altLang="en-US" sz="3400" b="1" dirty="0" smtClean="0">
                <a:latin typeface="+mj-ea"/>
                <a:ea typeface="+mj-ea"/>
              </a:rPr>
              <a:t>集，</a:t>
            </a:r>
            <a:endParaRPr lang="en-AU" sz="3400" b="1" dirty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en-AU" sz="3400" b="1" dirty="0">
                <a:latin typeface="+mj-ea"/>
                <a:ea typeface="+mj-ea"/>
              </a:rPr>
              <a:t>2:2 </a:t>
            </a:r>
            <a:r>
              <a:rPr lang="zh-CN" altLang="en-US" sz="3400" b="1" dirty="0">
                <a:latin typeface="+mj-ea"/>
                <a:ea typeface="+mj-ea"/>
              </a:rPr>
              <a:t>我劝你</a:t>
            </a:r>
            <a:r>
              <a:rPr lang="zh-CN" altLang="en-US" sz="3400" b="1" dirty="0" smtClean="0">
                <a:latin typeface="+mj-ea"/>
                <a:ea typeface="+mj-ea"/>
              </a:rPr>
              <a:t>们，无</a:t>
            </a:r>
            <a:r>
              <a:rPr lang="zh-CN" altLang="en-US" sz="3400" b="1" dirty="0">
                <a:latin typeface="+mj-ea"/>
                <a:ea typeface="+mj-ea"/>
              </a:rPr>
              <a:t>论有</a:t>
            </a:r>
            <a:r>
              <a:rPr lang="zh-CN" altLang="en-US" sz="3400" b="1" dirty="0" smtClean="0">
                <a:latin typeface="+mj-ea"/>
                <a:ea typeface="+mj-ea"/>
              </a:rPr>
              <a:t>灵，有</a:t>
            </a:r>
            <a:r>
              <a:rPr lang="zh-CN" altLang="en-US" sz="3400" b="1" dirty="0">
                <a:latin typeface="+mj-ea"/>
                <a:ea typeface="+mj-ea"/>
              </a:rPr>
              <a:t>言</a:t>
            </a:r>
            <a:r>
              <a:rPr lang="zh-CN" altLang="en-US" sz="3400" b="1" dirty="0" smtClean="0">
                <a:latin typeface="+mj-ea"/>
                <a:ea typeface="+mj-ea"/>
              </a:rPr>
              <a:t>语，有</a:t>
            </a:r>
            <a:r>
              <a:rPr lang="zh-CN" altLang="en-US" sz="3400" b="1" dirty="0">
                <a:latin typeface="+mj-ea"/>
                <a:ea typeface="+mj-ea"/>
              </a:rPr>
              <a:t>冒我名的书</a:t>
            </a:r>
            <a:r>
              <a:rPr lang="zh-CN" altLang="en-US" sz="3400" b="1" dirty="0" smtClean="0">
                <a:latin typeface="+mj-ea"/>
                <a:ea typeface="+mj-ea"/>
              </a:rPr>
              <a:t>信，说</a:t>
            </a:r>
            <a:r>
              <a:rPr lang="zh-CN" altLang="en-US" sz="3400" b="1" dirty="0">
                <a:latin typeface="+mj-ea"/>
                <a:ea typeface="+mj-ea"/>
              </a:rPr>
              <a:t>主的日子现在到</a:t>
            </a:r>
            <a:r>
              <a:rPr lang="zh-CN" altLang="en-US" sz="3400" b="1" dirty="0" smtClean="0">
                <a:latin typeface="+mj-ea"/>
                <a:ea typeface="+mj-ea"/>
              </a:rPr>
              <a:t>了， 不</a:t>
            </a:r>
            <a:r>
              <a:rPr lang="zh-CN" altLang="en-US" sz="3400" b="1" dirty="0">
                <a:latin typeface="+mj-ea"/>
                <a:ea typeface="+mj-ea"/>
              </a:rPr>
              <a:t>要轻易动</a:t>
            </a:r>
            <a:r>
              <a:rPr lang="zh-CN" altLang="en-US" sz="3400" b="1" dirty="0" smtClean="0">
                <a:latin typeface="+mj-ea"/>
                <a:ea typeface="+mj-ea"/>
              </a:rPr>
              <a:t>心，也</a:t>
            </a:r>
            <a:r>
              <a:rPr lang="zh-CN" altLang="en-US" sz="3400" b="1" dirty="0">
                <a:latin typeface="+mj-ea"/>
                <a:ea typeface="+mj-ea"/>
              </a:rPr>
              <a:t>不要惊慌。</a:t>
            </a:r>
            <a:endParaRPr lang="en-AU" sz="3400" b="1" dirty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en-AU" sz="3400" b="1" dirty="0">
                <a:latin typeface="+mj-ea"/>
                <a:ea typeface="+mj-ea"/>
              </a:rPr>
              <a:t>2:3 </a:t>
            </a:r>
            <a:r>
              <a:rPr lang="zh-CN" altLang="en-US" sz="3400" b="1" dirty="0">
                <a:latin typeface="+mj-ea"/>
                <a:ea typeface="+mj-ea"/>
              </a:rPr>
              <a:t>人不拘</a:t>
            </a:r>
            <a:r>
              <a:rPr lang="zh-CN" altLang="en-US" sz="3400" b="1" dirty="0" smtClean="0">
                <a:latin typeface="+mj-ea"/>
                <a:ea typeface="+mj-ea"/>
              </a:rPr>
              <a:t>用什么</a:t>
            </a:r>
            <a:r>
              <a:rPr lang="zh-CN" altLang="en-US" sz="3400" b="1" dirty="0">
                <a:latin typeface="+mj-ea"/>
                <a:ea typeface="+mj-ea"/>
              </a:rPr>
              <a:t>法</a:t>
            </a:r>
            <a:r>
              <a:rPr lang="zh-CN" altLang="en-US" sz="3400" b="1" dirty="0" smtClean="0">
                <a:latin typeface="+mj-ea"/>
                <a:ea typeface="+mj-ea"/>
              </a:rPr>
              <a:t>子，你</a:t>
            </a:r>
            <a:r>
              <a:rPr lang="zh-CN" altLang="en-US" sz="3400" b="1" dirty="0">
                <a:latin typeface="+mj-ea"/>
                <a:ea typeface="+mj-ea"/>
              </a:rPr>
              <a:t>们总不要被他诱</a:t>
            </a:r>
            <a:r>
              <a:rPr lang="zh-CN" altLang="en-US" sz="3400" b="1" dirty="0" smtClean="0">
                <a:latin typeface="+mj-ea"/>
                <a:ea typeface="+mj-ea"/>
              </a:rPr>
              <a:t>惑。因</a:t>
            </a:r>
            <a:r>
              <a:rPr lang="zh-CN" altLang="en-US" sz="3400" b="1" dirty="0">
                <a:latin typeface="+mj-ea"/>
                <a:ea typeface="+mj-ea"/>
              </a:rPr>
              <a:t>为那日子以</a:t>
            </a:r>
            <a:r>
              <a:rPr lang="zh-CN" altLang="en-US" sz="3400" b="1" dirty="0" smtClean="0">
                <a:latin typeface="+mj-ea"/>
                <a:ea typeface="+mj-ea"/>
              </a:rPr>
              <a:t>前，必</a:t>
            </a:r>
            <a:r>
              <a:rPr lang="zh-CN" altLang="en-US" sz="3400" b="1" dirty="0">
                <a:latin typeface="+mj-ea"/>
                <a:ea typeface="+mj-ea"/>
              </a:rPr>
              <a:t>有离道反教的</a:t>
            </a:r>
            <a:r>
              <a:rPr lang="zh-CN" altLang="en-US" sz="3400" b="1" dirty="0" smtClean="0">
                <a:latin typeface="+mj-ea"/>
                <a:ea typeface="+mj-ea"/>
              </a:rPr>
              <a:t>事。并</a:t>
            </a:r>
            <a:r>
              <a:rPr lang="zh-CN" altLang="en-US" sz="3400" b="1" dirty="0">
                <a:latin typeface="+mj-ea"/>
                <a:ea typeface="+mj-ea"/>
              </a:rPr>
              <a:t>有那大罪</a:t>
            </a:r>
            <a:r>
              <a:rPr lang="zh-CN" altLang="en-US" sz="3400" b="1" dirty="0" smtClean="0">
                <a:latin typeface="+mj-ea"/>
                <a:ea typeface="+mj-ea"/>
              </a:rPr>
              <a:t>人，就</a:t>
            </a:r>
            <a:r>
              <a:rPr lang="zh-CN" altLang="en-US" sz="3400" b="1" dirty="0">
                <a:latin typeface="+mj-ea"/>
                <a:ea typeface="+mj-ea"/>
              </a:rPr>
              <a:t>是沉沦之</a:t>
            </a:r>
            <a:r>
              <a:rPr lang="zh-CN" altLang="en-US" sz="3400" b="1" dirty="0" smtClean="0">
                <a:latin typeface="+mj-ea"/>
                <a:ea typeface="+mj-ea"/>
              </a:rPr>
              <a:t>子，显</a:t>
            </a:r>
            <a:r>
              <a:rPr lang="zh-CN" altLang="en-US" sz="3400" b="1" dirty="0">
                <a:latin typeface="+mj-ea"/>
                <a:ea typeface="+mj-ea"/>
              </a:rPr>
              <a:t>露出</a:t>
            </a:r>
            <a:r>
              <a:rPr lang="zh-CN" altLang="en-US" sz="3400" b="1" dirty="0" smtClean="0">
                <a:latin typeface="+mj-ea"/>
                <a:ea typeface="+mj-ea"/>
              </a:rPr>
              <a:t>来。</a:t>
            </a:r>
            <a:endParaRPr lang="en-AU" sz="3400" b="1" dirty="0">
              <a:latin typeface="+mj-ea"/>
              <a:ea typeface="+mj-ea"/>
            </a:endParaRPr>
          </a:p>
          <a:p>
            <a:pPr>
              <a:spcAft>
                <a:spcPts val="600"/>
              </a:spcAft>
            </a:pPr>
            <a:r>
              <a:rPr lang="en-AU" sz="3400" b="1" dirty="0">
                <a:latin typeface="+mj-ea"/>
                <a:ea typeface="+mj-ea"/>
              </a:rPr>
              <a:t>2:4 </a:t>
            </a:r>
            <a:r>
              <a:rPr lang="zh-CN" altLang="en-US" sz="3400" b="1" dirty="0">
                <a:latin typeface="+mj-ea"/>
                <a:ea typeface="+mj-ea"/>
              </a:rPr>
              <a:t>他是抵挡</a:t>
            </a:r>
            <a:r>
              <a:rPr lang="zh-CN" altLang="en-US" sz="3400" b="1" dirty="0" smtClean="0">
                <a:latin typeface="+mj-ea"/>
                <a:ea typeface="+mj-ea"/>
              </a:rPr>
              <a:t>主，高</a:t>
            </a:r>
            <a:r>
              <a:rPr lang="zh-CN" altLang="en-US" sz="3400" b="1" dirty="0">
                <a:latin typeface="+mj-ea"/>
                <a:ea typeface="+mj-ea"/>
              </a:rPr>
              <a:t>抬自</a:t>
            </a:r>
            <a:r>
              <a:rPr lang="zh-CN" altLang="en-US" sz="3400" b="1" dirty="0" smtClean="0">
                <a:latin typeface="+mj-ea"/>
                <a:ea typeface="+mj-ea"/>
              </a:rPr>
              <a:t>己，超</a:t>
            </a:r>
            <a:r>
              <a:rPr lang="zh-CN" altLang="en-US" sz="3400" b="1" dirty="0">
                <a:latin typeface="+mj-ea"/>
                <a:ea typeface="+mj-ea"/>
              </a:rPr>
              <a:t>过一切称</a:t>
            </a:r>
            <a:r>
              <a:rPr lang="zh-CN" altLang="en-US" sz="3400" b="1" dirty="0" smtClean="0">
                <a:latin typeface="+mj-ea"/>
                <a:ea typeface="+mj-ea"/>
              </a:rPr>
              <a:t>为神的，和</a:t>
            </a:r>
            <a:r>
              <a:rPr lang="zh-CN" altLang="en-US" sz="3400" b="1" dirty="0">
                <a:latin typeface="+mj-ea"/>
                <a:ea typeface="+mj-ea"/>
              </a:rPr>
              <a:t>一切受人敬拜</a:t>
            </a:r>
            <a:r>
              <a:rPr lang="zh-CN" altLang="en-US" sz="3400" b="1" dirty="0" smtClean="0">
                <a:latin typeface="+mj-ea"/>
                <a:ea typeface="+mj-ea"/>
              </a:rPr>
              <a:t>的。甚</a:t>
            </a:r>
            <a:r>
              <a:rPr lang="zh-CN" altLang="en-US" sz="3400" b="1" dirty="0">
                <a:latin typeface="+mj-ea"/>
                <a:ea typeface="+mj-ea"/>
              </a:rPr>
              <a:t>至坐</a:t>
            </a:r>
            <a:r>
              <a:rPr lang="zh-CN" altLang="en-US" sz="3400" b="1" dirty="0" smtClean="0">
                <a:latin typeface="+mj-ea"/>
                <a:ea typeface="+mj-ea"/>
              </a:rPr>
              <a:t>在神</a:t>
            </a:r>
            <a:r>
              <a:rPr lang="zh-CN" altLang="en-US" sz="3400" b="1" dirty="0">
                <a:latin typeface="+mj-ea"/>
                <a:ea typeface="+mj-ea"/>
              </a:rPr>
              <a:t>的殿</a:t>
            </a:r>
            <a:r>
              <a:rPr lang="zh-CN" altLang="en-US" sz="3400" b="1" dirty="0" smtClean="0">
                <a:latin typeface="+mj-ea"/>
                <a:ea typeface="+mj-ea"/>
              </a:rPr>
              <a:t>里，自称是神。</a:t>
            </a:r>
            <a:endParaRPr lang="en-AU" sz="3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136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>
              <a:spcAft>
                <a:spcPts val="1800"/>
              </a:spcAft>
            </a:pPr>
            <a:r>
              <a:rPr lang="zh-CN" altLang="en-US" b="1" dirty="0">
                <a:latin typeface="SimSun" pitchFamily="2" charset="-122"/>
                <a:ea typeface="SimSun" pitchFamily="2" charset="-122"/>
              </a:rPr>
              <a:t>对我们有何警醒？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295813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帖前</a:t>
            </a:r>
            <a:r>
              <a:rPr lang="en-AU" sz="3600" b="1" dirty="0"/>
              <a:t>5:5 </a:t>
            </a:r>
            <a:r>
              <a:rPr lang="zh-CN" altLang="en-US" sz="3600" b="1" dirty="0"/>
              <a:t>你们都是光明之子，都是白昼之子，我们不是属黑夜的，也不是属幽暗的。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22438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53" y="35705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帖后</a:t>
            </a:r>
            <a:r>
              <a:rPr lang="en-US" altLang="zh-CN" b="1" dirty="0"/>
              <a:t>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8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0097" y="1318022"/>
            <a:ext cx="85479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600" b="1" dirty="0"/>
              <a:t>2:5 </a:t>
            </a:r>
            <a:r>
              <a:rPr lang="en-AU" sz="3600" b="1" dirty="0" smtClean="0"/>
              <a:t> </a:t>
            </a:r>
            <a:r>
              <a:rPr lang="zh-CN" altLang="en-US" sz="3600" b="1" dirty="0" smtClean="0"/>
              <a:t>我</a:t>
            </a:r>
            <a:r>
              <a:rPr lang="zh-CN" altLang="en-US" sz="3600" b="1" dirty="0"/>
              <a:t>还在你们那里的时</a:t>
            </a:r>
            <a:r>
              <a:rPr lang="zh-CN" altLang="en-US" sz="3600" b="1" dirty="0" smtClean="0"/>
              <a:t>候，曾</a:t>
            </a:r>
            <a:r>
              <a:rPr lang="zh-CN" altLang="en-US" sz="3600" b="1" dirty="0"/>
              <a:t>把这些事告诉你</a:t>
            </a:r>
            <a:r>
              <a:rPr lang="zh-CN" altLang="en-US" sz="3600" b="1" dirty="0" smtClean="0"/>
              <a:t>们，你</a:t>
            </a:r>
            <a:r>
              <a:rPr lang="zh-CN" altLang="en-US" sz="3600" b="1" dirty="0"/>
              <a:t>们不记得</a:t>
            </a:r>
            <a:r>
              <a:rPr lang="zh-CN" altLang="en-US" sz="3600" b="1" dirty="0" smtClean="0"/>
              <a:t>么？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2:6 </a:t>
            </a:r>
            <a:r>
              <a:rPr lang="en-AU" sz="3600" b="1" dirty="0" smtClean="0"/>
              <a:t> </a:t>
            </a:r>
            <a:r>
              <a:rPr lang="zh-CN" altLang="en-US" sz="3600" b="1" dirty="0" smtClean="0"/>
              <a:t>现</a:t>
            </a:r>
            <a:r>
              <a:rPr lang="zh-CN" altLang="en-US" sz="3600" b="1" dirty="0"/>
              <a:t>在你们也知道那拦阻他的是甚</a:t>
            </a:r>
            <a:r>
              <a:rPr lang="zh-CN" altLang="en-US" sz="3600" b="1" dirty="0" smtClean="0"/>
              <a:t>么，是</a:t>
            </a:r>
            <a:r>
              <a:rPr lang="zh-CN" altLang="en-US" sz="3600" b="1" dirty="0"/>
              <a:t>叫他到了的时</a:t>
            </a:r>
            <a:r>
              <a:rPr lang="zh-CN" altLang="en-US" sz="3600" b="1" dirty="0" smtClean="0"/>
              <a:t>候，才</a:t>
            </a:r>
            <a:r>
              <a:rPr lang="zh-CN" altLang="en-US" sz="3600" b="1" dirty="0"/>
              <a:t>可以显</a:t>
            </a:r>
            <a:r>
              <a:rPr lang="zh-CN" altLang="en-US" sz="3600" b="1" dirty="0" smtClean="0"/>
              <a:t>露。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2:7 </a:t>
            </a:r>
            <a:r>
              <a:rPr lang="en-AU" sz="3600" b="1" dirty="0" smtClean="0"/>
              <a:t> </a:t>
            </a:r>
            <a:r>
              <a:rPr lang="zh-CN" altLang="en-US" sz="3600" b="1" dirty="0" smtClean="0"/>
              <a:t>因</a:t>
            </a:r>
            <a:r>
              <a:rPr lang="zh-CN" altLang="en-US" sz="3600" b="1" dirty="0"/>
              <a:t>为那不法的隐意已经发</a:t>
            </a:r>
            <a:r>
              <a:rPr lang="zh-CN" altLang="en-US" sz="3600" b="1" dirty="0" smtClean="0"/>
              <a:t>动。只</a:t>
            </a:r>
            <a:r>
              <a:rPr lang="zh-CN" altLang="en-US" sz="3600" b="1" dirty="0"/>
              <a:t>是现在有一个拦阻</a:t>
            </a:r>
            <a:r>
              <a:rPr lang="zh-CN" altLang="en-US" sz="3600" b="1" dirty="0" smtClean="0"/>
              <a:t>的，等</a:t>
            </a:r>
            <a:r>
              <a:rPr lang="zh-CN" altLang="en-US" sz="3600" b="1" dirty="0"/>
              <a:t>到那拦阻的被除</a:t>
            </a:r>
            <a:r>
              <a:rPr lang="zh-CN" altLang="en-US" sz="3600" b="1" dirty="0" smtClean="0"/>
              <a:t>去。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2:8 </a:t>
            </a:r>
            <a:r>
              <a:rPr lang="en-AU" sz="3600" b="1" dirty="0" smtClean="0"/>
              <a:t> </a:t>
            </a:r>
            <a:r>
              <a:rPr lang="zh-CN" altLang="en-US" sz="3600" b="1" dirty="0" smtClean="0"/>
              <a:t>那</a:t>
            </a:r>
            <a:r>
              <a:rPr lang="zh-CN" altLang="en-US" sz="3600" b="1" dirty="0"/>
              <a:t>时这不法的</a:t>
            </a:r>
            <a:r>
              <a:rPr lang="zh-CN" altLang="en-US" sz="3600" b="1" dirty="0" smtClean="0"/>
              <a:t>人</a:t>
            </a:r>
            <a:r>
              <a:rPr lang="zh-CN" altLang="en-US" sz="3600" b="1" dirty="0"/>
              <a:t>，</a:t>
            </a:r>
            <a:r>
              <a:rPr lang="zh-CN" altLang="en-US" sz="3600" b="1" dirty="0" smtClean="0"/>
              <a:t>必</a:t>
            </a:r>
            <a:r>
              <a:rPr lang="zh-CN" altLang="en-US" sz="3600" b="1" dirty="0"/>
              <a:t>显露出</a:t>
            </a:r>
            <a:r>
              <a:rPr lang="zh-CN" altLang="en-US" sz="3600" b="1" dirty="0" smtClean="0"/>
              <a:t>来。主</a:t>
            </a:r>
            <a:r>
              <a:rPr lang="zh-CN" altLang="en-US" sz="3600" b="1" dirty="0"/>
              <a:t>耶稣要用口中的气灭绝</a:t>
            </a:r>
            <a:r>
              <a:rPr lang="zh-CN" altLang="en-US" sz="3600" b="1" dirty="0" smtClean="0"/>
              <a:t>他，用</a:t>
            </a:r>
            <a:r>
              <a:rPr lang="zh-CN" altLang="en-US" sz="3600" b="1" dirty="0"/>
              <a:t>降临的荣光废掉他。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61716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53" y="35705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帖后</a:t>
            </a:r>
            <a:r>
              <a:rPr lang="en-US" altLang="zh-CN" b="1" dirty="0"/>
              <a:t>2</a:t>
            </a:r>
            <a:r>
              <a:rPr lang="zh-CN" altLang="en-US" b="1" dirty="0" smtClean="0"/>
              <a:t>：</a:t>
            </a:r>
            <a:r>
              <a:rPr lang="en-US" altLang="zh-CN" b="1" dirty="0"/>
              <a:t>9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12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1239" y="1268760"/>
            <a:ext cx="85479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600" b="1" dirty="0"/>
              <a:t>2:9 </a:t>
            </a:r>
            <a:r>
              <a:rPr lang="zh-CN" altLang="en-US" sz="3600" b="1" dirty="0"/>
              <a:t>这不法的人</a:t>
            </a:r>
            <a:r>
              <a:rPr lang="zh-CN" altLang="en-US" sz="3600" b="1" dirty="0" smtClean="0"/>
              <a:t>来，是</a:t>
            </a:r>
            <a:r>
              <a:rPr lang="zh-CN" altLang="en-US" sz="3600" b="1" dirty="0"/>
              <a:t>照撒但的运</a:t>
            </a:r>
            <a:r>
              <a:rPr lang="zh-CN" altLang="en-US" sz="3600" b="1" dirty="0" smtClean="0"/>
              <a:t>动，行</a:t>
            </a:r>
            <a:r>
              <a:rPr lang="zh-CN" altLang="en-US" sz="3600" b="1" dirty="0"/>
              <a:t>各样的异能神</a:t>
            </a:r>
            <a:r>
              <a:rPr lang="zh-CN" altLang="en-US" sz="3600" b="1" dirty="0" smtClean="0"/>
              <a:t>迹，和</a:t>
            </a:r>
            <a:r>
              <a:rPr lang="zh-CN" altLang="en-US" sz="3600" b="1" dirty="0"/>
              <a:t>一切虚假的奇</a:t>
            </a:r>
            <a:r>
              <a:rPr lang="zh-CN" altLang="en-US" sz="3600" b="1" dirty="0" smtClean="0"/>
              <a:t>事，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2:10 </a:t>
            </a:r>
            <a:r>
              <a:rPr lang="zh-CN" altLang="en-US" sz="3600" b="1" dirty="0"/>
              <a:t>并且在那沉沦的人身</a:t>
            </a:r>
            <a:r>
              <a:rPr lang="zh-CN" altLang="en-US" sz="3600" b="1" dirty="0" smtClean="0"/>
              <a:t>上，行</a:t>
            </a:r>
            <a:r>
              <a:rPr lang="zh-CN" altLang="en-US" sz="3600" b="1" dirty="0"/>
              <a:t>各样出于不义的诡</a:t>
            </a:r>
            <a:r>
              <a:rPr lang="zh-CN" altLang="en-US" sz="3600" b="1" dirty="0" smtClean="0"/>
              <a:t>诈。因</a:t>
            </a:r>
            <a:r>
              <a:rPr lang="zh-CN" altLang="en-US" sz="3600" b="1" dirty="0"/>
              <a:t>他们不领受爱真理的</a:t>
            </a:r>
            <a:r>
              <a:rPr lang="zh-CN" altLang="en-US" sz="3600" b="1" dirty="0" smtClean="0"/>
              <a:t>心，使</a:t>
            </a:r>
            <a:r>
              <a:rPr lang="zh-CN" altLang="en-US" sz="3600" b="1" dirty="0"/>
              <a:t>他们得救。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2:11 </a:t>
            </a:r>
            <a:r>
              <a:rPr lang="zh-CN" altLang="en-US" sz="3600" b="1" dirty="0"/>
              <a:t>故</a:t>
            </a:r>
            <a:r>
              <a:rPr lang="zh-CN" altLang="en-US" sz="3600" b="1" dirty="0" smtClean="0"/>
              <a:t>此，神</a:t>
            </a:r>
            <a:r>
              <a:rPr lang="zh-CN" altLang="en-US" sz="3600" b="1" dirty="0"/>
              <a:t>就给他们一个生发错误的</a:t>
            </a:r>
            <a:r>
              <a:rPr lang="zh-CN" altLang="en-US" sz="3600" b="1" dirty="0" smtClean="0"/>
              <a:t>心，叫</a:t>
            </a:r>
            <a:r>
              <a:rPr lang="zh-CN" altLang="en-US" sz="3600" b="1" dirty="0"/>
              <a:t>他们信从虚</a:t>
            </a:r>
            <a:r>
              <a:rPr lang="zh-CN" altLang="en-US" sz="3600" b="1" dirty="0" smtClean="0"/>
              <a:t>谎。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2:12 </a:t>
            </a:r>
            <a:r>
              <a:rPr lang="zh-CN" altLang="en-US" sz="3600" b="1" dirty="0"/>
              <a:t>使一切不信真</a:t>
            </a:r>
            <a:r>
              <a:rPr lang="zh-CN" altLang="en-US" sz="3600" b="1" dirty="0" smtClean="0"/>
              <a:t>理，倒</a:t>
            </a:r>
            <a:r>
              <a:rPr lang="zh-CN" altLang="en-US" sz="3600" b="1" dirty="0"/>
              <a:t>喜爱不义的</a:t>
            </a:r>
            <a:r>
              <a:rPr lang="zh-CN" altLang="en-US" sz="3600" b="1" dirty="0" smtClean="0"/>
              <a:t>人，都</a:t>
            </a:r>
            <a:r>
              <a:rPr lang="zh-CN" altLang="en-US" sz="3600" b="1" dirty="0"/>
              <a:t>被定罪。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39640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/>
              <a:t>谁是沉沦之子？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2204864"/>
            <a:ext cx="612068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4000" b="1" dirty="0" smtClean="0">
                <a:latin typeface="+mn-ea"/>
              </a:rPr>
              <a:t>一、</a:t>
            </a:r>
            <a:r>
              <a:rPr lang="zh-CN" altLang="en-US" sz="4000" b="1" dirty="0">
                <a:latin typeface="+mn-ea"/>
              </a:rPr>
              <a:t>何时显现？</a:t>
            </a:r>
            <a:endParaRPr lang="en-AU" sz="4000" b="1" dirty="0">
              <a:latin typeface="+mn-ea"/>
            </a:endParaRPr>
          </a:p>
          <a:p>
            <a:pPr lvl="0">
              <a:spcAft>
                <a:spcPts val="1800"/>
              </a:spcAft>
            </a:pPr>
            <a:r>
              <a:rPr lang="zh-CN" altLang="en-US" sz="4000" b="1" dirty="0" smtClean="0">
                <a:latin typeface="+mn-ea"/>
              </a:rPr>
              <a:t>二、</a:t>
            </a:r>
            <a:r>
              <a:rPr lang="zh-CN" altLang="en-US" sz="4000" b="1" dirty="0">
                <a:latin typeface="+mn-ea"/>
              </a:rPr>
              <a:t>有何异能异行？</a:t>
            </a:r>
            <a:endParaRPr lang="en-AU" sz="4000" b="1" dirty="0">
              <a:latin typeface="+mn-ea"/>
            </a:endParaRPr>
          </a:p>
          <a:p>
            <a:pPr lvl="0">
              <a:spcAft>
                <a:spcPts val="1800"/>
              </a:spcAft>
            </a:pPr>
            <a:r>
              <a:rPr lang="zh-CN" altLang="en-US" sz="4000" b="1" dirty="0" smtClean="0">
                <a:latin typeface="+mn-ea"/>
              </a:rPr>
              <a:t>三、</a:t>
            </a:r>
            <a:r>
              <a:rPr lang="zh-CN" altLang="en-US" sz="4000" b="1" dirty="0">
                <a:latin typeface="+mn-ea"/>
              </a:rPr>
              <a:t>究</a:t>
            </a:r>
            <a:r>
              <a:rPr lang="zh-CN" altLang="en-US" sz="4000" b="1" dirty="0" smtClean="0">
                <a:latin typeface="+mn-ea"/>
              </a:rPr>
              <a:t>竟谁是沉沦之子？</a:t>
            </a:r>
            <a:endParaRPr lang="en-US" altLang="zh-CN" sz="4000" b="1" dirty="0" smtClean="0">
              <a:latin typeface="+mn-ea"/>
            </a:endParaRPr>
          </a:p>
          <a:p>
            <a:pPr lvl="0">
              <a:spcAft>
                <a:spcPts val="1800"/>
              </a:spcAft>
            </a:pPr>
            <a:r>
              <a:rPr lang="zh-CN" altLang="en-US" sz="4000" b="1" dirty="0" smtClean="0">
                <a:latin typeface="+mn-ea"/>
              </a:rPr>
              <a:t>四、结局如何</a:t>
            </a:r>
            <a:r>
              <a:rPr lang="en-AU" altLang="zh-CN" sz="4000" b="1" dirty="0" smtClean="0">
                <a:latin typeface="+mn-ea"/>
              </a:rPr>
              <a:t>?</a:t>
            </a:r>
            <a:endParaRPr lang="en-AU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396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何时显现？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15429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末世和主的日子（末</a:t>
            </a:r>
            <a:r>
              <a:rPr lang="zh-CN" altLang="en-US" sz="3200" b="1" dirty="0" smtClean="0"/>
              <a:t>期，末日）</a:t>
            </a:r>
            <a:r>
              <a:rPr lang="en-AU" sz="3200" b="1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060848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3200" b="1" dirty="0" smtClean="0"/>
              <a:t>帖后</a:t>
            </a:r>
            <a:r>
              <a:rPr lang="en-AU" sz="3200" b="1" dirty="0" smtClean="0"/>
              <a:t>2:2 </a:t>
            </a:r>
            <a:r>
              <a:rPr lang="zh-CN" altLang="en-US" sz="3200" b="1" dirty="0"/>
              <a:t>我劝你们，无论有灵，有言语，有冒我名的书信，说</a:t>
            </a:r>
            <a:r>
              <a:rPr lang="zh-CN" altLang="en-US" sz="4000" b="1" dirty="0">
                <a:solidFill>
                  <a:srgbClr val="FF0000"/>
                </a:solidFill>
              </a:rPr>
              <a:t>主的日子</a:t>
            </a:r>
            <a:r>
              <a:rPr lang="zh-CN" altLang="en-US" sz="3200" b="1" dirty="0"/>
              <a:t>现在到了， 不要</a:t>
            </a:r>
            <a:r>
              <a:rPr lang="zh-CN" altLang="en-US" sz="3200" b="1" dirty="0" smtClean="0"/>
              <a:t>轻易动</a:t>
            </a:r>
            <a:r>
              <a:rPr lang="zh-CN" altLang="en-US" sz="3200" b="1" dirty="0"/>
              <a:t>心，也不要惊慌</a:t>
            </a:r>
            <a:r>
              <a:rPr lang="zh-CN" altLang="en-US" sz="3200" b="1" dirty="0" smtClean="0"/>
              <a:t>。</a:t>
            </a:r>
            <a:endParaRPr lang="en-AU" altLang="zh-CN" sz="3200" b="1" dirty="0" smtClean="0"/>
          </a:p>
          <a:p>
            <a:pPr>
              <a:spcAft>
                <a:spcPts val="600"/>
              </a:spcAft>
            </a:pPr>
            <a:endParaRPr lang="en-US" altLang="zh-CN" sz="3200" b="1" dirty="0" smtClean="0"/>
          </a:p>
          <a:p>
            <a:r>
              <a:rPr lang="zh-CN" altLang="en-US" sz="3200" b="1" dirty="0" smtClean="0"/>
              <a:t>可</a:t>
            </a:r>
            <a:r>
              <a:rPr lang="en-AU" sz="3200" b="1" dirty="0"/>
              <a:t>13:32 </a:t>
            </a:r>
            <a:r>
              <a:rPr lang="zh-CN" altLang="en-US" sz="3200" b="1" dirty="0"/>
              <a:t>但</a:t>
            </a:r>
            <a:r>
              <a:rPr lang="zh-CN" altLang="en-US" sz="4000" b="1" dirty="0">
                <a:solidFill>
                  <a:srgbClr val="FF0000"/>
                </a:solidFill>
              </a:rPr>
              <a:t>那日子，那时辰</a:t>
            </a:r>
            <a:r>
              <a:rPr lang="zh-CN" altLang="en-US" sz="3200" b="1" dirty="0"/>
              <a:t>，没有人知道，连天上的使者也不知道，子也不知道，惟有父知道</a:t>
            </a:r>
            <a:r>
              <a:rPr lang="zh-CN" altLang="en-US" sz="3200" b="1" dirty="0" smtClean="0"/>
              <a:t>。</a:t>
            </a:r>
            <a:endParaRPr lang="en-US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163115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何时显现？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42791" y="115429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末世和主的日子（末期，末日）</a:t>
            </a:r>
            <a:r>
              <a:rPr lang="en-AU" sz="3200" b="1" dirty="0"/>
              <a:t> </a:t>
            </a:r>
            <a:endParaRPr lang="en-AU" sz="3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42927" y="2276872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3200" b="1" dirty="0" smtClean="0"/>
              <a:t>太</a:t>
            </a:r>
            <a:r>
              <a:rPr lang="en-AU" sz="3200" b="1" dirty="0" smtClean="0"/>
              <a:t>24:14 </a:t>
            </a:r>
            <a:r>
              <a:rPr lang="zh-CN" altLang="en-US" sz="3200" b="1" dirty="0"/>
              <a:t>这天国的福</a:t>
            </a:r>
            <a:r>
              <a:rPr lang="zh-CN" altLang="en-US" sz="3200" b="1" dirty="0" smtClean="0"/>
              <a:t>音，要</a:t>
            </a:r>
            <a:r>
              <a:rPr lang="zh-CN" altLang="en-US" sz="3200" b="1" dirty="0"/>
              <a:t>传遍天</a:t>
            </a:r>
            <a:r>
              <a:rPr lang="zh-CN" altLang="en-US" sz="3200" b="1" dirty="0" smtClean="0"/>
              <a:t>下，对</a:t>
            </a:r>
            <a:r>
              <a:rPr lang="zh-CN" altLang="en-US" sz="3200" b="1" dirty="0"/>
              <a:t>万民作见</a:t>
            </a:r>
            <a:r>
              <a:rPr lang="zh-CN" altLang="en-US" sz="3200" b="1" dirty="0" smtClean="0"/>
              <a:t>证，然</a:t>
            </a:r>
            <a:r>
              <a:rPr lang="zh-CN" altLang="en-US" sz="3200" b="1" dirty="0"/>
              <a:t>后</a:t>
            </a:r>
            <a:r>
              <a:rPr lang="zh-CN" altLang="en-US" sz="4000" b="1" dirty="0">
                <a:solidFill>
                  <a:srgbClr val="FF0000"/>
                </a:solidFill>
              </a:rPr>
              <a:t>末期</a:t>
            </a:r>
            <a:r>
              <a:rPr lang="zh-CN" altLang="en-US" sz="3200" b="1" dirty="0"/>
              <a:t>才来到</a:t>
            </a:r>
            <a:r>
              <a:rPr lang="zh-CN" altLang="en-US" sz="3200" b="1" dirty="0" smtClean="0"/>
              <a:t>。</a:t>
            </a:r>
            <a:endParaRPr lang="en-AU" altLang="zh-CN" sz="3200" b="1" dirty="0" smtClean="0"/>
          </a:p>
          <a:p>
            <a:pPr>
              <a:spcAft>
                <a:spcPts val="1200"/>
              </a:spcAft>
            </a:pPr>
            <a:endParaRPr lang="en-AU" sz="3200" b="1" dirty="0"/>
          </a:p>
          <a:p>
            <a:pPr>
              <a:spcAft>
                <a:spcPts val="1200"/>
              </a:spcAft>
            </a:pPr>
            <a:r>
              <a:rPr lang="zh-CN" altLang="en-US" sz="3200" b="1" dirty="0"/>
              <a:t>约</a:t>
            </a:r>
            <a:r>
              <a:rPr lang="en-AU" sz="3200" b="1" dirty="0"/>
              <a:t>6:40 </a:t>
            </a:r>
            <a:r>
              <a:rPr lang="zh-CN" altLang="en-US" sz="3200" b="1" dirty="0"/>
              <a:t>因为我父的意</a:t>
            </a:r>
            <a:r>
              <a:rPr lang="zh-CN" altLang="en-US" sz="3200" b="1" dirty="0" smtClean="0"/>
              <a:t>思，是</a:t>
            </a:r>
            <a:r>
              <a:rPr lang="zh-CN" altLang="en-US" sz="3200" b="1" dirty="0"/>
              <a:t>叫一切见子而信的人得永</a:t>
            </a:r>
            <a:r>
              <a:rPr lang="zh-CN" altLang="en-US" sz="3200" b="1" dirty="0" smtClean="0"/>
              <a:t>生。并</a:t>
            </a:r>
            <a:r>
              <a:rPr lang="zh-CN" altLang="en-US" sz="3200" b="1" dirty="0"/>
              <a:t>且在</a:t>
            </a:r>
            <a:r>
              <a:rPr lang="zh-CN" altLang="en-US" sz="4000" b="1" dirty="0">
                <a:solidFill>
                  <a:srgbClr val="FF0000"/>
                </a:solidFill>
              </a:rPr>
              <a:t>末日</a:t>
            </a:r>
            <a:r>
              <a:rPr lang="zh-CN" altLang="en-US" sz="3200" b="1" dirty="0"/>
              <a:t>我要叫他复活</a:t>
            </a:r>
            <a:r>
              <a:rPr lang="zh-CN" altLang="en-US" sz="3200" b="1" dirty="0" smtClean="0"/>
              <a:t>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89083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3467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一、</a:t>
            </a:r>
            <a:r>
              <a:rPr lang="zh-CN" altLang="en-US" b="1" dirty="0"/>
              <a:t>何时显现？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742791" y="1154296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200" b="1" dirty="0" smtClean="0"/>
              <a:t>A</a:t>
            </a:r>
            <a:r>
              <a:rPr lang="zh-CN" altLang="en-US" sz="3200" b="1" dirty="0" smtClean="0"/>
              <a:t>、</a:t>
            </a:r>
            <a:r>
              <a:rPr lang="zh-CN" altLang="en-US" sz="3200" b="1" dirty="0"/>
              <a:t>末世和主的日子（末期，末日）</a:t>
            </a:r>
            <a:r>
              <a:rPr lang="en-AU" sz="3200" b="1" dirty="0"/>
              <a:t> </a:t>
            </a:r>
            <a:endParaRPr lang="en-AU" sz="3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2204864"/>
            <a:ext cx="82089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来</a:t>
            </a:r>
            <a:r>
              <a:rPr lang="en-AU" sz="3200" b="1" dirty="0"/>
              <a:t>9</a:t>
            </a:r>
            <a:r>
              <a:rPr lang="zh-CN" altLang="en-US" sz="3200" b="1" dirty="0"/>
              <a:t>：</a:t>
            </a:r>
            <a:r>
              <a:rPr lang="en-AU" sz="3200" b="1" dirty="0"/>
              <a:t>26b</a:t>
            </a:r>
            <a:r>
              <a:rPr lang="zh-CN" altLang="en-US" sz="3200" b="1" dirty="0"/>
              <a:t>（耶稣）但如今在这</a:t>
            </a:r>
            <a:r>
              <a:rPr lang="zh-CN" altLang="en-US" sz="4000" b="1" dirty="0">
                <a:solidFill>
                  <a:srgbClr val="FF0000"/>
                </a:solidFill>
              </a:rPr>
              <a:t>末世</a:t>
            </a:r>
            <a:r>
              <a:rPr lang="zh-CN" altLang="en-US" sz="3200" b="1" dirty="0"/>
              <a:t>显现一</a:t>
            </a:r>
            <a:r>
              <a:rPr lang="zh-CN" altLang="en-US" sz="3200" b="1" dirty="0" smtClean="0"/>
              <a:t>次，把</a:t>
            </a:r>
            <a:r>
              <a:rPr lang="zh-CN" altLang="en-US" sz="3200" b="1" dirty="0"/>
              <a:t>自己献为</a:t>
            </a:r>
            <a:r>
              <a:rPr lang="zh-CN" altLang="en-US" sz="3200" b="1" dirty="0" smtClean="0"/>
              <a:t>祭，好</a:t>
            </a:r>
            <a:r>
              <a:rPr lang="zh-CN" altLang="en-US" sz="3200" b="1" dirty="0"/>
              <a:t>除掉罪。</a:t>
            </a:r>
            <a:endParaRPr lang="en-AU" sz="3200" b="1" dirty="0"/>
          </a:p>
          <a:p>
            <a:r>
              <a:rPr lang="en-AU" sz="3200" b="1" dirty="0"/>
              <a:t> </a:t>
            </a:r>
          </a:p>
          <a:p>
            <a:r>
              <a:rPr lang="zh-CN" altLang="en-US" sz="3200" b="1" dirty="0"/>
              <a:t>彼后</a:t>
            </a:r>
            <a:r>
              <a:rPr lang="en-AU" sz="3200" b="1" dirty="0"/>
              <a:t>3:3 </a:t>
            </a:r>
            <a:r>
              <a:rPr lang="en-AU" sz="3200" b="1" dirty="0" smtClean="0"/>
              <a:t> </a:t>
            </a:r>
            <a:r>
              <a:rPr lang="zh-CN" altLang="en-US" sz="3200" b="1" dirty="0" smtClean="0"/>
              <a:t>第</a:t>
            </a:r>
            <a:r>
              <a:rPr lang="zh-CN" altLang="en-US" sz="3200" b="1" dirty="0"/>
              <a:t>一要紧</a:t>
            </a:r>
            <a:r>
              <a:rPr lang="zh-CN" altLang="en-US" sz="3200" b="1" dirty="0" smtClean="0"/>
              <a:t>的，该</a:t>
            </a:r>
            <a:r>
              <a:rPr lang="zh-CN" altLang="en-US" sz="3200" b="1" dirty="0"/>
              <a:t>知道在</a:t>
            </a:r>
            <a:r>
              <a:rPr lang="zh-CN" altLang="en-US" sz="4000" b="1" dirty="0">
                <a:solidFill>
                  <a:srgbClr val="FF0000"/>
                </a:solidFill>
              </a:rPr>
              <a:t>末世</a:t>
            </a:r>
            <a:r>
              <a:rPr lang="zh-CN" altLang="en-US" sz="3200" b="1" dirty="0"/>
              <a:t>必有好讥诮的</a:t>
            </a:r>
            <a:r>
              <a:rPr lang="zh-CN" altLang="en-US" sz="3200" b="1" dirty="0" smtClean="0"/>
              <a:t>人，随</a:t>
            </a:r>
            <a:r>
              <a:rPr lang="zh-CN" altLang="en-US" sz="3200" b="1" dirty="0"/>
              <a:t>从自己的私欲出来讥诮说。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42474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2545</Words>
  <Application>Microsoft Office PowerPoint</Application>
  <PresentationFormat>On-screen Show (4:3)</PresentationFormat>
  <Paragraphs>201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谁是沉沦之子？</vt:lpstr>
      <vt:lpstr>PowerPoint Presentation</vt:lpstr>
      <vt:lpstr>帖后2：1－4</vt:lpstr>
      <vt:lpstr>帖后2：5－8</vt:lpstr>
      <vt:lpstr>帖后2：9－12</vt:lpstr>
      <vt:lpstr>谁是沉沦之子？</vt:lpstr>
      <vt:lpstr>一、何时显现？</vt:lpstr>
      <vt:lpstr>一、何时显现？</vt:lpstr>
      <vt:lpstr>一、何时显现？</vt:lpstr>
      <vt:lpstr>一、何时显现？</vt:lpstr>
      <vt:lpstr>一、何时显现？</vt:lpstr>
      <vt:lpstr>一、何时显现？</vt:lpstr>
      <vt:lpstr>二、有何异能异行？</vt:lpstr>
      <vt:lpstr>二、有何异能异行？</vt:lpstr>
      <vt:lpstr>二、有何异能异行？</vt:lpstr>
      <vt:lpstr>二、有何异能异行？</vt:lpstr>
      <vt:lpstr>二、有何异能异行？</vt:lpstr>
      <vt:lpstr>二、有何异能异行？</vt:lpstr>
      <vt:lpstr>二、有何异能异行？</vt:lpstr>
      <vt:lpstr>二、有何异能异行？</vt:lpstr>
      <vt:lpstr>二、有何异能异行？</vt:lpstr>
      <vt:lpstr>小结：大罪人的显现和影响</vt:lpstr>
      <vt:lpstr>三、究竟谁是沉沦之子？</vt:lpstr>
      <vt:lpstr>三、究竟谁是沉沦之子？</vt:lpstr>
      <vt:lpstr>三、究竟谁是沉沦之子？</vt:lpstr>
      <vt:lpstr>三、究竟谁是沉沦之子？</vt:lpstr>
      <vt:lpstr>四、沉沦之子结局？</vt:lpstr>
      <vt:lpstr>       对我们有何警醒？</vt:lpstr>
      <vt:lpstr>       对我们有何警醒？</vt:lpstr>
      <vt:lpstr>对我们有何警醒？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耶稣十架胜试探</dc:title>
  <dc:creator>gordon</dc:creator>
  <cp:lastModifiedBy>gordon</cp:lastModifiedBy>
  <cp:revision>19</cp:revision>
  <dcterms:created xsi:type="dcterms:W3CDTF">2013-03-12T10:33:28Z</dcterms:created>
  <dcterms:modified xsi:type="dcterms:W3CDTF">2014-10-18T11:42:56Z</dcterms:modified>
</cp:coreProperties>
</file>