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6" r:id="rId1"/>
  </p:sldMasterIdLst>
  <p:notesMasterIdLst>
    <p:notesMasterId r:id="rId11"/>
  </p:notesMasterIdLst>
  <p:handoutMasterIdLst>
    <p:handoutMasterId r:id="rId12"/>
  </p:handoutMasterIdLst>
  <p:sldIdLst>
    <p:sldId id="456" r:id="rId2"/>
    <p:sldId id="457" r:id="rId3"/>
    <p:sldId id="458" r:id="rId4"/>
    <p:sldId id="459" r:id="rId5"/>
    <p:sldId id="460" r:id="rId6"/>
    <p:sldId id="461" r:id="rId7"/>
    <p:sldId id="462" r:id="rId8"/>
    <p:sldId id="463" r:id="rId9"/>
    <p:sldId id="4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60" autoAdjust="0"/>
    <p:restoredTop sz="94660" autoAdjust="0"/>
  </p:normalViewPr>
  <p:slideViewPr>
    <p:cSldViewPr snapToGrid="0">
      <p:cViewPr>
        <p:scale>
          <a:sx n="62" d="100"/>
          <a:sy n="62" d="100"/>
        </p:scale>
        <p:origin x="-384" y="-13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41686-F653-4951-9CFC-DB52C377D5F6}" type="datetimeFigureOut">
              <a:rPr lang="zh-CN" altLang="en-US" smtClean="0"/>
              <a:pPr/>
              <a:t>2015/7/20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85911-A856-4ED5-AB1D-9BB791CF02D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84407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D3DC5-AB94-4A60-BB44-259B7852463E}" type="datetimeFigureOut">
              <a:rPr lang="zh-CN" altLang="en-US" smtClean="0"/>
              <a:pPr/>
              <a:t>2015/7/20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3213A-F677-4E3B-9406-5CF248F58A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239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7B29C8-EE5C-40E8-ADE6-046155850361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20/07/2015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pPr>
              <a:defRPr/>
            </a:pPr>
            <a:fld id="{52C3B943-E2B7-4DCE-A11E-AEC451D8339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FC50FB-8913-4D94-9FEB-07317E6A1D2D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20/07/2015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87392-1F24-4935-92D0-FF24B0E38E3C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67B72D-3284-43EB-A9CF-4E33A9DA5621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20/07/2015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10B71-1C7D-446E-9DF8-51EBA378E8E7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6C5003-9BEB-49C2-B444-F1580F5F59D6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20/07/2015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pPr>
              <a:defRPr/>
            </a:pPr>
            <a:fld id="{A320566A-9DF8-449B-BB33-1907B31F659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B66FF5-8E86-4468-8CB2-0134B83CA1A3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20/07/2015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4C361A-9709-46FE-A24A-A6CFCD63865B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A2AD22-4429-40E0-8BFA-EFE2B37176D4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20/07/2015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95F97-3357-4529-99E7-89C9109344F0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E252C9-C493-469A-AEB4-76DF612061D5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20/07/2015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pPr>
              <a:defRPr/>
            </a:pPr>
            <a:fld id="{BAEEA367-B60B-455A-B842-DADBC995BAEC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9B5C9F-61D5-4C51-96FF-F2E94150149E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20/07/2015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B2F10-C604-4409-A4A2-7BCAD6251F1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3ABA5E-DFAB-466D-AF85-1AAAEFFFA161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20/07/2015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CAA1C7-511A-4A4B-B957-FF20478831C6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F4CBB7-4D46-45E2-BB8A-A64354B64B05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20/07/2015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3D10A-7043-4895-82A5-212D0CBE8F05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500DA7-569A-448C-86CB-86AE8BC92D2F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20/07/2015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50399-E0DF-418B-82F3-1E836E7575A9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defTabSz="914400">
              <a:defRPr/>
            </a:pPr>
            <a:fld id="{9689A38B-D0A8-4A81-83DE-6AD880E1F56C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20/07/2015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defTabSz="914400">
              <a:defRPr/>
            </a:pPr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defTabSz="914400">
              <a:defRPr/>
            </a:pPr>
            <a:fld id="{CF83F6E4-7C01-481B-A8C7-7EC2D76A75E4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7100" y="3505201"/>
            <a:ext cx="8229600" cy="1470025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“所以，劝人！”</a:t>
            </a:r>
            <a:endParaRPr lang="en-A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0709" y="5257800"/>
            <a:ext cx="6502400" cy="990600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  <a:latin typeface="+mn-ea"/>
              </a:rPr>
              <a:t>歌林多后书  </a:t>
            </a:r>
            <a:r>
              <a:rPr lang="en-US" altLang="zh-CN" b="1" dirty="0" smtClean="0">
                <a:solidFill>
                  <a:schemeClr val="tx1"/>
                </a:solidFill>
                <a:latin typeface="+mn-ea"/>
              </a:rPr>
              <a:t>5</a:t>
            </a:r>
            <a:r>
              <a:rPr lang="zh-CN" altLang="en-US" b="1" dirty="0" smtClean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zh-CN" b="1" dirty="0" smtClean="0">
                <a:solidFill>
                  <a:schemeClr val="tx1"/>
                </a:solidFill>
                <a:latin typeface="+mn-ea"/>
              </a:rPr>
              <a:t>11-21</a:t>
            </a:r>
            <a:endParaRPr lang="en-AU" b="1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1026" name="Picture 2" descr="http://blogs-images.forbes.com/abegarver/files/2012/11/danger-sign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338" y="228600"/>
            <a:ext cx="4123660" cy="3092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97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保罗传福音的动机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058400" cy="4525963"/>
          </a:xfrm>
        </p:spPr>
        <p:txBody>
          <a:bodyPr>
            <a:normAutofit/>
          </a:bodyPr>
          <a:lstStyle/>
          <a:p>
            <a:r>
              <a:rPr lang="zh-CN" altLang="en-US" b="1" dirty="0"/>
              <a:t>为什么要信福音</a:t>
            </a:r>
            <a:r>
              <a:rPr lang="zh-CN" altLang="en-US" b="1" dirty="0" smtClean="0"/>
              <a:t>？</a:t>
            </a:r>
            <a:endParaRPr lang="en-US" altLang="zh-CN" b="1" dirty="0" smtClean="0"/>
          </a:p>
          <a:p>
            <a:r>
              <a:rPr lang="zh-CN" altLang="en-US" b="1" dirty="0" smtClean="0"/>
              <a:t>为</a:t>
            </a:r>
            <a:r>
              <a:rPr lang="zh-CN" altLang="en-US" b="1" dirty="0"/>
              <a:t>什么要传福音？</a:t>
            </a:r>
            <a:endParaRPr lang="en-AU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CN" altLang="en-US" b="1" dirty="0"/>
              <a:t>两个原因</a:t>
            </a:r>
            <a:r>
              <a:rPr lang="zh-CN" altLang="en-US" b="1" dirty="0" smtClean="0"/>
              <a:t>：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b="1" dirty="0" smtClean="0"/>
              <a:t>1</a:t>
            </a:r>
            <a:r>
              <a:rPr lang="zh-CN" altLang="en-US" b="1" dirty="0"/>
              <a:t>）</a:t>
            </a:r>
            <a:r>
              <a:rPr lang="zh-CN" altLang="en-US" b="1" dirty="0" smtClean="0"/>
              <a:t>主的畏惧（</a:t>
            </a:r>
            <a:r>
              <a:rPr lang="en-US" b="1" dirty="0"/>
              <a:t>the fear of the Lord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b="1" dirty="0" smtClean="0"/>
              <a:t>2</a:t>
            </a:r>
            <a:r>
              <a:rPr lang="zh-CN" altLang="en-US" b="1" dirty="0" smtClean="0"/>
              <a:t>）基督的爱 </a:t>
            </a:r>
            <a:r>
              <a:rPr lang="zh-CN" altLang="en-US" b="1" dirty="0"/>
              <a:t>（</a:t>
            </a:r>
            <a:r>
              <a:rPr lang="en-US" b="1" dirty="0"/>
              <a:t>the love of </a:t>
            </a:r>
            <a:r>
              <a:rPr lang="en-US" altLang="zh-CN" b="1" dirty="0" smtClean="0"/>
              <a:t>Christ</a:t>
            </a:r>
            <a:r>
              <a:rPr lang="zh-CN" altLang="en-US" b="1" dirty="0" smtClean="0"/>
              <a:t>）</a:t>
            </a:r>
            <a:endParaRPr lang="en-AU" b="1" dirty="0"/>
          </a:p>
          <a:p>
            <a:endParaRPr lang="en-AU" dirty="0"/>
          </a:p>
          <a:p>
            <a:endParaRPr lang="en-AU" dirty="0"/>
          </a:p>
        </p:txBody>
      </p:sp>
      <p:pic>
        <p:nvPicPr>
          <p:cNvPr id="5" name="Content Placeholder 3" descr="http://imgc.allpostersimages.com/images/P-473-488-90/67/6789/QV4I100Z/posters/lynn-johnson-a-4th-century-fresco-of-the-apostle-paul-preaching.jp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0" y="1600200"/>
            <a:ext cx="3454400" cy="26262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680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304800"/>
            <a:ext cx="115570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1</a:t>
            </a:r>
            <a:r>
              <a:rPr lang="zh-CN" altLang="en-US" sz="4000" b="1" dirty="0"/>
              <a:t>）主是可畏的（</a:t>
            </a:r>
            <a:r>
              <a:rPr lang="en-US" sz="4000" b="1" dirty="0"/>
              <a:t>the fear of the Lord</a:t>
            </a:r>
            <a:r>
              <a:rPr lang="zh-CN" altLang="en-US" sz="4000" b="1" dirty="0" smtClean="0"/>
              <a:t>）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828801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sz="3900" b="1" dirty="0" smtClean="0"/>
              <a:t>保罗“劝说”人</a:t>
            </a:r>
            <a:endParaRPr lang="en-US" altLang="zh-CN" sz="3900" b="1" dirty="0" smtClean="0"/>
          </a:p>
          <a:p>
            <a:pPr marL="0" indent="0">
              <a:buNone/>
            </a:pPr>
            <a:endParaRPr lang="en-US" altLang="zh-CN" sz="3900" b="1" dirty="0" smtClean="0"/>
          </a:p>
          <a:p>
            <a:pPr marL="0" indent="0">
              <a:buNone/>
            </a:pPr>
            <a:r>
              <a:rPr lang="zh-CN" altLang="en-US" sz="3900" b="1" dirty="0" smtClean="0"/>
              <a:t>      </a:t>
            </a:r>
            <a:r>
              <a:rPr lang="en-US" altLang="zh-CN" sz="3900" b="1" dirty="0" smtClean="0"/>
              <a:t>	</a:t>
            </a:r>
            <a:r>
              <a:rPr lang="zh-CN" altLang="en-US" sz="3900" b="1" dirty="0" smtClean="0">
                <a:sym typeface="Wingdings"/>
              </a:rPr>
              <a:t>  </a:t>
            </a:r>
            <a:r>
              <a:rPr lang="zh-CN" altLang="en-US" sz="3900" b="1" dirty="0" smtClean="0"/>
              <a:t>因为有很可怕的事！</a:t>
            </a:r>
            <a:endParaRPr lang="en-US" altLang="zh-CN" sz="3900" b="1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sz="3900" b="1" dirty="0" smtClean="0">
                <a:sym typeface="Wingdings"/>
              </a:rPr>
              <a:t>	</a:t>
            </a:r>
            <a:r>
              <a:rPr lang="zh-CN" altLang="en-US" sz="3900" b="1" dirty="0" smtClean="0">
                <a:sym typeface="Wingdings"/>
              </a:rPr>
              <a:t></a:t>
            </a:r>
            <a:r>
              <a:rPr lang="zh-CN" altLang="en-US" sz="3900" b="1" dirty="0" smtClean="0"/>
              <a:t>“</a:t>
            </a:r>
            <a:r>
              <a:rPr lang="zh-CN" altLang="en-US" sz="3900" b="1" dirty="0"/>
              <a:t>所以，劝人！”</a:t>
            </a:r>
            <a:endParaRPr lang="en-AU" sz="3900" b="1" dirty="0"/>
          </a:p>
        </p:txBody>
      </p:sp>
      <p:pic>
        <p:nvPicPr>
          <p:cNvPr id="4" name="Picture 3" descr="https://encrypted-tbn3.gstatic.com/images?q=tbn:ANd9GcTlK9iUJyC90P7eUOdwi4Hb6owB-Mgky7VF8r6RJfIWV76TzpS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907" y="1524000"/>
            <a:ext cx="4673600" cy="2057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998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危险！</a:t>
            </a:r>
            <a:endParaRPr lang="en-AU" dirty="0"/>
          </a:p>
        </p:txBody>
      </p:sp>
      <p:pic>
        <p:nvPicPr>
          <p:cNvPr id="4" name="Picture 3" descr="http://toby-marshall.com/wp-content/uploads/2013/04/bridge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78" b="11749"/>
          <a:stretch/>
        </p:blipFill>
        <p:spPr bwMode="auto">
          <a:xfrm>
            <a:off x="1092169" y="3886201"/>
            <a:ext cx="4600353" cy="21956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http://agapegeek.files.wordpress.com/2009/11/bridge-out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56" t="14677" r="16949" b="16737"/>
          <a:stretch/>
        </p:blipFill>
        <p:spPr bwMode="auto">
          <a:xfrm>
            <a:off x="1524001" y="1681761"/>
            <a:ext cx="2586567" cy="19316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http://www.jonahome.net/files03/mtxl6/mt6-10/10.files/image002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385776"/>
            <a:ext cx="2743200" cy="46960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423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74638"/>
            <a:ext cx="11379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/>
              <a:t>2</a:t>
            </a:r>
            <a:r>
              <a:rPr lang="zh-CN" altLang="en-US" sz="4000" b="1" dirty="0"/>
              <a:t>）主是有爱心的 （</a:t>
            </a:r>
            <a:r>
              <a:rPr lang="en-US" sz="4000" b="1" dirty="0"/>
              <a:t>the love of the Lord</a:t>
            </a:r>
            <a:r>
              <a:rPr lang="zh-CN" altLang="en-US" sz="4000" b="1" dirty="0" smtClean="0"/>
              <a:t>）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dirty="0" smtClean="0"/>
              <a:t>保罗“劝说”人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en-US" altLang="zh-CN" sz="3600" b="1" dirty="0" smtClean="0"/>
              <a:t>	 </a:t>
            </a:r>
            <a:r>
              <a:rPr lang="en-US" altLang="zh-CN" sz="3600" b="1" dirty="0" smtClean="0">
                <a:sym typeface="Wingdings"/>
              </a:rPr>
              <a:t></a:t>
            </a:r>
            <a:r>
              <a:rPr lang="zh-CN" altLang="en-US" sz="3600" b="1" dirty="0" smtClean="0"/>
              <a:t>因为有很奇妙的事！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 smtClean="0">
                <a:sym typeface="Wingdings"/>
              </a:rPr>
              <a:t></a:t>
            </a:r>
            <a:r>
              <a:rPr lang="zh-CN" altLang="en-US" sz="3600" b="1" dirty="0" smtClean="0"/>
              <a:t>“</a:t>
            </a:r>
            <a:r>
              <a:rPr lang="zh-CN" altLang="en-US" sz="3600" b="1" dirty="0"/>
              <a:t>所</a:t>
            </a:r>
            <a:r>
              <a:rPr lang="zh-CN" altLang="en-US" sz="3600" b="1" dirty="0" smtClean="0"/>
              <a:t>以，劝</a:t>
            </a:r>
            <a:r>
              <a:rPr lang="zh-CN" altLang="en-US" sz="3600" b="1" dirty="0"/>
              <a:t>人！”</a:t>
            </a:r>
            <a:endParaRPr lang="en-AU" sz="3600" b="1" dirty="0"/>
          </a:p>
        </p:txBody>
      </p:sp>
      <p:pic>
        <p:nvPicPr>
          <p:cNvPr id="4" name="Picture 3" descr="http://i21.photobucket.com/albums/b283/almasattic/Good20Friday2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37599" y="1511595"/>
            <a:ext cx="3149599" cy="3276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3603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62"/>
          </a:xfrm>
        </p:spPr>
        <p:txBody>
          <a:bodyPr/>
          <a:lstStyle/>
          <a:p>
            <a:pPr algn="l"/>
            <a:r>
              <a:rPr lang="zh-CN" altLang="en-US" dirty="0" smtClean="0"/>
              <a:t>耶稣替我们死了</a:t>
            </a:r>
            <a:endParaRPr lang="en-AU" dirty="0"/>
          </a:p>
        </p:txBody>
      </p:sp>
      <p:pic>
        <p:nvPicPr>
          <p:cNvPr id="4" name="Content Placeholder 3" descr="http://photos.pchome.com.tw/s11/k/n/knockoutevil/book2/p13800519458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9652000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20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戴德生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1"/>
            <a:ext cx="109728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dirty="0" smtClean="0"/>
              <a:t>“</a:t>
            </a:r>
            <a:r>
              <a:rPr lang="zh-TW" altLang="en-US" sz="2800" dirty="0" smtClean="0"/>
              <a:t>如</a:t>
            </a:r>
            <a:r>
              <a:rPr lang="zh-TW" altLang="en-US" sz="2800" dirty="0"/>
              <a:t>果我有一千英鎊，中國可以全部拿去；如果我有一千條性命，不會留下一條不給中</a:t>
            </a:r>
            <a:r>
              <a:rPr lang="zh-TW" altLang="en-US" sz="2800" dirty="0" smtClean="0"/>
              <a:t>國</a:t>
            </a:r>
            <a:r>
              <a:rPr lang="zh-CN" altLang="en-US" sz="2800" dirty="0" smtClean="0"/>
              <a:t>”</a:t>
            </a:r>
            <a:endParaRPr lang="en-AU" sz="2800" dirty="0"/>
          </a:p>
        </p:txBody>
      </p:sp>
      <p:pic>
        <p:nvPicPr>
          <p:cNvPr id="2050" name="Picture 2" descr="https://upload.wikimedia.org/wikipedia/commons/d/d1/Hudson_Taylor_age_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651" y="3505201"/>
            <a:ext cx="2133600" cy="239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worldevangelism.net/wp-content/uploads/2012/08/hudsontay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358" y="3698771"/>
            <a:ext cx="2272908" cy="2190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46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Content Placeholder 3" descr="http://izquotes.com/quotes-pictures/quote-i-sit-here-all-day-trying-to-persuade-people-to-do-the-things-they-ought-to-have-sense-enough-to-do-harry-s-truman-274078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19" b="11251"/>
          <a:stretch/>
        </p:blipFill>
        <p:spPr bwMode="auto">
          <a:xfrm>
            <a:off x="914401" y="1295400"/>
            <a:ext cx="10477500" cy="4442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037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62"/>
          </a:xfrm>
        </p:spPr>
        <p:txBody>
          <a:bodyPr>
            <a:normAutofit/>
          </a:bodyPr>
          <a:lstStyle/>
          <a:p>
            <a:pPr algn="l"/>
            <a:r>
              <a:rPr lang="zh-CN" altLang="en-US" b="1" dirty="0"/>
              <a:t>劝说</a:t>
            </a:r>
            <a:r>
              <a:rPr lang="zh-CN" altLang="en-US" b="1" dirty="0" smtClean="0"/>
              <a:t>您：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2743200"/>
          </a:xfrm>
        </p:spPr>
        <p:txBody>
          <a:bodyPr>
            <a:normAutofit/>
          </a:bodyPr>
          <a:lstStyle/>
          <a:p>
            <a:pPr marL="360000" lvl="2" indent="-742950">
              <a:buFont typeface="+mj-lt"/>
              <a:buAutoNum type="arabicParenR"/>
            </a:pPr>
            <a:r>
              <a:rPr lang="zh-CN" altLang="en-US" sz="3600" b="1" dirty="0" smtClean="0">
                <a:latin typeface="+mn-ea"/>
              </a:rPr>
              <a:t>不</a:t>
            </a:r>
            <a:r>
              <a:rPr lang="zh-CN" altLang="en-US" sz="3600" b="1" dirty="0">
                <a:latin typeface="+mn-ea"/>
              </a:rPr>
              <a:t>要以为 </a:t>
            </a:r>
            <a:r>
              <a:rPr lang="zh-CN" altLang="en-US" sz="3600" b="1" dirty="0">
                <a:solidFill>
                  <a:srgbClr val="C00000"/>
                </a:solidFill>
                <a:latin typeface="+mn-ea"/>
              </a:rPr>
              <a:t>信耶稣“弱者的鸦片</a:t>
            </a:r>
            <a:r>
              <a:rPr lang="zh-CN" altLang="en-US" sz="3600" b="1" dirty="0" smtClean="0">
                <a:solidFill>
                  <a:srgbClr val="C00000"/>
                </a:solidFill>
                <a:latin typeface="+mn-ea"/>
              </a:rPr>
              <a:t>”</a:t>
            </a:r>
            <a:endParaRPr lang="en-AU" sz="3600" b="1" dirty="0">
              <a:solidFill>
                <a:srgbClr val="C00000"/>
              </a:solidFill>
              <a:latin typeface="+mn-ea"/>
            </a:endParaRPr>
          </a:p>
          <a:p>
            <a:pPr marL="360000" lvl="2" indent="-742950">
              <a:buFont typeface="+mj-lt"/>
              <a:buAutoNum type="arabicParenR"/>
            </a:pPr>
            <a:r>
              <a:rPr lang="zh-CN" altLang="en-US" sz="3600" b="1" dirty="0">
                <a:latin typeface="+mn-ea"/>
              </a:rPr>
              <a:t>不要以为 </a:t>
            </a:r>
            <a:r>
              <a:rPr lang="zh-CN" altLang="en-US" sz="3600" b="1" dirty="0">
                <a:solidFill>
                  <a:srgbClr val="C00000"/>
                </a:solidFill>
                <a:latin typeface="+mn-ea"/>
              </a:rPr>
              <a:t>耶稣没有存</a:t>
            </a:r>
            <a:r>
              <a:rPr lang="zh-CN" altLang="en-US" sz="3600" b="1" dirty="0" smtClean="0">
                <a:solidFill>
                  <a:srgbClr val="C00000"/>
                </a:solidFill>
                <a:latin typeface="+mn-ea"/>
              </a:rPr>
              <a:t>在</a:t>
            </a:r>
            <a:endParaRPr lang="en-AU" altLang="zh-CN" sz="3600" b="1" dirty="0">
              <a:solidFill>
                <a:srgbClr val="C00000"/>
              </a:solidFill>
              <a:latin typeface="+mn-ea"/>
            </a:endParaRPr>
          </a:p>
          <a:p>
            <a:pPr marL="360000" lvl="2" indent="-742950">
              <a:buFont typeface="+mj-lt"/>
              <a:buAutoNum type="arabicParenR"/>
            </a:pPr>
            <a:r>
              <a:rPr lang="zh-CN" altLang="en-US" sz="3600" b="1" dirty="0" smtClean="0">
                <a:latin typeface="+mn-ea"/>
              </a:rPr>
              <a:t>不</a:t>
            </a:r>
            <a:r>
              <a:rPr lang="zh-CN" altLang="en-US" sz="3600" b="1" dirty="0">
                <a:latin typeface="+mn-ea"/>
              </a:rPr>
              <a:t>要以</a:t>
            </a:r>
            <a:r>
              <a:rPr lang="zh-CN" altLang="en-US" sz="3600" b="1" dirty="0" smtClean="0">
                <a:latin typeface="+mn-ea"/>
              </a:rPr>
              <a:t>为 </a:t>
            </a:r>
            <a:r>
              <a:rPr lang="zh-CN" altLang="en-US" sz="3600" b="1" dirty="0" smtClean="0">
                <a:solidFill>
                  <a:srgbClr val="C00000"/>
                </a:solidFill>
                <a:latin typeface="+mn-ea"/>
              </a:rPr>
              <a:t>十</a:t>
            </a:r>
            <a:r>
              <a:rPr lang="zh-CN" altLang="en-US" sz="3600" b="1" dirty="0">
                <a:solidFill>
                  <a:srgbClr val="C00000"/>
                </a:solidFill>
                <a:latin typeface="+mn-ea"/>
              </a:rPr>
              <a:t>字架跟你没有关系</a:t>
            </a:r>
            <a:endParaRPr lang="en-AU" sz="3600" b="1" dirty="0">
              <a:solidFill>
                <a:srgbClr val="C00000"/>
              </a:solidFill>
              <a:latin typeface="+mn-ea"/>
            </a:endParaRPr>
          </a:p>
          <a:p>
            <a:pPr marL="360000" indent="0">
              <a:buNone/>
            </a:pPr>
            <a:endParaRPr lang="en-AU" sz="3600" b="1" dirty="0">
              <a:latin typeface="+mn-ea"/>
            </a:endParaRPr>
          </a:p>
        </p:txBody>
      </p:sp>
      <p:pic>
        <p:nvPicPr>
          <p:cNvPr id="4" name="Picture 3" descr="http://i21.photobucket.com/albums/b283/almasattic/Good20Friday2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4400" y="4008474"/>
            <a:ext cx="2641600" cy="23878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http://www.tcaccma.org/images/DoctrinePic/08bridge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82457"/>
            <a:ext cx="3149600" cy="22399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Content Placeholder 3" descr="http://imgc.allpostersimages.com/images/P-473-488-90/67/6789/QV4I100Z/posters/lynn-johnson-a-4th-century-fresco-of-the-apostle-paul-preaching.jp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0" y="3963286"/>
            <a:ext cx="3149600" cy="24330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9820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1144</TotalTime>
  <Words>207</Words>
  <Application>Microsoft Office PowerPoint</Application>
  <PresentationFormat>Custom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“所以，劝人！”</vt:lpstr>
      <vt:lpstr>保罗传福音的动机</vt:lpstr>
      <vt:lpstr>1）主是可畏的（the fear of the Lord）</vt:lpstr>
      <vt:lpstr>危险！</vt:lpstr>
      <vt:lpstr>2）主是有爱心的 （the love of the Lord） </vt:lpstr>
      <vt:lpstr>耶稣替我们死了</vt:lpstr>
      <vt:lpstr>戴德生</vt:lpstr>
      <vt:lpstr>PowerPoint Presentation</vt:lpstr>
      <vt:lpstr>劝说您：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崇拜程序</dc:title>
  <dc:creator>Yun</dc:creator>
  <cp:lastModifiedBy>User</cp:lastModifiedBy>
  <cp:revision>84</cp:revision>
  <dcterms:created xsi:type="dcterms:W3CDTF">2015-03-31T23:40:37Z</dcterms:created>
  <dcterms:modified xsi:type="dcterms:W3CDTF">2015-07-20T03:11:21Z</dcterms:modified>
</cp:coreProperties>
</file>