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1" r:id="rId1"/>
  </p:sldMasterIdLst>
  <p:notesMasterIdLst>
    <p:notesMasterId r:id="rId21"/>
  </p:notesMasterIdLst>
  <p:sldIdLst>
    <p:sldId id="331" r:id="rId2"/>
    <p:sldId id="332"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4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6" autoAdjust="0"/>
    <p:restoredTop sz="94660"/>
  </p:normalViewPr>
  <p:slideViewPr>
    <p:cSldViewPr snapToGrid="0" snapToObjects="1">
      <p:cViewPr varScale="1">
        <p:scale>
          <a:sx n="102" d="100"/>
          <a:sy n="102" d="100"/>
        </p:scale>
        <p:origin x="-96" y="-3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25E5D6-5006-2E45-8551-F8CFE2D1BD5B}" type="datetimeFigureOut">
              <a:rPr lang="en-US" smtClean="0"/>
              <a:pPr/>
              <a:t>8/17/2015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674F3-6385-6E40-BA47-17CA0E366467}" type="slidenum">
              <a:rPr lang="en-US" smtClean="0"/>
              <a:pPr/>
              <a:t>‹#›</a:t>
            </a:fld>
            <a:endParaRPr lang="en-US"/>
          </a:p>
        </p:txBody>
      </p:sp>
    </p:spTree>
    <p:extLst>
      <p:ext uri="{BB962C8B-B14F-4D97-AF65-F5344CB8AC3E}">
        <p14:creationId xmlns:p14="http://schemas.microsoft.com/office/powerpoint/2010/main" val="158791167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zh-CN" altLang="en-US" smtClean="0"/>
              <a:t>我讀一段致詞，請大家猜猜看是誰說的？</a:t>
            </a:r>
            <a:endParaRPr lang="en-US" altLang="zh-CN" smtClean="0"/>
          </a:p>
          <a:p>
            <a:pPr eaLnBrk="1" hangingPunct="1"/>
            <a:r>
              <a:rPr lang="en-US" altLang="zh-TW" smtClean="0"/>
              <a:t>「</a:t>
            </a:r>
            <a:r>
              <a:rPr lang="zh-TW" altLang="en-US" smtClean="0"/>
              <a:t>校長、各位嘉賓、各位家長、各位老師、各位同學：</a:t>
            </a:r>
          </a:p>
          <a:p>
            <a:pPr eaLnBrk="1" hangingPunct="1"/>
            <a:r>
              <a:rPr lang="zh-TW" altLang="en-US" smtClean="0"/>
              <a:t>我作為這所享譽盛名的學校的產品，今天能夠站在大家的面前致辭，非常高興，甚至感到自豪。回望歲月，我有些難以置信：我上一次踏上這個舞台，竟然已經是</a:t>
            </a:r>
            <a:r>
              <a:rPr lang="en-US" altLang="zh-TW" smtClean="0"/>
              <a:t>38</a:t>
            </a:r>
            <a:r>
              <a:rPr lang="zh-TW" altLang="en-US" smtClean="0"/>
              <a:t>年前的事。我曾</a:t>
            </a:r>
            <a:r>
              <a:rPr lang="zh-CN" altLang="en-US" smtClean="0"/>
              <a:t>在</a:t>
            </a:r>
            <a:r>
              <a:rPr lang="zh-TW" altLang="en-US" smtClean="0"/>
              <a:t>這舞台參加莎士比亞戲劇</a:t>
            </a:r>
            <a:r>
              <a:rPr lang="en-US" altLang="zh-TW" smtClean="0"/>
              <a:t>《</a:t>
            </a:r>
            <a:r>
              <a:rPr lang="zh-TW" altLang="en-US" smtClean="0"/>
              <a:t>皆大歡喜</a:t>
            </a:r>
            <a:r>
              <a:rPr lang="en-US" altLang="zh-TW" smtClean="0"/>
              <a:t>》(</a:t>
            </a:r>
            <a:r>
              <a:rPr lang="en-AU" smtClean="0"/>
              <a:t>As you Like It) </a:t>
            </a:r>
            <a:r>
              <a:rPr lang="zh-TW" altLang="en-US" smtClean="0"/>
              <a:t>的演出，在劇中扮演</a:t>
            </a:r>
            <a:r>
              <a:rPr lang="en-AU" smtClean="0"/>
              <a:t>Jacques</a:t>
            </a:r>
            <a:r>
              <a:rPr lang="zh-TW" altLang="en-US" smtClean="0"/>
              <a:t>的角色。我的對白，至今未忘，特別是這一句：</a:t>
            </a:r>
            <a:r>
              <a:rPr lang="zh-CN" altLang="en-US" smtClean="0"/>
              <a:t>“全世界就是個舞台，所有人僅僅是演員”。</a:t>
            </a:r>
            <a:r>
              <a:rPr lang="zh-TW" altLang="en-US" smtClean="0"/>
              <a:t>這太真實不過了。人生就如一台戲。我們都有進場出場的時候，最重要的就是如何在台上演好自己的角色。</a:t>
            </a:r>
            <a:r>
              <a:rPr lang="zh-CN" altLang="en-US" smtClean="0"/>
              <a:t>學校</a:t>
            </a:r>
            <a:r>
              <a:rPr lang="zh-TW" altLang="en-US" smtClean="0"/>
              <a:t>培育我們去成大功、立大業，但畢業之後能否把握機會，就要靠我們自己。如果你細心閱讀校史上的榮譽榜，你會發覺，我們社會上很多有地位的人都榜上有名。</a:t>
            </a:r>
            <a:r>
              <a:rPr lang="zh-CN" altLang="en-US" smtClean="0"/>
              <a:t>」</a:t>
            </a:r>
            <a:endParaRPr lang="en-US" altLang="zh-CN" smtClean="0"/>
          </a:p>
          <a:p>
            <a:pPr eaLnBrk="1" hangingPunct="1"/>
            <a:r>
              <a:rPr lang="zh-CN" altLang="en-US" smtClean="0"/>
              <a:t>答案：這一席話</a:t>
            </a:r>
            <a:r>
              <a:rPr lang="zh-TW" altLang="en-US" smtClean="0"/>
              <a:t>許仕仁於</a:t>
            </a:r>
            <a:r>
              <a:rPr lang="en-US" altLang="zh-TW" smtClean="0"/>
              <a:t>2005</a:t>
            </a:r>
            <a:r>
              <a:rPr lang="zh-TW" altLang="en-US" smtClean="0"/>
              <a:t>年出席皇仁</a:t>
            </a:r>
            <a:r>
              <a:rPr lang="zh-CN" altLang="en-US" smtClean="0"/>
              <a:t>母校</a:t>
            </a:r>
            <a:r>
              <a:rPr lang="zh-TW" altLang="en-US" smtClean="0"/>
              <a:t>頒獎禮的致辭</a:t>
            </a:r>
            <a:r>
              <a:rPr lang="zh-CN" altLang="en-US" smtClean="0"/>
              <a:t>。香港</a:t>
            </a:r>
            <a:r>
              <a:rPr lang="zh-TW" altLang="en-US" smtClean="0"/>
              <a:t>前政務司司長許仕仁因貪污罪，被判入獄</a:t>
            </a:r>
            <a:r>
              <a:rPr lang="en-US" altLang="zh-TW" smtClean="0"/>
              <a:t>7</a:t>
            </a:r>
            <a:r>
              <a:rPr lang="zh-TW" altLang="en-US" smtClean="0"/>
              <a:t>年半，成為</a:t>
            </a:r>
            <a:r>
              <a:rPr lang="zh-CN" altLang="en-US" smtClean="0"/>
              <a:t>香港</a:t>
            </a:r>
            <a:r>
              <a:rPr lang="zh-TW" altLang="en-US" smtClean="0"/>
              <a:t>歷來被判</a:t>
            </a:r>
            <a:r>
              <a:rPr lang="zh-CN" altLang="en-US" smtClean="0"/>
              <a:t>入獄</a:t>
            </a:r>
            <a:r>
              <a:rPr lang="zh-TW" altLang="en-US" smtClean="0"/>
              <a:t>最高級的政府官員，許仕仁下場令政界以至母校皇仁書院</a:t>
            </a:r>
            <a:r>
              <a:rPr lang="en-US" altLang="zh-CN" smtClean="0"/>
              <a:t>Queen’s College</a:t>
            </a:r>
            <a:r>
              <a:rPr lang="zh-TW" altLang="en-US" smtClean="0"/>
              <a:t>校友</a:t>
            </a:r>
            <a:r>
              <a:rPr lang="zh-CN" altLang="en-US" smtClean="0"/>
              <a:t>感嘆。</a:t>
            </a:r>
            <a:r>
              <a:rPr lang="zh-TW" altLang="en-US" smtClean="0"/>
              <a:t>許仕仁</a:t>
            </a:r>
            <a:r>
              <a:rPr lang="zh-CN" altLang="en-US" smtClean="0"/>
              <a:t>的人生成了一台戲，他自導自演，說成大功立大業要把握機會，要靠自己，但是</a:t>
            </a:r>
            <a:r>
              <a:rPr lang="zh-TW" altLang="en-US" smtClean="0"/>
              <a:t>許仕仁</a:t>
            </a:r>
            <a:r>
              <a:rPr lang="zh-CN" altLang="en-US" smtClean="0"/>
              <a:t>的一台戲演得超爛的。</a:t>
            </a:r>
            <a:endParaRPr lang="en-US" altLang="zh-CN" smtClean="0"/>
          </a:p>
          <a:p>
            <a:pPr eaLnBrk="1" hangingPunct="1"/>
            <a:r>
              <a:rPr lang="zh-CN" altLang="en-US" smtClean="0"/>
              <a:t>兩千年前使徒保羅在羅馬帝國繁華的哥林多城，就是現在希臘境內，說：“我們成了一台戲”，保羅的一台戲和許仕仁的一台戲有什麼不同？對世界起了什麼影響？我們一起讀</a:t>
            </a:r>
            <a:r>
              <a:rPr lang="zh-CN" altLang="en-US" b="1" smtClean="0"/>
              <a:t>哥林多前書 </a:t>
            </a:r>
            <a:r>
              <a:rPr lang="en-AU" b="1" smtClean="0"/>
              <a:t>4:1-13</a:t>
            </a:r>
            <a:r>
              <a:rPr lang="zh-CN" altLang="en-US" b="1" smtClean="0"/>
              <a:t>。</a:t>
            </a:r>
            <a:endParaRPr lang="en-AU" sz="1000" b="1" smtClean="0"/>
          </a:p>
          <a:p>
            <a:pPr eaLnBrk="1" hangingPunct="1"/>
            <a:endParaRPr lang="en-US" altLang="zh-CN" smtClean="0"/>
          </a:p>
          <a:p>
            <a:pPr eaLnBrk="1" hangingPunct="1"/>
            <a:endParaRPr lang="en-AU"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8D3984-DB55-4C8E-A041-CC23A7F63177}" type="slidenum">
              <a:rPr lang="en-AU" smtClean="0"/>
              <a:pPr/>
              <a:t>1</a:t>
            </a:fld>
            <a:endParaRPr lang="en-A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AU" altLang="en-US" smtClean="0"/>
              <a:t>Eric Liddell makes the finish line in record time for an Olympic gold medal in Paris 1924 </a:t>
            </a:r>
            <a:br>
              <a:rPr lang="en-AU" altLang="en-US" smtClean="0"/>
            </a:br>
            <a:endParaRPr lang="en-AU" altLang="en-US" smtClean="0"/>
          </a:p>
          <a:p>
            <a:pPr eaLnBrk="1" hangingPunct="1">
              <a:spcBef>
                <a:spcPct val="0"/>
              </a:spcBef>
            </a:pPr>
            <a:endParaRPr lang="en-AU" alt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6B1E87-0407-49B3-8719-3EC66D674712}" type="slidenum">
              <a:rPr lang="en-AU" altLang="en-US" smtClean="0"/>
              <a:pPr/>
              <a:t>13</a:t>
            </a:fld>
            <a:endParaRPr lang="en-AU"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zh-TW" altLang="en-US" smtClean="0"/>
              <a:t>看著如今骨瘦如柴的父親，</a:t>
            </a:r>
            <a:r>
              <a:rPr lang="en-AU" smtClean="0"/>
              <a:t>Diana</a:t>
            </a:r>
            <a:r>
              <a:rPr lang="zh-TW" altLang="en-US" smtClean="0"/>
              <a:t>覺得很難過，她的父親曾經也是一個攝影師，</a:t>
            </a:r>
            <a:r>
              <a:rPr lang="en-AU" smtClean="0"/>
              <a:t>Diana</a:t>
            </a:r>
            <a:r>
              <a:rPr lang="zh-TW" altLang="en-US" smtClean="0"/>
              <a:t>開始攝影也是受到父親的影響，她說，她對於父親最後的記憶，就是儘管媽媽不允許，但是爸爸還是會偷偷給她吃最喜歡的小熊軟糖。然而她的父母在她</a:t>
            </a:r>
            <a:r>
              <a:rPr lang="en-AU" smtClean="0"/>
              <a:t>5</a:t>
            </a:r>
            <a:r>
              <a:rPr lang="zh-TW" altLang="en-US" smtClean="0"/>
              <a:t>歲的時候就離婚了，父親也在那年拋下她們母女離開，從那以後，</a:t>
            </a:r>
            <a:r>
              <a:rPr lang="en-AU" smtClean="0"/>
              <a:t>Diana</a:t>
            </a:r>
            <a:r>
              <a:rPr lang="zh-TW" altLang="en-US" smtClean="0"/>
              <a:t>不得不借住在親戚家，也睡過公園和車子裡，即使這樣她還是咬牙挺了過來。</a:t>
            </a:r>
            <a:endParaRPr lang="en-AU"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7F753B-C61D-4B31-B971-347F1713C5EF}" type="slidenum">
              <a:rPr lang="en-AU" smtClean="0"/>
              <a:pPr/>
              <a:t>15</a:t>
            </a:fld>
            <a:endParaRPr lang="en-A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zh-TW" altLang="en-US" smtClean="0"/>
              <a:t>直到有一天父親突發心臟病被送到了醫院。</a:t>
            </a:r>
            <a:endParaRPr lang="en-AU"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45A8D81-CAE8-4A41-9C09-D56E0B3CA511}" type="slidenum">
              <a:rPr lang="en-AU" smtClean="0"/>
              <a:pPr/>
              <a:t>17</a:t>
            </a:fld>
            <a:endParaRPr lang="en-A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zh-TW" altLang="en-US" smtClean="0"/>
              <a:t>父親的遺棄，曾讓她失望和受傷。但她選擇原諒，現在與父親在一起的每一天，對她來說都是一份禮物。</a:t>
            </a:r>
            <a:endParaRPr lang="en-AU"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36B2DD-8515-488B-97B2-9C982D7022F4}" type="slidenum">
              <a:rPr lang="en-AU" smtClean="0"/>
              <a:pPr/>
              <a:t>18</a:t>
            </a:fld>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smtClean="0"/>
              <a:t>2</a:t>
            </a:r>
            <a:r>
              <a:rPr lang="zh-CN" altLang="en-US" smtClean="0"/>
              <a:t>：</a:t>
            </a:r>
            <a:r>
              <a:rPr lang="en-US" altLang="zh-CN" smtClean="0"/>
              <a:t>1 </a:t>
            </a:r>
            <a:r>
              <a:rPr lang="zh-TW" altLang="en-US" smtClean="0"/>
              <a:t>弟兄們，從前我到你們那裡去，並沒有用高言大智對你們宣傳　神的奧祕。 </a:t>
            </a:r>
            <a:r>
              <a:rPr lang="en-US" altLang="zh-TW" b="1" i="1" smtClean="0"/>
              <a:t>2</a:t>
            </a:r>
            <a:r>
              <a:rPr lang="zh-TW" altLang="en-US" smtClean="0"/>
              <a:t> 因為我曾定了主意，在你們中間不知道別的，只知道耶穌基督並他釘十字架。</a:t>
            </a:r>
            <a:endParaRPr lang="en-AU" altLang="en-US"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4F243D-6A7B-4683-9A0F-F29D1AC7A0D1}" type="slidenum">
              <a:rPr lang="en-AU" altLang="en-US" smtClean="0"/>
              <a:pPr/>
              <a:t>2</a:t>
            </a:fld>
            <a:endParaRPr lang="en-AU"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b="1" i="1" smtClean="0"/>
              <a:t>1</a:t>
            </a:r>
            <a:r>
              <a:rPr lang="zh-CN" altLang="en-US" b="1" i="1" smtClean="0"/>
              <a:t>：</a:t>
            </a:r>
            <a:r>
              <a:rPr lang="en-US" altLang="zh-TW" b="1" i="1" smtClean="0"/>
              <a:t>9</a:t>
            </a:r>
            <a:r>
              <a:rPr lang="zh-TW" altLang="en-US" smtClean="0"/>
              <a:t> 　神是信實的，你們原是被他所召，好與他兒子─我們的主耶穌基督一同得分。 </a:t>
            </a:r>
            <a:r>
              <a:rPr lang="en-US" altLang="zh-TW" b="1" i="1" smtClean="0"/>
              <a:t>10</a:t>
            </a:r>
            <a:r>
              <a:rPr lang="zh-TW" altLang="en-US" smtClean="0"/>
              <a:t> 弟兄們，我藉我們主耶穌基督的名勸你們都說一樣的話。你們中間也不可分黨，只要一心一意，彼此相合。</a:t>
            </a:r>
            <a:endParaRPr lang="en-US" altLang="zh-CN" b="1" i="1" smtClean="0"/>
          </a:p>
          <a:p>
            <a:pPr eaLnBrk="1" hangingPunct="1">
              <a:spcBef>
                <a:spcPct val="0"/>
              </a:spcBef>
            </a:pPr>
            <a:r>
              <a:rPr lang="en-US" altLang="zh-CN" b="1" i="1" smtClean="0"/>
              <a:t>1</a:t>
            </a:r>
            <a:r>
              <a:rPr lang="zh-CN" altLang="en-US" b="1" i="1" smtClean="0"/>
              <a:t>：</a:t>
            </a:r>
            <a:r>
              <a:rPr lang="en-US" altLang="zh-TW" b="1" i="1" smtClean="0"/>
              <a:t>30</a:t>
            </a:r>
            <a:r>
              <a:rPr lang="zh-TW" altLang="en-US" smtClean="0"/>
              <a:t>   但你們得在基督耶穌裡是本乎　神，　神又使他成為我們的智慧、公義、聖潔、救贖。 </a:t>
            </a:r>
            <a:r>
              <a:rPr lang="en-US" altLang="zh-TW" b="1" i="1" smtClean="0"/>
              <a:t>31</a:t>
            </a:r>
            <a:r>
              <a:rPr lang="zh-TW" altLang="en-US" smtClean="0"/>
              <a:t> 如經上所記：「誇口的，當指著主誇口。」 </a:t>
            </a:r>
            <a:endParaRPr lang="en-US" altLang="zh-CN" b="1" i="1" smtClean="0"/>
          </a:p>
          <a:p>
            <a:pPr eaLnBrk="1" hangingPunct="1">
              <a:spcBef>
                <a:spcPct val="0"/>
              </a:spcBef>
            </a:pPr>
            <a:r>
              <a:rPr lang="en-US" altLang="zh-CN" b="1" i="1" smtClean="0"/>
              <a:t>3</a:t>
            </a:r>
            <a:r>
              <a:rPr lang="zh-CN" altLang="en-US" b="1" i="1" smtClean="0"/>
              <a:t>：</a:t>
            </a:r>
            <a:r>
              <a:rPr lang="en-US" altLang="zh-TW" b="1" i="1" smtClean="0"/>
              <a:t>19</a:t>
            </a:r>
            <a:r>
              <a:rPr lang="zh-TW" altLang="en-US" smtClean="0"/>
              <a:t>  因這世界的智慧，在　神看是愚拙。如經上記著說：「主叫有智慧的，中了自己的詭計」； </a:t>
            </a:r>
            <a:r>
              <a:rPr lang="en-US" altLang="zh-TW" b="1" i="1" smtClean="0"/>
              <a:t>20</a:t>
            </a:r>
            <a:r>
              <a:rPr lang="zh-TW" altLang="en-US" smtClean="0"/>
              <a:t> 又說：「主知道智慧人的意念是虛妄的。」 </a:t>
            </a:r>
            <a:r>
              <a:rPr lang="en-US" altLang="zh-TW" b="1" i="1" smtClean="0"/>
              <a:t>21</a:t>
            </a:r>
            <a:r>
              <a:rPr lang="zh-TW" altLang="en-US" smtClean="0"/>
              <a:t> 所以無論誰，都不可拿人誇口</a:t>
            </a:r>
            <a:endParaRPr lang="en-US" altLang="zh-TW"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6AA20F-37DB-4EE1-889E-DEB001083729}" type="slidenum">
              <a:rPr lang="en-AU" altLang="en-US" smtClean="0"/>
              <a:pPr/>
              <a:t>3</a:t>
            </a:fld>
            <a:endParaRPr lang="en-AU"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smtClean="0"/>
              <a:t>2</a:t>
            </a:r>
            <a:r>
              <a:rPr lang="zh-CN" altLang="en-US" smtClean="0"/>
              <a:t>：</a:t>
            </a:r>
            <a:r>
              <a:rPr lang="en-US" altLang="zh-CN" smtClean="0"/>
              <a:t>1 </a:t>
            </a:r>
            <a:r>
              <a:rPr lang="zh-TW" altLang="en-US" smtClean="0"/>
              <a:t>弟兄們，從前我到你們那裡去，並沒有用高言大智對你們宣傳　神的奧祕。 </a:t>
            </a:r>
            <a:r>
              <a:rPr lang="en-US" altLang="zh-TW" b="1" i="1" smtClean="0"/>
              <a:t>2</a:t>
            </a:r>
            <a:r>
              <a:rPr lang="zh-TW" altLang="en-US" smtClean="0"/>
              <a:t> 因為我曾定了主意，在你們中間不知道別的，只知道耶穌基督並他釘十字架。</a:t>
            </a:r>
            <a:endParaRPr lang="en-AU" altLang="en-US" smtClean="0"/>
          </a:p>
          <a:p>
            <a:pPr eaLnBrk="1" hangingPunct="1">
              <a:spcBef>
                <a:spcPct val="0"/>
              </a:spcBef>
            </a:pPr>
            <a:r>
              <a:rPr lang="zh-CN" altLang="en-US" smtClean="0"/>
              <a:t>使徒背起十字架跟從主：效法基督，跟隨基督的腳踪，透過十字架的受苦和榮耀，建立教會。</a:t>
            </a:r>
            <a:endParaRPr lang="en-US" altLang="zh-CN" smtClean="0"/>
          </a:p>
          <a:p>
            <a:pPr eaLnBrk="1" hangingPunct="1">
              <a:spcBef>
                <a:spcPct val="0"/>
              </a:spcBef>
            </a:pPr>
            <a:r>
              <a:rPr lang="zh-CN" altLang="en-US" smtClean="0"/>
              <a:t>這是天使都不曾知道的奧秘。以弗所書</a:t>
            </a:r>
            <a:r>
              <a:rPr lang="en-US" altLang="zh-CN" smtClean="0"/>
              <a:t>2:9-13</a:t>
            </a:r>
            <a:endParaRPr lang="en-AU" alt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1D152C-169E-4718-A379-C9E824E30377}" type="slidenum">
              <a:rPr lang="en-AU" altLang="en-US" smtClean="0"/>
              <a:pPr/>
              <a:t>4</a:t>
            </a:fld>
            <a:endParaRPr lang="en-AU"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smtClean="0"/>
              <a:t>2</a:t>
            </a:r>
            <a:r>
              <a:rPr lang="zh-CN" altLang="en-US" smtClean="0"/>
              <a:t>：</a:t>
            </a:r>
            <a:r>
              <a:rPr lang="en-US" altLang="zh-CN" smtClean="0"/>
              <a:t>1 </a:t>
            </a:r>
            <a:r>
              <a:rPr lang="zh-TW" altLang="en-US" smtClean="0"/>
              <a:t>弟兄們，從前我到你們那裡去，並沒有用高言大智對你們宣傳　神的奧祕。 </a:t>
            </a:r>
            <a:r>
              <a:rPr lang="en-US" altLang="zh-TW" b="1" i="1" smtClean="0"/>
              <a:t>2</a:t>
            </a:r>
            <a:r>
              <a:rPr lang="zh-TW" altLang="en-US" smtClean="0"/>
              <a:t> 因為我曾定了主意，在你們中間不知道別的，只知道耶穌基督並他釘十字架。</a:t>
            </a:r>
            <a:endParaRPr lang="en-AU" alt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DCAA13-6D2C-4990-93FD-72583D4F202E}" type="slidenum">
              <a:rPr lang="en-AU" altLang="en-US" smtClean="0"/>
              <a:pPr/>
              <a:t>6</a:t>
            </a:fld>
            <a:endParaRPr lang="en-AU"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alt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CD10E7A-B5FA-41AE-98AB-2D321DD089D2}" type="slidenum">
              <a:rPr lang="en-AU" altLang="en-US" smtClean="0"/>
              <a:pPr/>
              <a:t>7</a:t>
            </a:fld>
            <a:endParaRPr lang="en-AU"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b="1" i="1" smtClean="0"/>
              <a:t>1</a:t>
            </a:r>
            <a:r>
              <a:rPr lang="zh-CN" altLang="en-US" b="1" i="1" smtClean="0"/>
              <a:t>：</a:t>
            </a:r>
            <a:r>
              <a:rPr lang="en-US" altLang="zh-TW" b="1" i="1" smtClean="0"/>
              <a:t>9</a:t>
            </a:r>
            <a:r>
              <a:rPr lang="zh-TW" altLang="en-US" smtClean="0"/>
              <a:t> 　神是信實的，你們原是被他所召，好與他兒子─我們的主耶穌基督一同得分。 </a:t>
            </a:r>
            <a:r>
              <a:rPr lang="en-US" altLang="zh-TW" b="1" i="1" smtClean="0"/>
              <a:t>10</a:t>
            </a:r>
            <a:r>
              <a:rPr lang="zh-TW" altLang="en-US" smtClean="0"/>
              <a:t> 弟兄們，我藉我們主耶穌基督的名勸你們都說一樣的話。你們中間也不可分黨，只要一心一意，彼此相合。</a:t>
            </a:r>
            <a:endParaRPr lang="en-US" altLang="zh-CN" b="1" i="1" smtClean="0"/>
          </a:p>
          <a:p>
            <a:pPr eaLnBrk="1" hangingPunct="1">
              <a:spcBef>
                <a:spcPct val="0"/>
              </a:spcBef>
            </a:pPr>
            <a:r>
              <a:rPr lang="en-US" altLang="zh-CN" b="1" i="1" smtClean="0"/>
              <a:t>1</a:t>
            </a:r>
            <a:r>
              <a:rPr lang="zh-CN" altLang="en-US" b="1" i="1" smtClean="0"/>
              <a:t>：</a:t>
            </a:r>
            <a:r>
              <a:rPr lang="en-US" altLang="zh-TW" b="1" i="1" smtClean="0"/>
              <a:t>30</a:t>
            </a:r>
            <a:r>
              <a:rPr lang="zh-TW" altLang="en-US" smtClean="0"/>
              <a:t>   但你們得在基督耶穌裡是本乎　神，　神又使他成為我們的智慧、公義、聖潔、救贖。 </a:t>
            </a:r>
            <a:r>
              <a:rPr lang="en-US" altLang="zh-TW" b="1" i="1" smtClean="0"/>
              <a:t>31</a:t>
            </a:r>
            <a:r>
              <a:rPr lang="zh-TW" altLang="en-US" smtClean="0"/>
              <a:t> 如經上所記：「誇口的，當指著主誇口。」 </a:t>
            </a:r>
            <a:endParaRPr lang="en-US" altLang="zh-CN" b="1" i="1" smtClean="0"/>
          </a:p>
          <a:p>
            <a:pPr eaLnBrk="1" hangingPunct="1">
              <a:spcBef>
                <a:spcPct val="0"/>
              </a:spcBef>
            </a:pPr>
            <a:r>
              <a:rPr lang="en-US" altLang="zh-CN" b="1" i="1" smtClean="0"/>
              <a:t>3</a:t>
            </a:r>
            <a:r>
              <a:rPr lang="zh-CN" altLang="en-US" b="1" i="1" smtClean="0"/>
              <a:t>：</a:t>
            </a:r>
            <a:r>
              <a:rPr lang="en-US" altLang="zh-TW" b="1" i="1" smtClean="0"/>
              <a:t>19</a:t>
            </a:r>
            <a:r>
              <a:rPr lang="zh-TW" altLang="en-US" smtClean="0"/>
              <a:t>  因這世界的智慧，在　神看是愚拙。如經上記著說：「主叫有智慧的，中了自己的詭計」； </a:t>
            </a:r>
            <a:r>
              <a:rPr lang="en-US" altLang="zh-TW" b="1" i="1" smtClean="0"/>
              <a:t>20</a:t>
            </a:r>
            <a:r>
              <a:rPr lang="zh-TW" altLang="en-US" smtClean="0"/>
              <a:t> 又說：「主知道智慧人的意念是虛妄的。」 </a:t>
            </a:r>
            <a:r>
              <a:rPr lang="en-US" altLang="zh-TW" b="1" i="1" smtClean="0"/>
              <a:t>21</a:t>
            </a:r>
            <a:r>
              <a:rPr lang="zh-TW" altLang="en-US" smtClean="0"/>
              <a:t> 所以無論誰，都不可拿人誇口</a:t>
            </a:r>
            <a:endParaRPr lang="en-US" altLang="zh-TW"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685AB-4DD5-4912-92A3-E148FB6F8954}" type="slidenum">
              <a:rPr lang="en-AU" altLang="en-US" smtClean="0"/>
              <a:pPr/>
              <a:t>8</a:t>
            </a:fld>
            <a:endParaRPr lang="en-AU"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zh-CN" smtClean="0"/>
              <a:t>2</a:t>
            </a:r>
            <a:r>
              <a:rPr lang="zh-CN" altLang="en-US" smtClean="0"/>
              <a:t>：</a:t>
            </a:r>
            <a:r>
              <a:rPr lang="en-US" altLang="zh-CN" smtClean="0"/>
              <a:t>1 </a:t>
            </a:r>
            <a:r>
              <a:rPr lang="zh-TW" altLang="en-US" smtClean="0"/>
              <a:t>弟兄們，從前我到你們那裡去，並沒有用高言大智對你們宣傳　神的奧祕。 </a:t>
            </a:r>
            <a:r>
              <a:rPr lang="en-US" altLang="zh-TW" b="1" i="1" smtClean="0"/>
              <a:t>2</a:t>
            </a:r>
            <a:r>
              <a:rPr lang="zh-TW" altLang="en-US" smtClean="0"/>
              <a:t> 因為我曾定了主意，在你們中間不知道別的，只知道耶穌基督並他釘十字架。</a:t>
            </a:r>
            <a:endParaRPr lang="en-AU" altLang="en-US" smtClean="0"/>
          </a:p>
          <a:p>
            <a:pPr eaLnBrk="1" hangingPunct="1">
              <a:spcBef>
                <a:spcPct val="0"/>
              </a:spcBef>
            </a:pPr>
            <a:r>
              <a:rPr lang="zh-CN" altLang="en-US" smtClean="0"/>
              <a:t>使徒背起十字架跟從主：效法基督，跟隨基督的腳踪，透過十字架的受苦和榮耀，建立教會。</a:t>
            </a:r>
            <a:endParaRPr lang="en-US" altLang="zh-CN" smtClean="0"/>
          </a:p>
          <a:p>
            <a:pPr eaLnBrk="1" hangingPunct="1">
              <a:spcBef>
                <a:spcPct val="0"/>
              </a:spcBef>
            </a:pPr>
            <a:r>
              <a:rPr lang="zh-CN" altLang="en-US" smtClean="0"/>
              <a:t>這是天使都不曾知道的奧秘。以弗所書</a:t>
            </a:r>
            <a:r>
              <a:rPr lang="en-US" altLang="zh-CN" smtClean="0"/>
              <a:t>2:9-13</a:t>
            </a:r>
            <a:endParaRPr lang="en-AU" alt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4405FE-0E54-4758-A8B3-0E4FE8B0510C}" type="slidenum">
              <a:rPr lang="en-AU" altLang="en-US" smtClean="0"/>
              <a:pPr/>
              <a:t>10</a:t>
            </a:fld>
            <a:endParaRPr lang="en-AU"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zh-TW" altLang="en-US" smtClean="0"/>
              <a:t>希臘人喜愛</a:t>
            </a:r>
            <a:r>
              <a:rPr lang="zh-CN" altLang="en-US" smtClean="0"/>
              <a:t>賽跑</a:t>
            </a:r>
            <a:r>
              <a:rPr lang="zh-TW" altLang="en-US" smtClean="0"/>
              <a:t>一直非常，如奧林匹亞</a:t>
            </a:r>
            <a:r>
              <a:rPr lang="zh-CN" altLang="en-US" smtClean="0"/>
              <a:t>賽跑長度</a:t>
            </a:r>
            <a:r>
              <a:rPr lang="zh-TW" altLang="en-US" smtClean="0"/>
              <a:t>為</a:t>
            </a:r>
            <a:r>
              <a:rPr lang="en-US" altLang="zh-TW" smtClean="0"/>
              <a:t>192.3</a:t>
            </a:r>
            <a:r>
              <a:rPr lang="zh-TW" altLang="en-US" smtClean="0"/>
              <a:t>公尺、雅典</a:t>
            </a:r>
            <a:r>
              <a:rPr lang="en-US" altLang="zh-TW" smtClean="0"/>
              <a:t>185.2</a:t>
            </a:r>
            <a:r>
              <a:rPr lang="zh-TW" altLang="en-US" smtClean="0"/>
              <a:t>公尺</a:t>
            </a:r>
            <a:r>
              <a:rPr lang="zh-CN" altLang="en-US" smtClean="0"/>
              <a:t>。</a:t>
            </a:r>
            <a:r>
              <a:rPr lang="zh-TW" altLang="en-US" smtClean="0"/>
              <a:t>隨後因賽馬、戰車加入</a:t>
            </a:r>
            <a:r>
              <a:rPr lang="zh-CN" altLang="en-US" smtClean="0"/>
              <a:t>比賽項目</a:t>
            </a:r>
            <a:r>
              <a:rPr lang="zh-TW" altLang="en-US" smtClean="0"/>
              <a:t>而拉長並成</a:t>
            </a:r>
            <a:r>
              <a:rPr lang="en-US" altLang="zh-TW" smtClean="0"/>
              <a:t>U</a:t>
            </a:r>
            <a:r>
              <a:rPr lang="zh-TW" altLang="en-US" smtClean="0"/>
              <a:t>字形。轉彎處還可以隔開成為音樂會場。羅馬</a:t>
            </a:r>
            <a:r>
              <a:rPr lang="zh-CN" altLang="en-US" smtClean="0"/>
              <a:t>帝國征服希臘以後，在帝國版圖建造更大</a:t>
            </a:r>
            <a:r>
              <a:rPr lang="zh-TW" altLang="en-US" smtClean="0"/>
              <a:t>的競賽場所，</a:t>
            </a:r>
            <a:r>
              <a:rPr lang="zh-CN" altLang="en-US" smtClean="0"/>
              <a:t>圖中的競賽場</a:t>
            </a:r>
            <a:r>
              <a:rPr lang="zh-TW" altLang="en-US" smtClean="0"/>
              <a:t>長度有</a:t>
            </a:r>
            <a:r>
              <a:rPr lang="en-US" altLang="zh-CN" smtClean="0"/>
              <a:t>810</a:t>
            </a:r>
            <a:r>
              <a:rPr lang="zh-CN" altLang="en-US" smtClean="0"/>
              <a:t>米（</a:t>
            </a:r>
            <a:r>
              <a:rPr lang="en-US" altLang="zh-TW" smtClean="0"/>
              <a:t>2700</a:t>
            </a:r>
            <a:r>
              <a:rPr lang="zh-TW" altLang="en-US" smtClean="0"/>
              <a:t>呎</a:t>
            </a:r>
            <a:r>
              <a:rPr lang="zh-CN" altLang="en-US" smtClean="0"/>
              <a:t>）</a:t>
            </a:r>
            <a:r>
              <a:rPr lang="zh-TW" altLang="en-US" smtClean="0"/>
              <a:t>，寬</a:t>
            </a:r>
            <a:r>
              <a:rPr lang="en-US" altLang="zh-CN" smtClean="0"/>
              <a:t>220</a:t>
            </a:r>
            <a:r>
              <a:rPr lang="zh-CN" altLang="en-US" smtClean="0"/>
              <a:t>米（</a:t>
            </a:r>
            <a:r>
              <a:rPr lang="en-US" altLang="zh-TW" smtClean="0"/>
              <a:t>705</a:t>
            </a:r>
            <a:r>
              <a:rPr lang="zh-TW" altLang="en-US" smtClean="0"/>
              <a:t>呎</a:t>
            </a:r>
            <a:r>
              <a:rPr lang="zh-CN" altLang="en-US" smtClean="0"/>
              <a:t>）</a:t>
            </a:r>
            <a:r>
              <a:rPr lang="zh-TW" altLang="en-US" smtClean="0"/>
              <a:t>。可容納</a:t>
            </a:r>
            <a:r>
              <a:rPr lang="en-US" altLang="zh-TW" smtClean="0"/>
              <a:t>18</a:t>
            </a:r>
            <a:r>
              <a:rPr lang="zh-TW" altLang="en-US" smtClean="0"/>
              <a:t>萬觀眾</a:t>
            </a:r>
            <a:r>
              <a:rPr lang="zh-CN" altLang="en-US" smtClean="0"/>
              <a:t>。</a:t>
            </a:r>
            <a:r>
              <a:rPr lang="zh-TW" altLang="en-US" smtClean="0"/>
              <a:t>圖</a:t>
            </a:r>
            <a:r>
              <a:rPr lang="zh-CN" altLang="en-US" smtClean="0"/>
              <a:t>拉</a:t>
            </a:r>
            <a:r>
              <a:rPr lang="zh-TW" altLang="en-US" smtClean="0"/>
              <a:t>真皇帝</a:t>
            </a:r>
            <a:r>
              <a:rPr lang="zh-CN" altLang="en-US" smtClean="0"/>
              <a:t>（</a:t>
            </a:r>
            <a:r>
              <a:rPr lang="en-AU" smtClean="0"/>
              <a:t>Trajan Roman emperor 98</a:t>
            </a:r>
            <a:r>
              <a:rPr lang="en-US" altLang="zh-CN" smtClean="0"/>
              <a:t>-117</a:t>
            </a:r>
            <a:r>
              <a:rPr lang="en-AU" smtClean="0"/>
              <a:t> AD </a:t>
            </a:r>
            <a:r>
              <a:rPr lang="zh-CN" altLang="en-US" smtClean="0"/>
              <a:t>）</a:t>
            </a:r>
            <a:r>
              <a:rPr lang="zh-TW" altLang="en-US" smtClean="0"/>
              <a:t>用大理石加以翻造。</a:t>
            </a:r>
            <a:r>
              <a:rPr lang="zh-CN" altLang="en-US" smtClean="0"/>
              <a:t>羅馬皇帝征服戰敗國，把將領或國王和俘虜帶回羅馬，列隊遊行示眾。為了羞辱戰敗國的將領或國王，把他們列在遊行的末後，然後定死罪，丟入鬥獸場，或者競技場當中與奴隸格鬥到死。</a:t>
            </a:r>
            <a:r>
              <a:rPr lang="en-AU" smtClean="0"/>
              <a:t>Trajan</a:t>
            </a:r>
            <a:r>
              <a:rPr lang="zh-CN" altLang="en-US" smtClean="0"/>
              <a:t>原是軍人</a:t>
            </a:r>
            <a:r>
              <a:rPr lang="en-AU" smtClean="0"/>
              <a:t>, </a:t>
            </a:r>
            <a:r>
              <a:rPr lang="zh-CN" altLang="en-US" smtClean="0"/>
              <a:t>公元</a:t>
            </a:r>
            <a:r>
              <a:rPr lang="en-AU" smtClean="0"/>
              <a:t>98-117</a:t>
            </a:r>
            <a:r>
              <a:rPr lang="zh-CN" altLang="en-US" smtClean="0"/>
              <a:t>年擔任羅馬皇帝。</a:t>
            </a:r>
            <a:r>
              <a:rPr lang="zh-TW" altLang="en-US" smtClean="0"/>
              <a:t>势力擴張到</a:t>
            </a:r>
            <a:r>
              <a:rPr lang="zh-CN" altLang="en-US" smtClean="0"/>
              <a:t>方</a:t>
            </a:r>
            <a:r>
              <a:rPr lang="zh-TW" altLang="en-US" smtClean="0"/>
              <a:t>，包括米所波大米、亜述等。他開闢公路，辦學校，提高人民教育水準，</a:t>
            </a:r>
            <a:r>
              <a:rPr lang="zh-CN" altLang="en-US" smtClean="0"/>
              <a:t>可是</a:t>
            </a:r>
            <a:r>
              <a:rPr lang="zh-TW" altLang="en-US" smtClean="0"/>
              <a:t>他要求所有公民必须要拜皇帝的像，很多基督徒不肯拜偶像而殉道。他</a:t>
            </a:r>
            <a:r>
              <a:rPr lang="zh-CN" altLang="en-US" smtClean="0"/>
              <a:t>頒布</a:t>
            </a:r>
            <a:r>
              <a:rPr lang="zh-TW" altLang="en-US" smtClean="0"/>
              <a:t>兩個政策：</a:t>
            </a:r>
            <a:r>
              <a:rPr lang="en-US" altLang="zh-CN" smtClean="0"/>
              <a:t>1.</a:t>
            </a:r>
            <a:r>
              <a:rPr lang="zh-TW" altLang="en-US" smtClean="0"/>
              <a:t>禁止基督徒秘密集會结社、</a:t>
            </a:r>
            <a:r>
              <a:rPr lang="en-US" altLang="zh-CN" smtClean="0"/>
              <a:t>2.</a:t>
            </a:r>
            <a:r>
              <a:rPr lang="zh-TW" altLang="en-US" smtClean="0"/>
              <a:t>禁止基督徒</a:t>
            </a:r>
            <a:r>
              <a:rPr lang="en-US" altLang="zh-TW" smtClean="0"/>
              <a:t>『</a:t>
            </a:r>
            <a:r>
              <a:rPr lang="zh-TW" altLang="en-US" smtClean="0"/>
              <a:t>可憎和不合理的迷信</a:t>
            </a:r>
            <a:r>
              <a:rPr lang="en-US" altLang="zh-TW" smtClean="0"/>
              <a:t>』</a:t>
            </a:r>
            <a:r>
              <a:rPr lang="zh-TW" altLang="en-US" smtClean="0"/>
              <a:t>。基督徒被審問</a:t>
            </a:r>
            <a:r>
              <a:rPr lang="zh-CN" altLang="en-US" smtClean="0"/>
              <a:t>時，</a:t>
            </a:r>
            <a:r>
              <a:rPr lang="zh-TW" altLang="en-US" smtClean="0"/>
              <a:t>主審官必须要求他背棄信仰，如果要求三次仍不背棄，就處死。</a:t>
            </a:r>
            <a:endParaRPr lang="en-AU" smtClean="0"/>
          </a:p>
          <a:p>
            <a:pPr eaLnBrk="1" hangingPunct="1"/>
            <a:r>
              <a:rPr lang="zh-TW" altLang="en-US" smtClean="0"/>
              <a:t>主後</a:t>
            </a:r>
            <a:r>
              <a:rPr lang="en-AU" smtClean="0"/>
              <a:t>115</a:t>
            </a:r>
            <a:r>
              <a:rPr lang="zh-TW" altLang="en-US" smtClean="0"/>
              <a:t>年安提阿主教伊格那丢（</a:t>
            </a:r>
            <a:r>
              <a:rPr lang="en-AU" smtClean="0"/>
              <a:t>Ignatius</a:t>
            </a:r>
            <a:r>
              <a:rPr lang="zh-TW" altLang="en-US" smtClean="0"/>
              <a:t>，</a:t>
            </a:r>
            <a:r>
              <a:rPr lang="en-AU" smtClean="0"/>
              <a:t>67-115</a:t>
            </a:r>
            <a:r>
              <a:rPr lang="zh-TW" altLang="en-US" smtClean="0"/>
              <a:t>）被</a:t>
            </a:r>
            <a:r>
              <a:rPr lang="zh-CN" altLang="en-US" smtClean="0"/>
              <a:t>定罪</a:t>
            </a:r>
            <a:r>
              <a:rPr lang="zh-TW" altLang="en-US" smtClean="0"/>
              <a:t>投入圆形劇場的野獸籠子。伊格那丢說：</a:t>
            </a:r>
            <a:r>
              <a:rPr lang="en-US" altLang="zh-TW" smtClean="0"/>
              <a:t>『</a:t>
            </a:r>
            <a:r>
              <a:rPr lang="zh-TW" altLang="en-US" smtClean="0"/>
              <a:t> </a:t>
            </a:r>
            <a:r>
              <a:rPr lang="zh-CN" altLang="en-US" smtClean="0"/>
              <a:t>来吧，群獸們；來吧，恶魔凶残的折磨；唯讓我得着基督。</a:t>
            </a:r>
            <a:r>
              <a:rPr lang="en-US" altLang="zh-TW" smtClean="0"/>
              <a:t>』</a:t>
            </a:r>
            <a:endParaRPr lang="en-AU" smtClean="0"/>
          </a:p>
          <a:p>
            <a:pPr eaLnBrk="1" hangingPunct="1"/>
            <a:endParaRPr lang="en-AU" smtClean="0"/>
          </a:p>
          <a:p>
            <a:pPr eaLnBrk="1" hangingPunct="1"/>
            <a:endParaRPr lang="zh-TW" altLang="en-US" smtClean="0"/>
          </a:p>
          <a:p>
            <a:pPr eaLnBrk="1" hangingPunct="1"/>
            <a:endParaRPr lang="en-AU"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3CD9D3-7C64-46E6-B46D-48B6BCFBDF1E}" type="slidenum">
              <a:rPr lang="en-AU" smtClean="0"/>
              <a:pPr/>
              <a:t>11</a:t>
            </a:fld>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ED754EC1-252A-3A4D-8D72-DED9469859A8}"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extLst>
      <p:ext uri="{BB962C8B-B14F-4D97-AF65-F5344CB8AC3E}">
        <p14:creationId xmlns:p14="http://schemas.microsoft.com/office/powerpoint/2010/main" val="2889772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ED754EC1-252A-3A4D-8D72-DED9469859A8}"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3020734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ED754EC1-252A-3A4D-8D72-DED9469859A8}"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1967725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ED754EC1-252A-3A4D-8D72-DED9469859A8}"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1048168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ED754EC1-252A-3A4D-8D72-DED9469859A8}"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345702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ED754EC1-252A-3A4D-8D72-DED9469859A8}" type="datetimeFigureOut">
              <a:rPr lang="en-US" smtClean="0"/>
              <a:pPr/>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327100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ED754EC1-252A-3A4D-8D72-DED9469859A8}" type="datetimeFigureOut">
              <a:rPr lang="en-US" smtClean="0"/>
              <a:pPr/>
              <a:t>8/17/2015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2627389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ED754EC1-252A-3A4D-8D72-DED9469859A8}" type="datetimeFigureOut">
              <a:rPr lang="en-US" smtClean="0"/>
              <a:pPr/>
              <a:t>8/17/2015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405510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54EC1-252A-3A4D-8D72-DED9469859A8}" type="datetimeFigureOut">
              <a:rPr lang="en-US" smtClean="0"/>
              <a:pPr/>
              <a:t>8/17/2015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853138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ED754EC1-252A-3A4D-8D72-DED9469859A8}" type="datetimeFigureOut">
              <a:rPr lang="en-US" smtClean="0"/>
              <a:pPr/>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445835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ED754EC1-252A-3A4D-8D72-DED9469859A8}" type="datetimeFigureOut">
              <a:rPr lang="en-US" smtClean="0"/>
              <a:pPr/>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17C94-8D8B-C041-BB93-992C40E6F5F7}" type="slidenum">
              <a:rPr lang="en-US" smtClean="0"/>
              <a:pPr/>
              <a:t>‹#›</a:t>
            </a:fld>
            <a:endParaRPr lang="en-US"/>
          </a:p>
        </p:txBody>
      </p:sp>
    </p:spTree>
    <p:extLst>
      <p:ext uri="{BB962C8B-B14F-4D97-AF65-F5344CB8AC3E}">
        <p14:creationId xmlns:p14="http://schemas.microsoft.com/office/powerpoint/2010/main" val="6016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54EC1-252A-3A4D-8D72-DED9469859A8}" type="datetimeFigureOut">
              <a:rPr lang="en-US" smtClean="0"/>
              <a:pPr/>
              <a:t>8/17/2015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17C94-8D8B-C041-BB93-992C40E6F5F7}" type="slidenum">
              <a:rPr lang="en-US" smtClean="0"/>
              <a:pPr/>
              <a:t>‹#›</a:t>
            </a:fld>
            <a:endParaRPr lang="en-US"/>
          </a:p>
        </p:txBody>
      </p:sp>
    </p:spTree>
    <p:extLst>
      <p:ext uri="{BB962C8B-B14F-4D97-AF65-F5344CB8AC3E}">
        <p14:creationId xmlns:p14="http://schemas.microsoft.com/office/powerpoint/2010/main" val="1114536423"/>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rtlCol="0">
            <a:normAutofit fontScale="90000"/>
          </a:bodyPr>
          <a:lstStyle/>
          <a:p>
            <a:pPr eaLnBrk="1" fontAlgn="auto" hangingPunct="1">
              <a:spcAft>
                <a:spcPts val="0"/>
              </a:spcAft>
              <a:defRPr/>
            </a:pPr>
            <a:r>
              <a:rPr lang="zh-CN" altLang="en-US" sz="8000" b="1" dirty="0" smtClean="0"/>
              <a:t>我們成了一台戲</a:t>
            </a:r>
            <a:r>
              <a:rPr lang="en-AU" dirty="0" smtClean="0"/>
              <a:t/>
            </a:r>
            <a:br>
              <a:rPr lang="en-AU" dirty="0" smtClean="0"/>
            </a:br>
            <a:endParaRPr lang="en-AU" dirty="0" smtClean="0"/>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zh-CN" altLang="en-US" sz="4800" b="1" dirty="0" smtClean="0">
                <a:solidFill>
                  <a:schemeClr val="tx1"/>
                </a:solidFill>
              </a:rPr>
              <a:t>哥林多前書 </a:t>
            </a:r>
            <a:r>
              <a:rPr lang="en-AU" sz="4800" b="1" dirty="0" smtClean="0">
                <a:solidFill>
                  <a:schemeClr val="tx1"/>
                </a:solidFill>
              </a:rPr>
              <a:t>4:1-13</a:t>
            </a:r>
            <a:endParaRPr lang="en-AU" sz="36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ChangeArrowheads="1"/>
          </p:cNvSpPr>
          <p:nvPr/>
        </p:nvSpPr>
        <p:spPr bwMode="auto">
          <a:xfrm>
            <a:off x="-31750" y="617538"/>
            <a:ext cx="9175750" cy="6246812"/>
          </a:xfrm>
          <a:prstGeom prst="rect">
            <a:avLst/>
          </a:prstGeom>
          <a:noFill/>
          <a:ln w="9525">
            <a:noFill/>
            <a:miter lim="800000"/>
            <a:headEnd/>
            <a:tailEnd/>
          </a:ln>
          <a:effectLst/>
        </p:spPr>
        <p:txBody>
          <a:bodyPr anchor="ctr">
            <a:spAutoFit/>
          </a:bodyPr>
          <a:lstStyle/>
          <a:p>
            <a:r>
              <a:rPr lang="zh-TW" altLang="en-US" sz="4000" b="1"/>
              <a:t>而我想</a:t>
            </a:r>
            <a:r>
              <a:rPr lang="zh-CN" altLang="en-US" sz="4000" b="1"/>
              <a:t>神</a:t>
            </a:r>
            <a:r>
              <a:rPr lang="zh-TW" altLang="en-US" sz="4000" b="1"/>
              <a:t>把</a:t>
            </a:r>
            <a:r>
              <a:rPr lang="zh-CN" altLang="en-US" sz="4000" b="1">
                <a:latin typeface="PMingLiU-ExtB" pitchFamily="18" charset="-120"/>
              </a:rPr>
              <a:t>眾</a:t>
            </a:r>
            <a:r>
              <a:rPr lang="zh-TW" altLang="en-US" sz="4000" b="1"/>
              <a:t>使徒陳列為最末後的</a:t>
            </a:r>
            <a:r>
              <a:rPr lang="en-US" altLang="zh-CN" sz="4000" b="1"/>
              <a:t>,</a:t>
            </a:r>
            <a:r>
              <a:rPr lang="zh-TW" altLang="en-US" sz="4000" b="1"/>
              <a:t>好像</a:t>
            </a:r>
            <a:r>
              <a:rPr lang="zh-CN" altLang="en-US" sz="4000" b="1"/>
              <a:t>被</a:t>
            </a:r>
            <a:r>
              <a:rPr lang="zh-TW" altLang="en-US" sz="4000" b="1"/>
              <a:t>定死罪的</a:t>
            </a:r>
            <a:r>
              <a:rPr lang="en-US" altLang="zh-CN" sz="4000" b="1"/>
              <a:t>;</a:t>
            </a:r>
            <a:r>
              <a:rPr lang="zh-TW" altLang="en-US" sz="4000" b="1"/>
              <a:t>因為我們成了一臺戲</a:t>
            </a:r>
            <a:r>
              <a:rPr lang="en-US" altLang="zh-TW" sz="4000" b="1"/>
              <a:t>,</a:t>
            </a:r>
            <a:r>
              <a:rPr lang="zh-TW" altLang="en-US" sz="4000" b="1"/>
              <a:t>給</a:t>
            </a:r>
            <a:r>
              <a:rPr lang="zh-CN" altLang="en-US" sz="4000" b="1"/>
              <a:t>宇宙</a:t>
            </a:r>
            <a:r>
              <a:rPr lang="zh-TW" altLang="en-US" sz="4000" b="1"/>
              <a:t>和天使和人們</a:t>
            </a:r>
            <a:r>
              <a:rPr lang="zh-TW" altLang="en-US" sz="2800" b="1"/>
              <a:t>。 </a:t>
            </a:r>
            <a:r>
              <a:rPr lang="zh-TW" altLang="en-US" sz="4000" b="1"/>
              <a:t>我們為基督是愚拙的</a:t>
            </a:r>
            <a:r>
              <a:rPr lang="en-US" altLang="zh-TW" sz="4000" b="1"/>
              <a:t>,</a:t>
            </a:r>
            <a:r>
              <a:rPr lang="zh-TW" altLang="en-US" sz="4000" b="1"/>
              <a:t>你們在基督裡倒是聰明的</a:t>
            </a:r>
            <a:r>
              <a:rPr lang="en-US" altLang="zh-TW" sz="4000" b="1"/>
              <a:t>;</a:t>
            </a:r>
            <a:r>
              <a:rPr lang="zh-TW" altLang="en-US" sz="4000" b="1"/>
              <a:t>我們軟弱</a:t>
            </a:r>
            <a:r>
              <a:rPr lang="en-US" altLang="zh-TW" sz="4000" b="1"/>
              <a:t>,</a:t>
            </a:r>
            <a:r>
              <a:rPr lang="zh-TW" altLang="en-US" sz="4000" b="1"/>
              <a:t>你們倒強壯</a:t>
            </a:r>
            <a:r>
              <a:rPr lang="en-US" altLang="zh-TW" sz="4000" b="1"/>
              <a:t>;</a:t>
            </a:r>
            <a:r>
              <a:rPr lang="zh-TW" altLang="en-US" sz="4000" b="1"/>
              <a:t>你們有榮耀</a:t>
            </a:r>
            <a:r>
              <a:rPr lang="en-US" altLang="zh-TW" sz="4000" b="1"/>
              <a:t>,</a:t>
            </a:r>
            <a:r>
              <a:rPr lang="zh-TW" altLang="en-US" sz="4000" b="1"/>
              <a:t>我們倒被藐視</a:t>
            </a:r>
            <a:r>
              <a:rPr lang="zh-TW" altLang="en-US" sz="3200" b="1"/>
              <a:t>。</a:t>
            </a:r>
            <a:r>
              <a:rPr lang="zh-TW" altLang="en-US" sz="4000" b="1"/>
              <a:t>直到現在我們還是又飢又渴</a:t>
            </a:r>
            <a:r>
              <a:rPr lang="en-US" altLang="zh-TW" sz="4000" b="1"/>
              <a:t>,</a:t>
            </a:r>
            <a:r>
              <a:rPr lang="zh-TW" altLang="en-US" sz="4000" b="1"/>
              <a:t>衣不蔽體</a:t>
            </a:r>
            <a:r>
              <a:rPr lang="en-US" altLang="zh-TW" sz="4000" b="1"/>
              <a:t>,</a:t>
            </a:r>
            <a:r>
              <a:rPr lang="zh-TW" altLang="en-US" sz="4000" b="1"/>
              <a:t>又挨打</a:t>
            </a:r>
            <a:r>
              <a:rPr lang="en-US" altLang="zh-TW" sz="4000" b="1"/>
              <a:t>,</a:t>
            </a:r>
            <a:r>
              <a:rPr lang="zh-TW" altLang="en-US" sz="4000" b="1"/>
              <a:t>又</a:t>
            </a:r>
            <a:r>
              <a:rPr lang="zh-CN" altLang="en-US" sz="4000" b="1"/>
              <a:t>無居所</a:t>
            </a:r>
            <a:r>
              <a:rPr lang="en-US" altLang="zh-TW" sz="4000" b="1"/>
              <a:t>,</a:t>
            </a:r>
            <a:r>
              <a:rPr lang="zh-TW" altLang="en-US" sz="4000" b="1"/>
              <a:t>並且勞苦親手作工</a:t>
            </a:r>
            <a:r>
              <a:rPr lang="en-US" altLang="zh-TW" sz="4000" b="1"/>
              <a:t>;</a:t>
            </a:r>
            <a:r>
              <a:rPr lang="zh-TW" altLang="en-US" sz="4000" b="1"/>
              <a:t>被人咒罵</a:t>
            </a:r>
            <a:r>
              <a:rPr lang="en-US" altLang="zh-TW" sz="4000" b="1"/>
              <a:t>,</a:t>
            </a:r>
            <a:r>
              <a:rPr lang="zh-TW" altLang="en-US" sz="4000" b="1"/>
              <a:t>我們就祝福</a:t>
            </a:r>
            <a:r>
              <a:rPr lang="en-US" altLang="zh-TW" sz="4000" b="1"/>
              <a:t>,</a:t>
            </a:r>
            <a:r>
              <a:rPr lang="zh-TW" altLang="en-US" sz="4000" b="1"/>
              <a:t>遭受迫害</a:t>
            </a:r>
            <a:r>
              <a:rPr lang="en-AU" altLang="zh-TW" sz="4000" b="1"/>
              <a:t>,</a:t>
            </a:r>
            <a:r>
              <a:rPr lang="zh-TW" altLang="en-US" sz="4000" b="1"/>
              <a:t>我們就忍受</a:t>
            </a:r>
            <a:r>
              <a:rPr lang="en-US" altLang="zh-TW" sz="4000" b="1"/>
              <a:t>,</a:t>
            </a:r>
            <a:r>
              <a:rPr lang="zh-TW" altLang="en-US" sz="4000"/>
              <a:t> </a:t>
            </a:r>
            <a:r>
              <a:rPr lang="zh-TW" altLang="en-US" sz="4000" b="1"/>
              <a:t>被人毀謗</a:t>
            </a:r>
            <a:r>
              <a:rPr lang="en-AU" altLang="zh-TW" sz="4000" b="1"/>
              <a:t>,</a:t>
            </a:r>
            <a:r>
              <a:rPr lang="zh-TW" altLang="en-US" sz="4000" b="1"/>
              <a:t>我們就勸</a:t>
            </a:r>
            <a:r>
              <a:rPr lang="zh-CN" altLang="en-US" sz="4000" b="1"/>
              <a:t>勉</a:t>
            </a:r>
            <a:r>
              <a:rPr lang="en-US" altLang="zh-TW" sz="4000"/>
              <a:t>;</a:t>
            </a:r>
            <a:r>
              <a:rPr lang="zh-TW" altLang="en-US" sz="4000" b="1"/>
              <a:t>直到現在人還是把我們當作世上的</a:t>
            </a:r>
            <a:r>
              <a:rPr lang="zh-CN" altLang="en-US" sz="4000" b="1"/>
              <a:t>泥土廢物</a:t>
            </a:r>
            <a:r>
              <a:rPr lang="en-US" altLang="zh-CN" sz="4000" b="1"/>
              <a:t>,</a:t>
            </a:r>
            <a:r>
              <a:rPr lang="zh-TW" altLang="en-US" sz="4000" b="1"/>
              <a:t>萬物的渣滓。</a:t>
            </a:r>
            <a:r>
              <a:rPr lang="en-US" altLang="en-US" sz="4000" b="1">
                <a:latin typeface="Arial" charset="0"/>
              </a:rPr>
              <a:t> </a:t>
            </a:r>
          </a:p>
        </p:txBody>
      </p:sp>
      <p:sp>
        <p:nvSpPr>
          <p:cNvPr id="11267" name="TextBox 1"/>
          <p:cNvSpPr txBox="1">
            <a:spLocks noChangeArrowheads="1"/>
          </p:cNvSpPr>
          <p:nvPr/>
        </p:nvSpPr>
        <p:spPr bwMode="auto">
          <a:xfrm>
            <a:off x="-15875" y="0"/>
            <a:ext cx="9144000" cy="708025"/>
          </a:xfrm>
          <a:prstGeom prst="rect">
            <a:avLst/>
          </a:prstGeom>
          <a:noFill/>
          <a:ln w="9525">
            <a:noFill/>
            <a:miter lim="800000"/>
            <a:headEnd/>
            <a:tailEnd/>
          </a:ln>
        </p:spPr>
        <p:txBody>
          <a:bodyPr>
            <a:spAutoFit/>
          </a:bodyPr>
          <a:lstStyle/>
          <a:p>
            <a:pPr algn="ctr"/>
            <a:r>
              <a:rPr lang="en-US" altLang="zh-CN" sz="4000" b="1">
                <a:solidFill>
                  <a:srgbClr val="0000FF"/>
                </a:solidFill>
              </a:rPr>
              <a:t>9-13 </a:t>
            </a:r>
            <a:r>
              <a:rPr lang="zh-CN" altLang="en-US" sz="4000" b="1">
                <a:solidFill>
                  <a:srgbClr val="0000FF"/>
                </a:solidFill>
              </a:rPr>
              <a:t>我們成了一台戲</a:t>
            </a:r>
            <a:r>
              <a:rPr lang="en-US" altLang="zh-CN" sz="4000" b="1">
                <a:solidFill>
                  <a:srgbClr val="0000FF"/>
                </a:solidFill>
              </a:rPr>
              <a:t>-</a:t>
            </a:r>
            <a:r>
              <a:rPr lang="zh-CN" altLang="en-US" sz="4000" b="1">
                <a:solidFill>
                  <a:srgbClr val="0000FF"/>
                </a:solidFill>
              </a:rPr>
              <a:t>背起十字架跟從主</a:t>
            </a:r>
            <a:endParaRPr lang="en-AU" altLang="en-US" sz="40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e.share.photo.xuite.net/bangquey/1eaffc5/13368052/687577041_m.jpg"/>
          <p:cNvPicPr>
            <a:picLocks noChangeAspect="1" noChangeArrowheads="1"/>
          </p:cNvPicPr>
          <p:nvPr/>
        </p:nvPicPr>
        <p:blipFill>
          <a:blip r:embed="rId3"/>
          <a:srcRect/>
          <a:stretch>
            <a:fillRect/>
          </a:stretch>
        </p:blipFill>
        <p:spPr bwMode="auto">
          <a:xfrm>
            <a:off x="0" y="423863"/>
            <a:ext cx="9144000" cy="6091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0" y="609600"/>
            <a:ext cx="9144000" cy="6248400"/>
          </a:xfrm>
          <a:prstGeom prst="rect">
            <a:avLst/>
          </a:prstGeom>
          <a:noFill/>
          <a:ln w="9525">
            <a:noFill/>
            <a:miter lim="800000"/>
            <a:headEnd/>
            <a:tailEnd/>
          </a:ln>
        </p:spPr>
        <p:txBody>
          <a:bodyPr>
            <a:spAutoFit/>
          </a:bodyPr>
          <a:lstStyle/>
          <a:p>
            <a:r>
              <a:rPr lang="zh-TW" altLang="en-US" sz="3200"/>
              <a:t> </a:t>
            </a:r>
            <a:r>
              <a:rPr lang="zh-CN" altLang="en-US" sz="3600" b="1">
                <a:solidFill>
                  <a:srgbClr val="0000FF"/>
                </a:solidFill>
              </a:rPr>
              <a:t>弗</a:t>
            </a:r>
            <a:r>
              <a:rPr lang="en-US" altLang="zh-TW" sz="4000" b="1" i="1">
                <a:solidFill>
                  <a:srgbClr val="0000FF"/>
                </a:solidFill>
              </a:rPr>
              <a:t>3</a:t>
            </a:r>
            <a:r>
              <a:rPr lang="en-US" altLang="zh-CN" sz="4000" b="1">
                <a:solidFill>
                  <a:srgbClr val="0000FF"/>
                </a:solidFill>
              </a:rPr>
              <a:t>:</a:t>
            </a:r>
            <a:r>
              <a:rPr lang="zh-TW" altLang="en-US" sz="4000" b="1">
                <a:solidFill>
                  <a:srgbClr val="0000FF"/>
                </a:solidFill>
              </a:rPr>
              <a:t> </a:t>
            </a:r>
            <a:r>
              <a:rPr lang="en-US" altLang="zh-TW" sz="4000" b="1" i="1">
                <a:solidFill>
                  <a:srgbClr val="0000FF"/>
                </a:solidFill>
              </a:rPr>
              <a:t>9</a:t>
            </a:r>
            <a:r>
              <a:rPr lang="zh-TW" altLang="en-US" sz="4000" b="1">
                <a:solidFill>
                  <a:srgbClr val="0000FF"/>
                </a:solidFill>
              </a:rPr>
              <a:t> </a:t>
            </a:r>
            <a:r>
              <a:rPr lang="zh-TW" altLang="en-US" sz="4000" b="1"/>
              <a:t>又使眾人都明白，這歷代以來隱藏在創造萬物之上帝裏的奧祕是如何安排的，</a:t>
            </a:r>
            <a:r>
              <a:rPr lang="en-US" altLang="zh-TW" sz="4000" b="1" i="1"/>
              <a:t>10</a:t>
            </a:r>
            <a:r>
              <a:rPr lang="zh-TW" altLang="en-US" sz="4000" b="1"/>
              <a:t> 為要藉</a:t>
            </a:r>
            <a:r>
              <a:rPr lang="zh-CN" altLang="en-US" sz="4000" b="1"/>
              <a:t>著</a:t>
            </a:r>
            <a:r>
              <a:rPr lang="zh-TW" altLang="en-US" sz="4000" b="1"/>
              <a:t>教會使天上執政的、掌權的，現在得知上帝百般的智慧。 </a:t>
            </a:r>
            <a:r>
              <a:rPr lang="en-US" altLang="zh-TW" sz="4000" b="1" i="1"/>
              <a:t>11</a:t>
            </a:r>
            <a:r>
              <a:rPr lang="zh-TW" altLang="en-US" sz="4000" b="1"/>
              <a:t> 這是照上帝從萬世以前，在我們主基督耶穌裏所定的旨意。  </a:t>
            </a:r>
            <a:r>
              <a:rPr lang="en-US" altLang="zh-TW" sz="4000" b="1" i="1"/>
              <a:t>12</a:t>
            </a:r>
            <a:r>
              <a:rPr lang="zh-TW" altLang="en-US" sz="4000" b="1"/>
              <a:t> 我們因信耶穌，就在他裏面放膽無懼，篤信不疑地來到上帝面前。 </a:t>
            </a:r>
            <a:r>
              <a:rPr lang="en-US" altLang="zh-TW" sz="4000" b="1" i="1"/>
              <a:t>13</a:t>
            </a:r>
            <a:r>
              <a:rPr lang="zh-TW" altLang="en-US" sz="4000" b="1"/>
              <a:t> 所以我求你們不要因我為你們所受的患難喪膽，這原是你們的榮耀。</a:t>
            </a:r>
            <a:r>
              <a:rPr lang="zh-TW" altLang="en-US" sz="2400" b="1"/>
              <a:t> </a:t>
            </a:r>
            <a:endParaRPr lang="en-AU" altLang="en-US" b="1"/>
          </a:p>
        </p:txBody>
      </p:sp>
      <p:sp>
        <p:nvSpPr>
          <p:cNvPr id="13315" name="TextBox 2"/>
          <p:cNvSpPr txBox="1">
            <a:spLocks noChangeArrowheads="1"/>
          </p:cNvSpPr>
          <p:nvPr/>
        </p:nvSpPr>
        <p:spPr bwMode="auto">
          <a:xfrm>
            <a:off x="1654175" y="0"/>
            <a:ext cx="6096000" cy="769938"/>
          </a:xfrm>
          <a:prstGeom prst="rect">
            <a:avLst/>
          </a:prstGeom>
          <a:noFill/>
          <a:ln w="9525">
            <a:noFill/>
            <a:miter lim="800000"/>
            <a:headEnd/>
            <a:tailEnd/>
          </a:ln>
        </p:spPr>
        <p:txBody>
          <a:bodyPr>
            <a:spAutoFit/>
          </a:bodyPr>
          <a:lstStyle/>
          <a:p>
            <a:r>
              <a:rPr lang="zh-CN" altLang="en-US" sz="4400" b="1">
                <a:solidFill>
                  <a:srgbClr val="0000FF"/>
                </a:solidFill>
              </a:rPr>
              <a:t>十字架的苦難與榮耀</a:t>
            </a:r>
            <a:endParaRPr lang="en-AU" altLang="en-US" sz="44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http://www.swordofthespirit.net/bulwark/eric-liddell-olympic-gold-race1924sm.jpg"/>
          <p:cNvPicPr>
            <a:picLocks noChangeAspect="1" noChangeArrowheads="1"/>
          </p:cNvPicPr>
          <p:nvPr/>
        </p:nvPicPr>
        <p:blipFill>
          <a:blip r:embed="rId3"/>
          <a:srcRect/>
          <a:stretch>
            <a:fillRect/>
          </a:stretch>
        </p:blipFill>
        <p:spPr bwMode="auto">
          <a:xfrm>
            <a:off x="508000" y="2527300"/>
            <a:ext cx="8131175" cy="4294188"/>
          </a:xfrm>
          <a:prstGeom prst="rect">
            <a:avLst/>
          </a:prstGeom>
          <a:noFill/>
          <a:ln w="9525">
            <a:noFill/>
            <a:miter lim="800000"/>
            <a:headEnd/>
            <a:tailEnd/>
          </a:ln>
        </p:spPr>
      </p:pic>
      <p:sp>
        <p:nvSpPr>
          <p:cNvPr id="14339" name="Rectangle 2"/>
          <p:cNvSpPr>
            <a:spLocks noChangeArrowheads="1"/>
          </p:cNvSpPr>
          <p:nvPr/>
        </p:nvSpPr>
        <p:spPr bwMode="auto">
          <a:xfrm>
            <a:off x="3175" y="0"/>
            <a:ext cx="9140825" cy="2832100"/>
          </a:xfrm>
          <a:prstGeom prst="rect">
            <a:avLst/>
          </a:prstGeom>
          <a:noFill/>
          <a:ln w="9525">
            <a:noFill/>
            <a:miter lim="800000"/>
            <a:headEnd/>
            <a:tailEnd/>
          </a:ln>
        </p:spPr>
        <p:txBody>
          <a:bodyPr>
            <a:spAutoFit/>
          </a:bodyPr>
          <a:lstStyle/>
          <a:p>
            <a:r>
              <a:rPr lang="zh-CN" altLang="en-US" sz="4000" b="1">
                <a:solidFill>
                  <a:srgbClr val="0000FF"/>
                </a:solidFill>
              </a:rPr>
              <a:t>腓利比書</a:t>
            </a:r>
            <a:r>
              <a:rPr lang="en-US" altLang="zh-TW" sz="4000" b="1">
                <a:solidFill>
                  <a:srgbClr val="0000FF"/>
                </a:solidFill>
              </a:rPr>
              <a:t>3:13</a:t>
            </a:r>
            <a:r>
              <a:rPr lang="en-US" altLang="zh-CN" sz="4000" b="1">
                <a:solidFill>
                  <a:srgbClr val="0000FF"/>
                </a:solidFill>
              </a:rPr>
              <a:t>-14</a:t>
            </a:r>
            <a:r>
              <a:rPr lang="zh-TW" altLang="en-US" sz="4000">
                <a:solidFill>
                  <a:srgbClr val="0000FF"/>
                </a:solidFill>
              </a:rPr>
              <a:t> </a:t>
            </a:r>
            <a:r>
              <a:rPr lang="zh-TW" altLang="en-US" sz="4000" b="1"/>
              <a:t>弟兄們</a:t>
            </a:r>
            <a:r>
              <a:rPr lang="en-AU" altLang="zh-TW" sz="4000" b="1"/>
              <a:t>,</a:t>
            </a:r>
            <a:r>
              <a:rPr lang="zh-TW" altLang="en-US" sz="4000" b="1"/>
              <a:t>我不是以為自己已經得</a:t>
            </a:r>
            <a:r>
              <a:rPr lang="zh-CN" altLang="en-US" sz="4000" b="1"/>
              <a:t>着</a:t>
            </a:r>
            <a:r>
              <a:rPr lang="zh-TW" altLang="en-US" sz="4000" b="1"/>
              <a:t>了</a:t>
            </a:r>
            <a:r>
              <a:rPr lang="en-AU" altLang="zh-TW" sz="4000" b="1"/>
              <a:t>;</a:t>
            </a:r>
            <a:r>
              <a:rPr lang="zh-TW" altLang="en-US" sz="4000" b="1"/>
              <a:t>我只有一件事</a:t>
            </a:r>
            <a:r>
              <a:rPr lang="en-AU" altLang="zh-TW" sz="4000" b="1"/>
              <a:t>,</a:t>
            </a:r>
            <a:r>
              <a:rPr lang="zh-TW" altLang="en-US" sz="4000" b="1"/>
              <a:t>就是忘記背後</a:t>
            </a:r>
            <a:r>
              <a:rPr lang="en-AU" altLang="zh-TW" sz="4000" b="1"/>
              <a:t>,</a:t>
            </a:r>
            <a:r>
              <a:rPr lang="zh-TW" altLang="en-US" sz="4000" b="1"/>
              <a:t>努力面前的</a:t>
            </a:r>
            <a:r>
              <a:rPr lang="en-AU" altLang="zh-TW" sz="4000" b="1"/>
              <a:t>,</a:t>
            </a:r>
            <a:r>
              <a:rPr lang="zh-TW" altLang="en-US" sz="4000" b="1"/>
              <a:t>向</a:t>
            </a:r>
            <a:r>
              <a:rPr lang="zh-CN" altLang="en-US" sz="4000" b="1"/>
              <a:t>著</a:t>
            </a:r>
            <a:r>
              <a:rPr lang="zh-TW" altLang="en-US" sz="4000" b="1"/>
              <a:t>標竿直跑</a:t>
            </a:r>
            <a:r>
              <a:rPr lang="en-AU" altLang="zh-TW" sz="4000" b="1"/>
              <a:t>,</a:t>
            </a:r>
            <a:r>
              <a:rPr lang="zh-TW" altLang="en-US" sz="4000" b="1"/>
              <a:t>要得上帝在基督耶穌裏從上面召我來得的獎賞。</a:t>
            </a:r>
            <a:r>
              <a:rPr lang="zh-TW" altLang="en-US" b="1"/>
              <a:t/>
            </a:r>
            <a:br>
              <a:rPr lang="zh-TW" altLang="en-US" b="1"/>
            </a:br>
            <a:endParaRPr lang="en-AU" altLang="en-US"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9144000" cy="7416800"/>
          </a:xfrm>
          <a:prstGeom prst="rect">
            <a:avLst/>
          </a:prstGeom>
          <a:noFill/>
          <a:ln w="9525">
            <a:noFill/>
            <a:miter lim="800000"/>
            <a:headEnd/>
            <a:tailEnd/>
          </a:ln>
        </p:spPr>
        <p:txBody>
          <a:bodyPr>
            <a:spAutoFit/>
          </a:bodyPr>
          <a:lstStyle/>
          <a:p>
            <a:r>
              <a:rPr lang="zh-CN" altLang="en-US" sz="4400" b="1"/>
              <a:t>見證一：</a:t>
            </a:r>
            <a:r>
              <a:rPr lang="zh-TW" altLang="en-US" sz="4400" b="1"/>
              <a:t>蘭大弼醫師</a:t>
            </a:r>
            <a:r>
              <a:rPr lang="zh-TW" altLang="en-US" sz="4000" b="1"/>
              <a:t>（</a:t>
            </a:r>
            <a:r>
              <a:rPr lang="en-AU" sz="4000" b="1">
                <a:ea typeface="宋体" pitchFamily="2" charset="-122"/>
              </a:rPr>
              <a:t>Dr. David Landsborough IV</a:t>
            </a:r>
            <a:r>
              <a:rPr lang="zh-TW" altLang="en-US" sz="4000" b="1"/>
              <a:t>） </a:t>
            </a:r>
            <a:r>
              <a:rPr lang="zh-TW" altLang="en-US" sz="4400" b="1"/>
              <a:t>彰基醫院創辦人蘭大衛之子，</a:t>
            </a:r>
            <a:r>
              <a:rPr lang="en-AU" sz="4400" b="1"/>
              <a:t>1914</a:t>
            </a:r>
            <a:r>
              <a:rPr lang="zh-TW" altLang="en-US" sz="4400" b="1"/>
              <a:t>年在彰化市出生</a:t>
            </a:r>
            <a:r>
              <a:rPr lang="zh-CN" altLang="en-US" sz="4400" b="1"/>
              <a:t>。</a:t>
            </a:r>
            <a:r>
              <a:rPr lang="zh-TW" altLang="en-US" sz="4400" b="1"/>
              <a:t>從小看著父母對貧窮人家免費看病，</a:t>
            </a:r>
            <a:r>
              <a:rPr lang="zh-CN" altLang="en-US" sz="4400" b="1"/>
              <a:t>發放奶粉，</a:t>
            </a:r>
            <a:r>
              <a:rPr lang="zh-TW" altLang="en-US" sz="4400" b="1"/>
              <a:t>他也</a:t>
            </a:r>
            <a:r>
              <a:rPr lang="zh-CN" altLang="en-US" sz="4400" b="1"/>
              <a:t>立志</a:t>
            </a:r>
            <a:r>
              <a:rPr lang="zh-TW" altLang="en-US" sz="4400" b="1"/>
              <a:t>學醫</a:t>
            </a:r>
            <a:r>
              <a:rPr lang="en-AU" altLang="zh-TW" sz="4400" b="1"/>
              <a:t>,</a:t>
            </a:r>
            <a:r>
              <a:rPr lang="en-AU" sz="4400" b="1"/>
              <a:t> 1952</a:t>
            </a:r>
            <a:r>
              <a:rPr lang="zh-TW" altLang="en-US" sz="4400" b="1"/>
              <a:t>年取得英國倫敦大學醫學博士後</a:t>
            </a:r>
            <a:r>
              <a:rPr lang="en-AU" altLang="zh-TW" sz="4400" b="1"/>
              <a:t>,</a:t>
            </a:r>
            <a:r>
              <a:rPr lang="zh-TW" altLang="en-US" sz="4400" b="1"/>
              <a:t>任彰基院長</a:t>
            </a:r>
            <a:r>
              <a:rPr lang="en-AU" sz="4400" b="1"/>
              <a:t>28</a:t>
            </a:r>
            <a:r>
              <a:rPr lang="zh-TW" altLang="en-US" sz="4400" b="1"/>
              <a:t>年</a:t>
            </a:r>
            <a:r>
              <a:rPr lang="en-AU" altLang="zh-CN" sz="4400" b="1"/>
              <a:t>,</a:t>
            </a:r>
            <a:r>
              <a:rPr lang="zh-TW" altLang="en-US" sz="4400" b="1"/>
              <a:t>是台灣腦神經醫學權威</a:t>
            </a:r>
            <a:r>
              <a:rPr lang="en-AU" altLang="zh-TW" sz="4400" b="1"/>
              <a:t>,</a:t>
            </a:r>
            <a:r>
              <a:rPr lang="en-AU" sz="4400" b="1"/>
              <a:t>1980</a:t>
            </a:r>
            <a:r>
              <a:rPr lang="zh-TW" altLang="en-US" sz="4400" b="1"/>
              <a:t>年退休拒絕彰基退休金</a:t>
            </a:r>
            <a:r>
              <a:rPr lang="en-AU" altLang="zh-TW" sz="4400" b="1"/>
              <a:t>,</a:t>
            </a:r>
            <a:r>
              <a:rPr lang="zh-TW" altLang="en-US" sz="4400" b="1"/>
              <a:t>因英國老人年金夠他用了。</a:t>
            </a:r>
            <a:r>
              <a:rPr lang="en-AU" sz="4400" b="1"/>
              <a:t> 2010</a:t>
            </a:r>
            <a:r>
              <a:rPr lang="zh-TW" altLang="en-US" sz="4400" b="1"/>
              <a:t>年病逝</a:t>
            </a:r>
            <a:r>
              <a:rPr lang="en-AU" altLang="zh-TW" sz="4400" b="1"/>
              <a:t>,</a:t>
            </a:r>
            <a:r>
              <a:rPr lang="zh-TW" altLang="en-US" sz="4400" b="1"/>
              <a:t>享年</a:t>
            </a:r>
            <a:r>
              <a:rPr lang="en-AU" sz="4400" b="1"/>
              <a:t>96</a:t>
            </a:r>
            <a:r>
              <a:rPr lang="zh-TW" altLang="en-US" sz="4400" b="1"/>
              <a:t>歲。遺言：要照顧窮人</a:t>
            </a:r>
            <a:r>
              <a:rPr lang="zh-TW" altLang="en-US" sz="4400"/>
              <a:t> </a:t>
            </a:r>
            <a:endParaRPr lang="en-AU" altLang="en-US" sz="4400" b="1">
              <a:ea typeface="宋体" pitchFamily="2" charset="-122"/>
            </a:endParaRPr>
          </a:p>
          <a:p>
            <a:endParaRPr lang="en-US" altLang="en-US" b="1">
              <a:ea typeface="宋体" pitchFamily="2" charset="-122"/>
            </a:endParaRPr>
          </a:p>
          <a:p>
            <a:endParaRPr lang="en-US" altLang="en-US" b="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1150938" y="0"/>
            <a:ext cx="6392862" cy="769938"/>
          </a:xfrm>
          <a:prstGeom prst="rect">
            <a:avLst/>
          </a:prstGeom>
          <a:noFill/>
          <a:ln w="9525">
            <a:noFill/>
            <a:miter lim="800000"/>
            <a:headEnd/>
            <a:tailEnd/>
          </a:ln>
        </p:spPr>
        <p:txBody>
          <a:bodyPr wrap="none">
            <a:spAutoFit/>
          </a:bodyPr>
          <a:lstStyle/>
          <a:p>
            <a:r>
              <a:rPr lang="zh-TW" altLang="en-US" sz="4400" b="1"/>
              <a:t>見證二：重尋親情的女兒</a:t>
            </a:r>
          </a:p>
        </p:txBody>
      </p:sp>
      <p:sp>
        <p:nvSpPr>
          <p:cNvPr id="16387" name="Rectangle 2"/>
          <p:cNvSpPr>
            <a:spLocks noChangeArrowheads="1"/>
          </p:cNvSpPr>
          <p:nvPr/>
        </p:nvSpPr>
        <p:spPr bwMode="auto">
          <a:xfrm>
            <a:off x="0" y="628650"/>
            <a:ext cx="8991600" cy="1385888"/>
          </a:xfrm>
          <a:prstGeom prst="rect">
            <a:avLst/>
          </a:prstGeom>
          <a:noFill/>
          <a:ln w="9525">
            <a:noFill/>
            <a:miter lim="800000"/>
            <a:headEnd/>
            <a:tailEnd/>
          </a:ln>
        </p:spPr>
        <p:txBody>
          <a:bodyPr>
            <a:spAutoFit/>
          </a:bodyPr>
          <a:lstStyle/>
          <a:p>
            <a:r>
              <a:rPr lang="en-AU" sz="2800" b="1"/>
              <a:t>Diana found her dad living rough in 2012 and spent the following years trying to reach him through the lens – here he is in August 2014</a:t>
            </a:r>
            <a:endParaRPr lang="en-AU" sz="3200"/>
          </a:p>
        </p:txBody>
      </p:sp>
      <p:pic>
        <p:nvPicPr>
          <p:cNvPr id="16388" name="Picture 6" descr="她開始嘗試用自己的方式，去重新建立與父親的關係。(圖/鳳凰網)"/>
          <p:cNvPicPr>
            <a:picLocks noChangeAspect="1" noChangeArrowheads="1"/>
          </p:cNvPicPr>
          <p:nvPr/>
        </p:nvPicPr>
        <p:blipFill>
          <a:blip r:embed="rId3"/>
          <a:srcRect/>
          <a:stretch>
            <a:fillRect/>
          </a:stretch>
        </p:blipFill>
        <p:spPr bwMode="auto">
          <a:xfrm>
            <a:off x="304800" y="2005013"/>
            <a:ext cx="8305800" cy="5748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7" descr="她對父親最後的記憶，就是爸爸會偷偷給她吃最喜歡的小熊軟糖。(圖/鳳凰網)"/>
          <p:cNvPicPr>
            <a:picLocks noChangeAspect="1" noChangeArrowheads="1"/>
          </p:cNvPicPr>
          <p:nvPr/>
        </p:nvPicPr>
        <p:blipFill>
          <a:blip r:embed="rId2"/>
          <a:srcRect/>
          <a:stretch>
            <a:fillRect/>
          </a:stretch>
        </p:blipFill>
        <p:spPr bwMode="auto">
          <a:xfrm>
            <a:off x="514350" y="1905000"/>
            <a:ext cx="8629650" cy="5867400"/>
          </a:xfrm>
          <a:prstGeom prst="rect">
            <a:avLst/>
          </a:prstGeom>
          <a:noFill/>
          <a:ln w="9525">
            <a:noFill/>
            <a:miter lim="800000"/>
            <a:headEnd/>
            <a:tailEnd/>
          </a:ln>
        </p:spPr>
      </p:pic>
      <p:sp>
        <p:nvSpPr>
          <p:cNvPr id="17411" name="Rectangle 1"/>
          <p:cNvSpPr>
            <a:spLocks noChangeArrowheads="1"/>
          </p:cNvSpPr>
          <p:nvPr/>
        </p:nvSpPr>
        <p:spPr bwMode="auto">
          <a:xfrm>
            <a:off x="1676400" y="552450"/>
            <a:ext cx="5453063" cy="646113"/>
          </a:xfrm>
          <a:prstGeom prst="rect">
            <a:avLst/>
          </a:prstGeom>
          <a:noFill/>
          <a:ln w="9525">
            <a:noFill/>
            <a:miter lim="800000"/>
            <a:headEnd/>
            <a:tailEnd/>
          </a:ln>
        </p:spPr>
        <p:txBody>
          <a:bodyPr wrap="none">
            <a:spAutoFit/>
          </a:bodyPr>
          <a:lstStyle/>
          <a:p>
            <a:r>
              <a:rPr lang="en-AU" sz="3600" b="1"/>
              <a:t>Diana with her dad in 1988 </a:t>
            </a:r>
            <a:endParaRPr lang="en-AU" sz="36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直到有一天父親突發心臟病被送到了醫院。(圖/鳳凰網)"/>
          <p:cNvPicPr>
            <a:picLocks noChangeAspect="1" noChangeArrowheads="1"/>
          </p:cNvPicPr>
          <p:nvPr/>
        </p:nvPicPr>
        <p:blipFill>
          <a:blip r:embed="rId3"/>
          <a:srcRect/>
          <a:stretch>
            <a:fillRect/>
          </a:stretch>
        </p:blipFill>
        <p:spPr bwMode="auto">
          <a:xfrm>
            <a:off x="69850" y="1447800"/>
            <a:ext cx="9085263" cy="6278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父親的遺棄，曾讓她失望和受傷。但她選擇原諒，現在與父親在一起的每一天，對她來說都是一份禮物。(圖/鳳凰網)"/>
          <p:cNvPicPr>
            <a:picLocks noChangeAspect="1" noChangeArrowheads="1"/>
          </p:cNvPicPr>
          <p:nvPr/>
        </p:nvPicPr>
        <p:blipFill>
          <a:blip r:embed="rId3"/>
          <a:srcRect/>
          <a:stretch>
            <a:fillRect/>
          </a:stretch>
        </p:blipFill>
        <p:spPr bwMode="auto">
          <a:xfrm>
            <a:off x="228600" y="2651125"/>
            <a:ext cx="8915400" cy="5156200"/>
          </a:xfrm>
          <a:prstGeom prst="rect">
            <a:avLst/>
          </a:prstGeom>
          <a:noFill/>
          <a:ln w="9525">
            <a:noFill/>
            <a:miter lim="800000"/>
            <a:headEnd/>
            <a:tailEnd/>
          </a:ln>
        </p:spPr>
      </p:pic>
      <p:sp>
        <p:nvSpPr>
          <p:cNvPr id="19459" name="Rectangle 1"/>
          <p:cNvSpPr>
            <a:spLocks noChangeArrowheads="1"/>
          </p:cNvSpPr>
          <p:nvPr/>
        </p:nvSpPr>
        <p:spPr bwMode="auto">
          <a:xfrm>
            <a:off x="0" y="0"/>
            <a:ext cx="9144000" cy="3416300"/>
          </a:xfrm>
          <a:prstGeom prst="rect">
            <a:avLst/>
          </a:prstGeom>
          <a:noFill/>
          <a:ln w="9525">
            <a:noFill/>
            <a:miter lim="800000"/>
            <a:headEnd/>
            <a:tailEnd/>
          </a:ln>
        </p:spPr>
        <p:txBody>
          <a:bodyPr>
            <a:spAutoFit/>
          </a:bodyPr>
          <a:lstStyle/>
          <a:p>
            <a:r>
              <a:rPr lang="en-AU" sz="3600" b="1"/>
              <a:t>‘So long as we are alive in this world, every day is an opportunity to take hold of that ‘second chance.’ There is no failure unless you give up, and he never gave up. And I haven’t given up on him.’</a:t>
            </a:r>
            <a:br>
              <a:rPr lang="en-AU" sz="3600" b="1"/>
            </a:br>
            <a:r>
              <a:rPr lang="en-AU" b="1"/>
              <a:t/>
            </a:r>
            <a:br>
              <a:rPr lang="en-AU" b="1"/>
            </a:br>
            <a:endParaRPr lang="en-A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0" y="381000"/>
            <a:ext cx="9144000" cy="2124075"/>
          </a:xfrm>
          <a:prstGeom prst="rect">
            <a:avLst/>
          </a:prstGeom>
          <a:noFill/>
          <a:ln w="9525">
            <a:noFill/>
            <a:miter lim="800000"/>
            <a:headEnd/>
            <a:tailEnd/>
          </a:ln>
        </p:spPr>
        <p:txBody>
          <a:bodyPr>
            <a:spAutoFit/>
          </a:bodyPr>
          <a:lstStyle/>
          <a:p>
            <a:r>
              <a:rPr lang="zh-CN" altLang="en-US" sz="4400" b="1">
                <a:solidFill>
                  <a:srgbClr val="0000FF"/>
                </a:solidFill>
              </a:rPr>
              <a:t>應用和反思</a:t>
            </a:r>
            <a:endParaRPr lang="en-US" altLang="zh-CN" sz="4400" b="1">
              <a:solidFill>
                <a:srgbClr val="0000FF"/>
              </a:solidFill>
            </a:endParaRPr>
          </a:p>
          <a:p>
            <a:endParaRPr lang="en-US" altLang="zh-CN" sz="4400" b="1">
              <a:solidFill>
                <a:srgbClr val="0000FF"/>
              </a:solidFill>
            </a:endParaRPr>
          </a:p>
          <a:p>
            <a:r>
              <a:rPr lang="zh-CN" altLang="en-US" sz="4400" b="1">
                <a:solidFill>
                  <a:srgbClr val="0000FF"/>
                </a:solidFill>
              </a:rPr>
              <a:t>家庭</a:t>
            </a:r>
            <a:r>
              <a:rPr lang="en-US" altLang="zh-CN" sz="4400" b="1">
                <a:solidFill>
                  <a:srgbClr val="0000FF"/>
                </a:solidFill>
              </a:rPr>
              <a:t>,</a:t>
            </a:r>
            <a:r>
              <a:rPr lang="zh-CN" altLang="en-US" sz="4400" b="1">
                <a:solidFill>
                  <a:srgbClr val="0000FF"/>
                </a:solidFill>
              </a:rPr>
              <a:t>教會</a:t>
            </a:r>
            <a:r>
              <a:rPr lang="en-US" altLang="zh-CN" sz="4400" b="1">
                <a:solidFill>
                  <a:srgbClr val="0000FF"/>
                </a:solidFill>
              </a:rPr>
              <a:t>,</a:t>
            </a:r>
            <a:r>
              <a:rPr lang="zh-CN" altLang="en-US" sz="4400" b="1">
                <a:solidFill>
                  <a:srgbClr val="0000FF"/>
                </a:solidFill>
              </a:rPr>
              <a:t>事業</a:t>
            </a:r>
            <a:r>
              <a:rPr lang="en-US" altLang="zh-CN" sz="4400" b="1">
                <a:solidFill>
                  <a:srgbClr val="0000FF"/>
                </a:solidFill>
              </a:rPr>
              <a:t>,</a:t>
            </a:r>
            <a:r>
              <a:rPr lang="zh-CN" altLang="en-US" sz="4400" b="1">
                <a:solidFill>
                  <a:srgbClr val="0000FF"/>
                </a:solidFill>
              </a:rPr>
              <a:t>我的十字架是什麼？</a:t>
            </a:r>
            <a:endParaRPr lang="en-AU" sz="4400" b="1">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6248400"/>
          </a:xfrm>
          <a:prstGeom prst="rect">
            <a:avLst/>
          </a:prstGeom>
        </p:spPr>
        <p:txBody>
          <a:bodyPr>
            <a:spAutoFit/>
          </a:bodyPr>
          <a:lstStyle/>
          <a:p>
            <a:r>
              <a:rPr lang="zh-CN" altLang="en-US" sz="4000" b="1">
                <a:latin typeface="PMingLiU-ExtB" pitchFamily="18" charset="-120"/>
              </a:rPr>
              <a:t>照此</a:t>
            </a:r>
            <a:r>
              <a:rPr lang="en-US" altLang="zh-TW" sz="4000" b="1">
                <a:latin typeface="PMingLiU-ExtB" pitchFamily="18" charset="-120"/>
                <a:ea typeface="PMingLiU-ExtB" pitchFamily="18" charset="-120"/>
              </a:rPr>
              <a:t>,</a:t>
            </a:r>
            <a:r>
              <a:rPr lang="zh-TW" altLang="en-US" sz="4000" b="1">
                <a:latin typeface="新細明體" charset="-120"/>
              </a:rPr>
              <a:t>人應把我們看作</a:t>
            </a:r>
            <a:r>
              <a:rPr lang="zh-TW" altLang="en-US" sz="4000" b="1">
                <a:solidFill>
                  <a:srgbClr val="FF0000"/>
                </a:solidFill>
                <a:latin typeface="新細明體" charset="-120"/>
              </a:rPr>
              <a:t>基督的僕人</a:t>
            </a:r>
            <a:r>
              <a:rPr lang="zh-CN" altLang="en-US" sz="4000" b="1">
                <a:latin typeface="宋体" pitchFamily="2" charset="-122"/>
              </a:rPr>
              <a:t>和</a:t>
            </a:r>
            <a:r>
              <a:rPr lang="zh-TW" altLang="en-US" sz="4000" b="1">
                <a:solidFill>
                  <a:srgbClr val="FF0000"/>
                </a:solidFill>
                <a:latin typeface="新細明體" charset="-120"/>
              </a:rPr>
              <a:t>神奧祕事的管家</a:t>
            </a:r>
            <a:r>
              <a:rPr lang="zh-TW" altLang="en-US" sz="2000" b="1">
                <a:latin typeface="新細明體" charset="-120"/>
              </a:rPr>
              <a:t>。</a:t>
            </a:r>
            <a:r>
              <a:rPr lang="zh-TW" altLang="en-US" sz="4000" b="1">
                <a:latin typeface="新細明體" charset="-120"/>
              </a:rPr>
              <a:t>管家</a:t>
            </a:r>
            <a:r>
              <a:rPr lang="zh-CN" altLang="en-US" sz="4000" b="1">
                <a:latin typeface="宋体" pitchFamily="2" charset="-122"/>
              </a:rPr>
              <a:t>被</a:t>
            </a:r>
            <a:r>
              <a:rPr lang="zh-TW" altLang="en-US" sz="4000" b="1">
                <a:latin typeface="新細明體" charset="-120"/>
              </a:rPr>
              <a:t>要求</a:t>
            </a:r>
            <a:r>
              <a:rPr lang="zh-CN" altLang="en-US" sz="4000" b="1">
                <a:latin typeface="宋体" pitchFamily="2" charset="-122"/>
              </a:rPr>
              <a:t>的</a:t>
            </a:r>
            <a:r>
              <a:rPr lang="zh-TW" altLang="en-US" sz="4000" b="1">
                <a:latin typeface="新細明體" charset="-120"/>
              </a:rPr>
              <a:t>是要</a:t>
            </a:r>
            <a:r>
              <a:rPr lang="zh-CN" altLang="en-US" sz="4000" b="1">
                <a:latin typeface="宋体" pitchFamily="2" charset="-122"/>
              </a:rPr>
              <a:t>他</a:t>
            </a:r>
            <a:r>
              <a:rPr lang="zh-CN" altLang="en-US" sz="4000" b="1">
                <a:latin typeface="PMingLiU-ExtB" pitchFamily="18" charset="-120"/>
              </a:rPr>
              <a:t>有</a:t>
            </a:r>
            <a:r>
              <a:rPr lang="zh-TW" altLang="en-US" sz="4000" b="1">
                <a:solidFill>
                  <a:srgbClr val="FF0000"/>
                </a:solidFill>
                <a:latin typeface="新細明體" charset="-120"/>
              </a:rPr>
              <a:t>忠心</a:t>
            </a:r>
            <a:r>
              <a:rPr lang="zh-TW" altLang="en-US" sz="2000" b="1">
                <a:latin typeface="新細明體" charset="-120"/>
              </a:rPr>
              <a:t>。</a:t>
            </a:r>
            <a:r>
              <a:rPr lang="zh-TW" altLang="en-US" sz="4000" b="1"/>
              <a:t>我被你們</a:t>
            </a:r>
            <a:r>
              <a:rPr lang="zh-CN" altLang="en-US" sz="4000" b="1"/>
              <a:t>審判</a:t>
            </a:r>
            <a:r>
              <a:rPr lang="zh-TW" altLang="en-US" sz="4000" b="1"/>
              <a:t>或被人</a:t>
            </a:r>
            <a:r>
              <a:rPr lang="zh-CN" altLang="en-US" sz="4000" b="1"/>
              <a:t>的日子審判</a:t>
            </a:r>
            <a:r>
              <a:rPr lang="en-US" altLang="zh-TW" sz="4000" b="1"/>
              <a:t>,</a:t>
            </a:r>
            <a:r>
              <a:rPr lang="zh-CN" altLang="en-US" sz="4000" b="1"/>
              <a:t>對</a:t>
            </a:r>
            <a:r>
              <a:rPr lang="zh-TW" altLang="en-US" sz="4000" b="1"/>
              <a:t>我是極小的事</a:t>
            </a:r>
            <a:r>
              <a:rPr lang="en-US" altLang="zh-TW" sz="4000" b="1"/>
              <a:t>,</a:t>
            </a:r>
            <a:r>
              <a:rPr lang="zh-CN" altLang="en-US" sz="4000" b="1"/>
              <a:t>而</a:t>
            </a:r>
            <a:r>
              <a:rPr lang="zh-TW" altLang="en-US" sz="4000" b="1"/>
              <a:t>我自己也不</a:t>
            </a:r>
            <a:r>
              <a:rPr lang="zh-CN" altLang="en-US" sz="4000" b="1"/>
              <a:t>審判</a:t>
            </a:r>
            <a:r>
              <a:rPr lang="zh-TW" altLang="en-US" sz="4000" b="1"/>
              <a:t>自己</a:t>
            </a:r>
            <a:r>
              <a:rPr lang="zh-TW" altLang="en-US" sz="2000" b="1"/>
              <a:t>。</a:t>
            </a:r>
            <a:r>
              <a:rPr lang="zh-CN" altLang="en-US" sz="4000" b="1"/>
              <a:t>因</a:t>
            </a:r>
            <a:r>
              <a:rPr lang="zh-TW" altLang="en-US" sz="4000" b="1"/>
              <a:t>我雖不覺得自己有錯</a:t>
            </a:r>
            <a:r>
              <a:rPr lang="en-US" altLang="zh-CN" sz="4000" b="1"/>
              <a:t>,</a:t>
            </a:r>
            <a:r>
              <a:rPr lang="zh-TW" altLang="en-US" sz="4000" b="1"/>
              <a:t>卻不能因此</a:t>
            </a:r>
            <a:r>
              <a:rPr lang="zh-CN" altLang="en-US" sz="4000" b="1"/>
              <a:t>被</a:t>
            </a:r>
            <a:r>
              <a:rPr lang="zh-TW" altLang="en-US" sz="4000" b="1"/>
              <a:t>稱</a:t>
            </a:r>
            <a:r>
              <a:rPr lang="zh-CN" altLang="en-US" sz="4000" b="1"/>
              <a:t>為</a:t>
            </a:r>
            <a:r>
              <a:rPr lang="zh-TW" altLang="en-US" sz="4000" b="1"/>
              <a:t>義</a:t>
            </a:r>
            <a:r>
              <a:rPr lang="en-US" altLang="zh-TW" sz="4000" b="1"/>
              <a:t>;</a:t>
            </a:r>
            <a:r>
              <a:rPr lang="zh-CN" altLang="en-US" sz="4000" b="1"/>
              <a:t>而</a:t>
            </a:r>
            <a:r>
              <a:rPr lang="zh-CN" altLang="en-US" sz="4000" b="1">
                <a:solidFill>
                  <a:srgbClr val="FF0000"/>
                </a:solidFill>
                <a:latin typeface="MingLiU-ExtB" pitchFamily="18" charset="-120"/>
              </a:rPr>
              <a:t>審判</a:t>
            </a:r>
            <a:r>
              <a:rPr lang="zh-TW" altLang="en-US" sz="4000" b="1">
                <a:solidFill>
                  <a:srgbClr val="FF0000"/>
                </a:solidFill>
                <a:latin typeface="MingLiU-ExtB" pitchFamily="18" charset="-120"/>
                <a:ea typeface="MingLiU-ExtB" pitchFamily="18" charset="-120"/>
              </a:rPr>
              <a:t>我的是主</a:t>
            </a:r>
            <a:r>
              <a:rPr lang="zh-TW" altLang="en-US" sz="2000" b="1"/>
              <a:t>。</a:t>
            </a:r>
            <a:endParaRPr lang="en-US" altLang="zh-TW" sz="2800" b="1"/>
          </a:p>
          <a:p>
            <a:r>
              <a:rPr lang="zh-TW" altLang="en-US" sz="4000" b="1"/>
              <a:t>所以直到主來那時刻之前</a:t>
            </a:r>
            <a:r>
              <a:rPr lang="en-US" altLang="zh-TW" sz="4000" b="1"/>
              <a:t>,</a:t>
            </a:r>
            <a:r>
              <a:rPr lang="zh-TW" altLang="en-US" sz="4000" b="1"/>
              <a:t>不要</a:t>
            </a:r>
            <a:r>
              <a:rPr lang="zh-CN" altLang="en-US" sz="4000" b="1"/>
              <a:t>先審判</a:t>
            </a:r>
            <a:r>
              <a:rPr lang="zh-TW" altLang="en-US" sz="4000" b="1"/>
              <a:t>甚麼</a:t>
            </a:r>
            <a:r>
              <a:rPr lang="en-US" altLang="zh-TW" sz="4000" b="1"/>
              <a:t>,</a:t>
            </a:r>
            <a:r>
              <a:rPr lang="zh-TW" altLang="en-US" sz="4000" b="1"/>
              <a:t>而他不只要照出暗中的隱情</a:t>
            </a:r>
            <a:r>
              <a:rPr lang="en-US" altLang="zh-TW" sz="4000" b="1"/>
              <a:t>,</a:t>
            </a:r>
            <a:r>
              <a:rPr lang="zh-TW" altLang="en-US" sz="4000" b="1"/>
              <a:t>並要顯明人心的意念</a:t>
            </a:r>
            <a:r>
              <a:rPr lang="zh-TW" altLang="en-US" sz="2000" b="1"/>
              <a:t>。</a:t>
            </a:r>
            <a:r>
              <a:rPr lang="zh-TW" altLang="en-US" sz="4000" b="1"/>
              <a:t>而那時</a:t>
            </a:r>
            <a:r>
              <a:rPr lang="zh-TW" altLang="en-US" sz="4000" b="1">
                <a:solidFill>
                  <a:srgbClr val="FF0000"/>
                </a:solidFill>
              </a:rPr>
              <a:t>稱讚</a:t>
            </a:r>
            <a:r>
              <a:rPr lang="zh-TW" altLang="en-US" sz="4000" b="1"/>
              <a:t>要從</a:t>
            </a:r>
            <a:r>
              <a:rPr lang="zh-TW" altLang="en-US" sz="4000" b="1">
                <a:latin typeface="新細明體" charset="-120"/>
              </a:rPr>
              <a:t>神</a:t>
            </a:r>
            <a:r>
              <a:rPr lang="zh-TW" altLang="en-US" sz="4000" b="1"/>
              <a:t>那裏到每個人身上</a:t>
            </a:r>
            <a:r>
              <a:rPr lang="zh-TW" altLang="en-US" sz="2000" b="1"/>
              <a:t>。</a:t>
            </a:r>
            <a:endParaRPr lang="en-AU" sz="4000" b="1"/>
          </a:p>
        </p:txBody>
      </p:sp>
      <p:sp>
        <p:nvSpPr>
          <p:cNvPr id="3075" name="TextBox 2"/>
          <p:cNvSpPr txBox="1">
            <a:spLocks noChangeArrowheads="1"/>
          </p:cNvSpPr>
          <p:nvPr/>
        </p:nvSpPr>
        <p:spPr bwMode="auto">
          <a:xfrm>
            <a:off x="0" y="0"/>
            <a:ext cx="9144000" cy="769938"/>
          </a:xfrm>
          <a:prstGeom prst="rect">
            <a:avLst/>
          </a:prstGeom>
          <a:noFill/>
          <a:ln w="9525">
            <a:noFill/>
            <a:miter lim="800000"/>
            <a:headEnd/>
            <a:tailEnd/>
          </a:ln>
        </p:spPr>
        <p:txBody>
          <a:bodyPr>
            <a:spAutoFit/>
          </a:bodyPr>
          <a:lstStyle/>
          <a:p>
            <a:pPr algn="ctr"/>
            <a:r>
              <a:rPr lang="en-US" altLang="zh-CN" sz="4400" b="1">
                <a:solidFill>
                  <a:srgbClr val="0000FF"/>
                </a:solidFill>
              </a:rPr>
              <a:t>1-5</a:t>
            </a:r>
            <a:endParaRPr lang="en-AU" altLang="en-US" sz="44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75" y="1066800"/>
            <a:ext cx="9144000" cy="5632450"/>
          </a:xfrm>
          <a:prstGeom prst="rect">
            <a:avLst/>
          </a:prstGeom>
        </p:spPr>
        <p:txBody>
          <a:bodyPr>
            <a:spAutoFit/>
          </a:bodyPr>
          <a:lstStyle/>
          <a:p>
            <a:r>
              <a:rPr lang="zh-TW" altLang="en-US" sz="4000" b="1"/>
              <a:t>弟兄們</a:t>
            </a:r>
            <a:r>
              <a:rPr lang="en-US" altLang="zh-TW" sz="4000" b="1"/>
              <a:t>,</a:t>
            </a:r>
            <a:r>
              <a:rPr lang="zh-TW" altLang="en-US" sz="4000" b="1"/>
              <a:t>我為</a:t>
            </a:r>
            <a:r>
              <a:rPr lang="zh-CN" altLang="en-US" sz="4000" b="1"/>
              <a:t>了</a:t>
            </a:r>
            <a:r>
              <a:rPr lang="zh-TW" altLang="en-US" sz="4000" b="1"/>
              <a:t>你們</a:t>
            </a:r>
            <a:r>
              <a:rPr lang="zh-CN" altLang="en-US" sz="4000" b="1"/>
              <a:t>以</a:t>
            </a:r>
            <a:r>
              <a:rPr lang="zh-TW" altLang="en-US" sz="4000" b="1"/>
              <a:t>這些事來比擬自己和亞波羅</a:t>
            </a:r>
            <a:r>
              <a:rPr lang="en-US" altLang="zh-TW" sz="4000" b="1"/>
              <a:t>,</a:t>
            </a:r>
            <a:r>
              <a:rPr lang="zh-CN" altLang="en-US" sz="4000" b="1"/>
              <a:t>叫</a:t>
            </a:r>
            <a:r>
              <a:rPr lang="zh-TW" altLang="en-US" sz="4000" b="1"/>
              <a:t>你們學</a:t>
            </a:r>
            <a:r>
              <a:rPr lang="zh-CN" altLang="en-US" sz="4000" b="1"/>
              <a:t>我們</a:t>
            </a:r>
            <a:r>
              <a:rPr lang="zh-TW" altLang="en-US" sz="4000" b="1"/>
              <a:t>不</a:t>
            </a:r>
            <a:r>
              <a:rPr lang="zh-CN" altLang="en-US" sz="4000" b="1"/>
              <a:t>可</a:t>
            </a:r>
            <a:r>
              <a:rPr lang="zh-TW" altLang="en-US" sz="4000" b="1"/>
              <a:t>過</a:t>
            </a:r>
            <a:r>
              <a:rPr lang="zh-CN" altLang="en-US" sz="4000" b="1"/>
              <a:t>於</a:t>
            </a:r>
            <a:r>
              <a:rPr lang="zh-TW" altLang="en-US" sz="4000" b="1"/>
              <a:t>聖經所記</a:t>
            </a:r>
            <a:r>
              <a:rPr lang="en-US" altLang="zh-TW" sz="4000" b="1"/>
              <a:t>,</a:t>
            </a:r>
            <a:r>
              <a:rPr lang="zh-TW" altLang="en-US" sz="4000" b="1"/>
              <a:t>免得</a:t>
            </a:r>
            <a:r>
              <a:rPr lang="zh-CN" altLang="en-US" sz="4000" b="1"/>
              <a:t>有人誇耀一個人對立另一人</a:t>
            </a:r>
            <a:r>
              <a:rPr lang="zh-TW" altLang="en-US" sz="4000" b="1"/>
              <a:t>。</a:t>
            </a:r>
            <a:r>
              <a:rPr lang="en-US" altLang="en-US" sz="4000" b="1">
                <a:solidFill>
                  <a:srgbClr val="000000"/>
                </a:solidFill>
                <a:latin typeface="Arial Unicode MS" pitchFamily="34" charset="-128"/>
              </a:rPr>
              <a:t> </a:t>
            </a:r>
          </a:p>
          <a:p>
            <a:r>
              <a:rPr lang="en-US" altLang="en-US" sz="4000" b="1">
                <a:solidFill>
                  <a:srgbClr val="000000"/>
                </a:solidFill>
                <a:latin typeface="Arial Unicode MS" pitchFamily="34" charset="-128"/>
              </a:rPr>
              <a:t>因為使你與人不同的是誰呢？而你有甚麼不是領受的呢？若是領受的,為何自誇,</a:t>
            </a:r>
            <a:r>
              <a:rPr lang="zh-CN" altLang="en-US" sz="4000" b="1">
                <a:solidFill>
                  <a:srgbClr val="000000"/>
                </a:solidFill>
                <a:latin typeface="Arial Unicode MS" pitchFamily="34" charset="-128"/>
              </a:rPr>
              <a:t>如同</a:t>
            </a:r>
            <a:r>
              <a:rPr lang="en-US" altLang="en-US" sz="4000" b="1">
                <a:solidFill>
                  <a:srgbClr val="000000"/>
                </a:solidFill>
                <a:latin typeface="Arial Unicode MS" pitchFamily="34" charset="-128"/>
              </a:rPr>
              <a:t>不是領受的呢？</a:t>
            </a:r>
            <a:r>
              <a:rPr lang="zh-TW" altLang="en-US" sz="4000"/>
              <a:t> </a:t>
            </a:r>
            <a:endParaRPr lang="en-US" altLang="zh-TW" sz="4000"/>
          </a:p>
          <a:p>
            <a:r>
              <a:rPr lang="zh-TW" altLang="en-US" sz="4000" b="1"/>
              <a:t>你們已經飽足了</a:t>
            </a:r>
            <a:r>
              <a:rPr lang="en-US" altLang="zh-TW" sz="4000" b="1"/>
              <a:t>,</a:t>
            </a:r>
            <a:r>
              <a:rPr lang="zh-TW" altLang="en-US" sz="4000" b="1"/>
              <a:t>已經豐富了</a:t>
            </a:r>
            <a:r>
              <a:rPr lang="en-US" altLang="zh-TW" sz="4000" b="1"/>
              <a:t>,</a:t>
            </a:r>
            <a:r>
              <a:rPr lang="zh-TW" altLang="en-US" sz="4000" b="1"/>
              <a:t>不用我們你們就作王了</a:t>
            </a:r>
            <a:r>
              <a:rPr lang="en-US" altLang="zh-TW" sz="4000" b="1"/>
              <a:t>;</a:t>
            </a:r>
            <a:r>
              <a:rPr lang="zh-TW" altLang="en-US" sz="4000" b="1"/>
              <a:t>我願你們真作王</a:t>
            </a:r>
            <a:r>
              <a:rPr lang="en-US" altLang="zh-TW" sz="4000" b="1"/>
              <a:t>,</a:t>
            </a:r>
            <a:r>
              <a:rPr lang="zh-TW" altLang="en-US" sz="4000" b="1"/>
              <a:t>使我們也一同作王</a:t>
            </a:r>
            <a:r>
              <a:rPr lang="zh-TW" altLang="en-US" sz="2800" b="1"/>
              <a:t>。 </a:t>
            </a:r>
            <a:endParaRPr lang="en-AU" sz="4000" b="1"/>
          </a:p>
        </p:txBody>
      </p:sp>
      <p:sp>
        <p:nvSpPr>
          <p:cNvPr id="4099" name="TextBox 2"/>
          <p:cNvSpPr txBox="1">
            <a:spLocks noChangeArrowheads="1"/>
          </p:cNvSpPr>
          <p:nvPr/>
        </p:nvSpPr>
        <p:spPr bwMode="auto">
          <a:xfrm>
            <a:off x="0" y="152400"/>
            <a:ext cx="9159875" cy="769938"/>
          </a:xfrm>
          <a:prstGeom prst="rect">
            <a:avLst/>
          </a:prstGeom>
          <a:noFill/>
          <a:ln w="9525">
            <a:noFill/>
            <a:miter lim="800000"/>
            <a:headEnd/>
            <a:tailEnd/>
          </a:ln>
        </p:spPr>
        <p:txBody>
          <a:bodyPr>
            <a:spAutoFit/>
          </a:bodyPr>
          <a:lstStyle/>
          <a:p>
            <a:pPr algn="ctr"/>
            <a:r>
              <a:rPr lang="en-US" altLang="zh-CN" sz="4400" b="1">
                <a:solidFill>
                  <a:srgbClr val="0000FF"/>
                </a:solidFill>
              </a:rPr>
              <a:t>6-8</a:t>
            </a:r>
            <a:endParaRPr lang="en-AU" altLang="en-US" sz="44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p:cNvSpPr>
            <a:spLocks noChangeArrowheads="1"/>
          </p:cNvSpPr>
          <p:nvPr/>
        </p:nvSpPr>
        <p:spPr bwMode="auto">
          <a:xfrm>
            <a:off x="-31750" y="617538"/>
            <a:ext cx="9175750" cy="6246812"/>
          </a:xfrm>
          <a:prstGeom prst="rect">
            <a:avLst/>
          </a:prstGeom>
          <a:noFill/>
          <a:ln w="9525">
            <a:noFill/>
            <a:miter lim="800000"/>
            <a:headEnd/>
            <a:tailEnd/>
          </a:ln>
          <a:effectLst/>
        </p:spPr>
        <p:txBody>
          <a:bodyPr anchor="ctr">
            <a:spAutoFit/>
          </a:bodyPr>
          <a:lstStyle/>
          <a:p>
            <a:r>
              <a:rPr lang="zh-TW" altLang="en-US" sz="4000" b="1"/>
              <a:t>而我想</a:t>
            </a:r>
            <a:r>
              <a:rPr lang="zh-CN" altLang="en-US" sz="4000" b="1"/>
              <a:t>神</a:t>
            </a:r>
            <a:r>
              <a:rPr lang="zh-TW" altLang="en-US" sz="4000" b="1"/>
              <a:t>把</a:t>
            </a:r>
            <a:r>
              <a:rPr lang="zh-CN" altLang="en-US" sz="4000" b="1">
                <a:latin typeface="PMingLiU-ExtB" pitchFamily="18" charset="-120"/>
              </a:rPr>
              <a:t>眾</a:t>
            </a:r>
            <a:r>
              <a:rPr lang="zh-TW" altLang="en-US" sz="4000" b="1"/>
              <a:t>使徒陳列為最末後的</a:t>
            </a:r>
            <a:r>
              <a:rPr lang="en-US" altLang="zh-CN" sz="4000" b="1"/>
              <a:t>,</a:t>
            </a:r>
            <a:r>
              <a:rPr lang="zh-TW" altLang="en-US" sz="4000" b="1"/>
              <a:t>好像</a:t>
            </a:r>
            <a:r>
              <a:rPr lang="zh-CN" altLang="en-US" sz="4000" b="1"/>
              <a:t>被</a:t>
            </a:r>
            <a:r>
              <a:rPr lang="zh-TW" altLang="en-US" sz="4000" b="1"/>
              <a:t>定死罪的</a:t>
            </a:r>
            <a:r>
              <a:rPr lang="en-US" altLang="zh-CN" sz="4000" b="1"/>
              <a:t>;</a:t>
            </a:r>
            <a:r>
              <a:rPr lang="zh-TW" altLang="en-US" sz="4000" b="1"/>
              <a:t>因為我們成了一臺戲</a:t>
            </a:r>
            <a:r>
              <a:rPr lang="en-US" altLang="zh-TW" sz="4000" b="1"/>
              <a:t>,</a:t>
            </a:r>
            <a:r>
              <a:rPr lang="zh-TW" altLang="en-US" sz="4000" b="1"/>
              <a:t>給</a:t>
            </a:r>
            <a:r>
              <a:rPr lang="zh-CN" altLang="en-US" sz="4000" b="1"/>
              <a:t>宇宙</a:t>
            </a:r>
            <a:r>
              <a:rPr lang="zh-TW" altLang="en-US" sz="4000" b="1"/>
              <a:t>和天使和人們</a:t>
            </a:r>
            <a:r>
              <a:rPr lang="zh-TW" altLang="en-US" sz="2800" b="1"/>
              <a:t>。 </a:t>
            </a:r>
            <a:r>
              <a:rPr lang="zh-TW" altLang="en-US" sz="4000" b="1"/>
              <a:t>我們為基督是愚拙的</a:t>
            </a:r>
            <a:r>
              <a:rPr lang="en-US" altLang="zh-TW" sz="4000" b="1"/>
              <a:t>,</a:t>
            </a:r>
            <a:r>
              <a:rPr lang="zh-TW" altLang="en-US" sz="4000" b="1"/>
              <a:t>你們在基督裡倒是聰明的</a:t>
            </a:r>
            <a:r>
              <a:rPr lang="en-US" altLang="zh-TW" sz="4000" b="1"/>
              <a:t>;</a:t>
            </a:r>
            <a:r>
              <a:rPr lang="zh-TW" altLang="en-US" sz="4000" b="1"/>
              <a:t>我們軟弱</a:t>
            </a:r>
            <a:r>
              <a:rPr lang="en-US" altLang="zh-TW" sz="4000" b="1"/>
              <a:t>,</a:t>
            </a:r>
            <a:r>
              <a:rPr lang="zh-TW" altLang="en-US" sz="4000" b="1"/>
              <a:t>你們倒強壯</a:t>
            </a:r>
            <a:r>
              <a:rPr lang="en-US" altLang="zh-TW" sz="4000" b="1"/>
              <a:t>;</a:t>
            </a:r>
            <a:r>
              <a:rPr lang="zh-TW" altLang="en-US" sz="4000" b="1"/>
              <a:t>你們有榮耀</a:t>
            </a:r>
            <a:r>
              <a:rPr lang="en-US" altLang="zh-TW" sz="4000" b="1"/>
              <a:t>,</a:t>
            </a:r>
            <a:r>
              <a:rPr lang="zh-TW" altLang="en-US" sz="4000" b="1"/>
              <a:t>我們倒被藐視</a:t>
            </a:r>
            <a:r>
              <a:rPr lang="zh-TW" altLang="en-US" sz="3200" b="1"/>
              <a:t>。</a:t>
            </a:r>
            <a:r>
              <a:rPr lang="zh-TW" altLang="en-US" sz="4000" b="1"/>
              <a:t>直到現在我們還是又飢又渴</a:t>
            </a:r>
            <a:r>
              <a:rPr lang="en-US" altLang="zh-TW" sz="4000" b="1"/>
              <a:t>,</a:t>
            </a:r>
            <a:r>
              <a:rPr lang="zh-TW" altLang="en-US" sz="4000" b="1"/>
              <a:t>衣不蔽體</a:t>
            </a:r>
            <a:r>
              <a:rPr lang="en-US" altLang="zh-TW" sz="4000" b="1"/>
              <a:t>,</a:t>
            </a:r>
            <a:r>
              <a:rPr lang="zh-TW" altLang="en-US" sz="4000" b="1"/>
              <a:t>又挨打</a:t>
            </a:r>
            <a:r>
              <a:rPr lang="en-US" altLang="zh-TW" sz="4000" b="1"/>
              <a:t>,</a:t>
            </a:r>
            <a:r>
              <a:rPr lang="zh-TW" altLang="en-US" sz="4000" b="1"/>
              <a:t>又</a:t>
            </a:r>
            <a:r>
              <a:rPr lang="zh-CN" altLang="en-US" sz="4000" b="1"/>
              <a:t>無居所</a:t>
            </a:r>
            <a:r>
              <a:rPr lang="en-US" altLang="zh-TW" sz="4000" b="1"/>
              <a:t>,</a:t>
            </a:r>
            <a:r>
              <a:rPr lang="zh-TW" altLang="en-US" sz="4000" b="1"/>
              <a:t>並且勞苦親手作工</a:t>
            </a:r>
            <a:r>
              <a:rPr lang="en-US" altLang="zh-TW" sz="4000" b="1"/>
              <a:t>;</a:t>
            </a:r>
            <a:r>
              <a:rPr lang="zh-TW" altLang="en-US" sz="4000" b="1"/>
              <a:t>被人咒罵</a:t>
            </a:r>
            <a:r>
              <a:rPr lang="en-US" altLang="zh-TW" sz="4000" b="1"/>
              <a:t>,</a:t>
            </a:r>
            <a:r>
              <a:rPr lang="zh-TW" altLang="en-US" sz="4000" b="1"/>
              <a:t>我們就祝福</a:t>
            </a:r>
            <a:r>
              <a:rPr lang="en-US" altLang="zh-TW" sz="4000" b="1"/>
              <a:t>,</a:t>
            </a:r>
            <a:r>
              <a:rPr lang="zh-TW" altLang="en-US" sz="4000" b="1"/>
              <a:t>遭受迫害</a:t>
            </a:r>
            <a:r>
              <a:rPr lang="en-AU" altLang="zh-TW" sz="4000" b="1"/>
              <a:t>,</a:t>
            </a:r>
            <a:r>
              <a:rPr lang="zh-TW" altLang="en-US" sz="4000" b="1"/>
              <a:t>我們就忍受</a:t>
            </a:r>
            <a:r>
              <a:rPr lang="en-US" altLang="zh-TW" sz="4000" b="1"/>
              <a:t>,</a:t>
            </a:r>
            <a:r>
              <a:rPr lang="zh-TW" altLang="en-US" sz="4000"/>
              <a:t> </a:t>
            </a:r>
            <a:r>
              <a:rPr lang="zh-TW" altLang="en-US" sz="4000" b="1"/>
              <a:t>被人毀謗</a:t>
            </a:r>
            <a:r>
              <a:rPr lang="en-AU" altLang="zh-TW" sz="4000" b="1"/>
              <a:t>,</a:t>
            </a:r>
            <a:r>
              <a:rPr lang="zh-TW" altLang="en-US" sz="4000" b="1"/>
              <a:t>我們就勸</a:t>
            </a:r>
            <a:r>
              <a:rPr lang="zh-CN" altLang="en-US" sz="4000" b="1"/>
              <a:t>勉</a:t>
            </a:r>
            <a:r>
              <a:rPr lang="en-US" altLang="zh-TW" sz="4000"/>
              <a:t>;</a:t>
            </a:r>
            <a:r>
              <a:rPr lang="zh-TW" altLang="en-US" sz="4000" b="1"/>
              <a:t>直到現在人還是把我們當作世上的</a:t>
            </a:r>
            <a:r>
              <a:rPr lang="zh-CN" altLang="en-US" sz="4000" b="1"/>
              <a:t>泥土廢物</a:t>
            </a:r>
            <a:r>
              <a:rPr lang="en-US" altLang="zh-CN" sz="4000" b="1"/>
              <a:t>,</a:t>
            </a:r>
            <a:r>
              <a:rPr lang="zh-TW" altLang="en-US" sz="4000" b="1"/>
              <a:t>萬物的渣滓。</a:t>
            </a:r>
            <a:r>
              <a:rPr lang="en-US" altLang="en-US" sz="4000" b="1">
                <a:latin typeface="Arial" charset="0"/>
              </a:rPr>
              <a:t> </a:t>
            </a:r>
          </a:p>
        </p:txBody>
      </p:sp>
      <p:sp>
        <p:nvSpPr>
          <p:cNvPr id="5123" name="TextBox 1"/>
          <p:cNvSpPr txBox="1">
            <a:spLocks noChangeArrowheads="1"/>
          </p:cNvSpPr>
          <p:nvPr/>
        </p:nvSpPr>
        <p:spPr bwMode="auto">
          <a:xfrm>
            <a:off x="-15875" y="0"/>
            <a:ext cx="9144000" cy="708025"/>
          </a:xfrm>
          <a:prstGeom prst="rect">
            <a:avLst/>
          </a:prstGeom>
          <a:noFill/>
          <a:ln w="9525">
            <a:noFill/>
            <a:miter lim="800000"/>
            <a:headEnd/>
            <a:tailEnd/>
          </a:ln>
        </p:spPr>
        <p:txBody>
          <a:bodyPr>
            <a:spAutoFit/>
          </a:bodyPr>
          <a:lstStyle/>
          <a:p>
            <a:pPr algn="ctr"/>
            <a:r>
              <a:rPr lang="en-US" altLang="zh-CN" sz="4000" b="1">
                <a:solidFill>
                  <a:srgbClr val="0000FF"/>
                </a:solidFill>
              </a:rPr>
              <a:t>9-13</a:t>
            </a:r>
            <a:endParaRPr lang="en-AU" altLang="en-US" sz="40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26988" y="762000"/>
            <a:ext cx="9144000" cy="4894263"/>
          </a:xfrm>
          <a:prstGeom prst="rect">
            <a:avLst/>
          </a:prstGeom>
          <a:noFill/>
          <a:ln w="9525">
            <a:noFill/>
            <a:miter lim="800000"/>
            <a:headEnd/>
            <a:tailEnd/>
          </a:ln>
        </p:spPr>
        <p:txBody>
          <a:bodyPr>
            <a:spAutoFit/>
          </a:bodyPr>
          <a:lstStyle/>
          <a:p>
            <a:r>
              <a:rPr lang="en-US" altLang="zh-CN" sz="4000" b="1">
                <a:solidFill>
                  <a:srgbClr val="0000FF"/>
                </a:solidFill>
              </a:rPr>
              <a:t>1-5   </a:t>
            </a:r>
            <a:r>
              <a:rPr lang="zh-CN" altLang="en-US" sz="4000" b="1">
                <a:solidFill>
                  <a:srgbClr val="0000FF"/>
                </a:solidFill>
              </a:rPr>
              <a:t>使徒是基督的僕人和神奧秘的管家</a:t>
            </a:r>
            <a:endParaRPr lang="en-US" altLang="zh-CN" sz="4000" b="1">
              <a:solidFill>
                <a:srgbClr val="0000FF"/>
              </a:solidFill>
            </a:endParaRPr>
          </a:p>
          <a:p>
            <a:endParaRPr lang="en-US" altLang="zh-CN" sz="1600" b="1">
              <a:solidFill>
                <a:srgbClr val="0000FF"/>
              </a:solidFill>
            </a:endParaRPr>
          </a:p>
          <a:p>
            <a:r>
              <a:rPr lang="en-US" altLang="zh-CN" sz="4000" b="1">
                <a:solidFill>
                  <a:srgbClr val="0000FF"/>
                </a:solidFill>
              </a:rPr>
              <a:t>6-8   </a:t>
            </a:r>
            <a:r>
              <a:rPr lang="zh-CN" altLang="en-US" sz="4000" b="1">
                <a:solidFill>
                  <a:srgbClr val="0000FF"/>
                </a:solidFill>
              </a:rPr>
              <a:t>哥林多信徒自大自誇  結黨作王</a:t>
            </a:r>
            <a:endParaRPr lang="en-US" altLang="zh-CN" sz="4000" b="1">
              <a:solidFill>
                <a:srgbClr val="0000FF"/>
              </a:solidFill>
            </a:endParaRPr>
          </a:p>
          <a:p>
            <a:endParaRPr lang="en-US" altLang="zh-CN" sz="1600" b="1">
              <a:solidFill>
                <a:srgbClr val="0000FF"/>
              </a:solidFill>
            </a:endParaRPr>
          </a:p>
          <a:p>
            <a:r>
              <a:rPr lang="en-US" altLang="zh-CN" sz="4000" b="1">
                <a:solidFill>
                  <a:srgbClr val="0000FF"/>
                </a:solidFill>
              </a:rPr>
              <a:t>9-13 </a:t>
            </a:r>
            <a:r>
              <a:rPr lang="zh-CN" altLang="en-US" sz="4000" b="1">
                <a:solidFill>
                  <a:srgbClr val="0000FF"/>
                </a:solidFill>
              </a:rPr>
              <a:t>我們成了一台戲 </a:t>
            </a:r>
            <a:r>
              <a:rPr lang="en-US" altLang="zh-CN" sz="4000" b="1">
                <a:solidFill>
                  <a:srgbClr val="0000FF"/>
                </a:solidFill>
              </a:rPr>
              <a:t>- </a:t>
            </a:r>
            <a:r>
              <a:rPr lang="zh-CN" altLang="en-US" sz="4000" b="1">
                <a:solidFill>
                  <a:srgbClr val="0000FF"/>
                </a:solidFill>
              </a:rPr>
              <a:t>十字架的道路</a:t>
            </a:r>
            <a:endParaRPr lang="en-US" altLang="zh-CN" sz="4000" b="1">
              <a:solidFill>
                <a:srgbClr val="0000FF"/>
              </a:solidFill>
            </a:endParaRPr>
          </a:p>
          <a:p>
            <a:endParaRPr lang="en-US" altLang="zh-CN" sz="4000" b="1">
              <a:solidFill>
                <a:srgbClr val="0000FF"/>
              </a:solidFill>
            </a:endParaRPr>
          </a:p>
          <a:p>
            <a:r>
              <a:rPr lang="zh-CN" altLang="en-US" sz="4000" b="1">
                <a:solidFill>
                  <a:srgbClr val="0000FF"/>
                </a:solidFill>
              </a:rPr>
              <a:t>第四章的結論：</a:t>
            </a:r>
            <a:endParaRPr lang="en-US" altLang="zh-CN" sz="4000" b="1">
              <a:solidFill>
                <a:srgbClr val="0000FF"/>
              </a:solidFill>
            </a:endParaRPr>
          </a:p>
          <a:p>
            <a:r>
              <a:rPr lang="en-US" altLang="zh-CN" sz="4000" b="1">
                <a:solidFill>
                  <a:srgbClr val="0000FF"/>
                </a:solidFill>
              </a:rPr>
              <a:t>14-21</a:t>
            </a:r>
            <a:r>
              <a:rPr lang="zh-CN" altLang="en-US" sz="4000" b="1">
                <a:solidFill>
                  <a:srgbClr val="0000FF"/>
                </a:solidFill>
              </a:rPr>
              <a:t>保羅怎樣效法基督（行事與教導）是哥林多教會信徒效法基督的榜樣。</a:t>
            </a:r>
            <a:endParaRPr lang="en-AU" altLang="en-US" sz="40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6248400"/>
          </a:xfrm>
          <a:prstGeom prst="rect">
            <a:avLst/>
          </a:prstGeom>
        </p:spPr>
        <p:txBody>
          <a:bodyPr>
            <a:spAutoFit/>
          </a:bodyPr>
          <a:lstStyle/>
          <a:p>
            <a:r>
              <a:rPr lang="zh-CN" altLang="en-US" sz="4000" b="1">
                <a:latin typeface="PMingLiU-ExtB" pitchFamily="18" charset="-120"/>
              </a:rPr>
              <a:t>照此</a:t>
            </a:r>
            <a:r>
              <a:rPr lang="en-US" altLang="zh-TW" sz="4000" b="1">
                <a:latin typeface="PMingLiU-ExtB" pitchFamily="18" charset="-120"/>
                <a:ea typeface="PMingLiU-ExtB" pitchFamily="18" charset="-120"/>
              </a:rPr>
              <a:t>,</a:t>
            </a:r>
            <a:r>
              <a:rPr lang="zh-TW" altLang="en-US" sz="4000" b="1">
                <a:latin typeface="新細明體" charset="-120"/>
              </a:rPr>
              <a:t>人應把我們看作</a:t>
            </a:r>
            <a:r>
              <a:rPr lang="zh-TW" altLang="en-US" sz="4000" b="1">
                <a:solidFill>
                  <a:srgbClr val="FF0000"/>
                </a:solidFill>
                <a:latin typeface="新細明體" charset="-120"/>
              </a:rPr>
              <a:t>基督的僕人</a:t>
            </a:r>
            <a:r>
              <a:rPr lang="zh-CN" altLang="en-US" sz="4000" b="1">
                <a:latin typeface="宋体" pitchFamily="2" charset="-122"/>
              </a:rPr>
              <a:t>和</a:t>
            </a:r>
            <a:r>
              <a:rPr lang="zh-TW" altLang="en-US" sz="4000" b="1">
                <a:solidFill>
                  <a:srgbClr val="FF0000"/>
                </a:solidFill>
                <a:latin typeface="新細明體" charset="-120"/>
              </a:rPr>
              <a:t>神奧祕事的管家</a:t>
            </a:r>
            <a:r>
              <a:rPr lang="zh-TW" altLang="en-US" sz="2000" b="1">
                <a:latin typeface="新細明體" charset="-120"/>
              </a:rPr>
              <a:t>。</a:t>
            </a:r>
            <a:r>
              <a:rPr lang="zh-TW" altLang="en-US" sz="4000" b="1">
                <a:latin typeface="新細明體" charset="-120"/>
              </a:rPr>
              <a:t>管家</a:t>
            </a:r>
            <a:r>
              <a:rPr lang="zh-CN" altLang="en-US" sz="4000" b="1">
                <a:latin typeface="宋体" pitchFamily="2" charset="-122"/>
              </a:rPr>
              <a:t>被</a:t>
            </a:r>
            <a:r>
              <a:rPr lang="zh-TW" altLang="en-US" sz="4000" b="1">
                <a:latin typeface="新細明體" charset="-120"/>
              </a:rPr>
              <a:t>要求</a:t>
            </a:r>
            <a:r>
              <a:rPr lang="zh-CN" altLang="en-US" sz="4000" b="1">
                <a:latin typeface="宋体" pitchFamily="2" charset="-122"/>
              </a:rPr>
              <a:t>的</a:t>
            </a:r>
            <a:r>
              <a:rPr lang="zh-TW" altLang="en-US" sz="4000" b="1">
                <a:latin typeface="新細明體" charset="-120"/>
              </a:rPr>
              <a:t>是要</a:t>
            </a:r>
            <a:r>
              <a:rPr lang="zh-CN" altLang="en-US" sz="4000" b="1">
                <a:latin typeface="宋体" pitchFamily="2" charset="-122"/>
              </a:rPr>
              <a:t>他</a:t>
            </a:r>
            <a:r>
              <a:rPr lang="zh-CN" altLang="en-US" sz="4000" b="1">
                <a:latin typeface="PMingLiU-ExtB" pitchFamily="18" charset="-120"/>
              </a:rPr>
              <a:t>有</a:t>
            </a:r>
            <a:r>
              <a:rPr lang="zh-TW" altLang="en-US" sz="4000" b="1">
                <a:solidFill>
                  <a:srgbClr val="FF0000"/>
                </a:solidFill>
                <a:latin typeface="新細明體" charset="-120"/>
              </a:rPr>
              <a:t>忠心</a:t>
            </a:r>
            <a:r>
              <a:rPr lang="zh-TW" altLang="en-US" sz="2000" b="1">
                <a:latin typeface="新細明體" charset="-120"/>
              </a:rPr>
              <a:t>。</a:t>
            </a:r>
            <a:r>
              <a:rPr lang="zh-TW" altLang="en-US" sz="4000" b="1"/>
              <a:t>我被你們</a:t>
            </a:r>
            <a:r>
              <a:rPr lang="zh-CN" altLang="en-US" sz="4000" b="1"/>
              <a:t>審判</a:t>
            </a:r>
            <a:r>
              <a:rPr lang="zh-TW" altLang="en-US" sz="4000" b="1"/>
              <a:t>或被人</a:t>
            </a:r>
            <a:r>
              <a:rPr lang="zh-CN" altLang="en-US" sz="4000" b="1"/>
              <a:t>的日子審判</a:t>
            </a:r>
            <a:r>
              <a:rPr lang="en-US" altLang="zh-TW" sz="4000" b="1"/>
              <a:t>,</a:t>
            </a:r>
            <a:r>
              <a:rPr lang="zh-CN" altLang="en-US" sz="4000" b="1"/>
              <a:t>對</a:t>
            </a:r>
            <a:r>
              <a:rPr lang="zh-TW" altLang="en-US" sz="4000" b="1"/>
              <a:t>我是極小的事</a:t>
            </a:r>
            <a:r>
              <a:rPr lang="en-US" altLang="zh-TW" sz="4000" b="1"/>
              <a:t>,</a:t>
            </a:r>
            <a:r>
              <a:rPr lang="zh-CN" altLang="en-US" sz="4000" b="1"/>
              <a:t>而</a:t>
            </a:r>
            <a:r>
              <a:rPr lang="zh-TW" altLang="en-US" sz="4000" b="1"/>
              <a:t>我自己也不</a:t>
            </a:r>
            <a:r>
              <a:rPr lang="zh-CN" altLang="en-US" sz="4000" b="1"/>
              <a:t>審判</a:t>
            </a:r>
            <a:r>
              <a:rPr lang="zh-TW" altLang="en-US" sz="4000" b="1"/>
              <a:t>自己</a:t>
            </a:r>
            <a:r>
              <a:rPr lang="zh-TW" altLang="en-US" sz="2000" b="1"/>
              <a:t>。</a:t>
            </a:r>
            <a:r>
              <a:rPr lang="zh-CN" altLang="en-US" sz="4000" b="1"/>
              <a:t>因</a:t>
            </a:r>
            <a:r>
              <a:rPr lang="zh-TW" altLang="en-US" sz="4000" b="1"/>
              <a:t>我雖不覺得自己有錯</a:t>
            </a:r>
            <a:r>
              <a:rPr lang="en-US" altLang="zh-CN" sz="4000" b="1"/>
              <a:t>,</a:t>
            </a:r>
            <a:r>
              <a:rPr lang="zh-TW" altLang="en-US" sz="4000" b="1"/>
              <a:t>卻不能因此</a:t>
            </a:r>
            <a:r>
              <a:rPr lang="zh-CN" altLang="en-US" sz="4000" b="1"/>
              <a:t>被</a:t>
            </a:r>
            <a:r>
              <a:rPr lang="zh-TW" altLang="en-US" sz="4000" b="1"/>
              <a:t>稱</a:t>
            </a:r>
            <a:r>
              <a:rPr lang="zh-CN" altLang="en-US" sz="4000" b="1"/>
              <a:t>為</a:t>
            </a:r>
            <a:r>
              <a:rPr lang="zh-TW" altLang="en-US" sz="4000" b="1"/>
              <a:t>義</a:t>
            </a:r>
            <a:r>
              <a:rPr lang="en-US" altLang="zh-TW" sz="4000" b="1"/>
              <a:t>;</a:t>
            </a:r>
            <a:r>
              <a:rPr lang="zh-CN" altLang="en-US" sz="4000" b="1"/>
              <a:t>而</a:t>
            </a:r>
            <a:r>
              <a:rPr lang="zh-CN" altLang="en-US" sz="4000" b="1">
                <a:solidFill>
                  <a:srgbClr val="FF0000"/>
                </a:solidFill>
                <a:latin typeface="MingLiU-ExtB" pitchFamily="18" charset="-120"/>
              </a:rPr>
              <a:t>審判</a:t>
            </a:r>
            <a:r>
              <a:rPr lang="zh-TW" altLang="en-US" sz="4000" b="1">
                <a:solidFill>
                  <a:srgbClr val="FF0000"/>
                </a:solidFill>
                <a:latin typeface="MingLiU-ExtB" pitchFamily="18" charset="-120"/>
                <a:ea typeface="MingLiU-ExtB" pitchFamily="18" charset="-120"/>
              </a:rPr>
              <a:t>我的是主</a:t>
            </a:r>
            <a:r>
              <a:rPr lang="zh-TW" altLang="en-US" sz="2000" b="1"/>
              <a:t>。</a:t>
            </a:r>
            <a:endParaRPr lang="en-US" altLang="zh-TW" sz="2800" b="1"/>
          </a:p>
          <a:p>
            <a:r>
              <a:rPr lang="zh-TW" altLang="en-US" sz="4000" b="1"/>
              <a:t>所以直到主來那時刻之前</a:t>
            </a:r>
            <a:r>
              <a:rPr lang="en-US" altLang="zh-TW" sz="4000" b="1"/>
              <a:t>,</a:t>
            </a:r>
            <a:r>
              <a:rPr lang="zh-TW" altLang="en-US" sz="4000" b="1"/>
              <a:t>不要</a:t>
            </a:r>
            <a:r>
              <a:rPr lang="zh-CN" altLang="en-US" sz="4000" b="1"/>
              <a:t>先審判</a:t>
            </a:r>
            <a:r>
              <a:rPr lang="zh-TW" altLang="en-US" sz="4000" b="1"/>
              <a:t>甚麼</a:t>
            </a:r>
            <a:r>
              <a:rPr lang="en-US" altLang="zh-TW" sz="4000" b="1"/>
              <a:t>,</a:t>
            </a:r>
            <a:r>
              <a:rPr lang="zh-TW" altLang="en-US" sz="4000" b="1"/>
              <a:t>而他不只要照出暗中的隱情</a:t>
            </a:r>
            <a:r>
              <a:rPr lang="en-US" altLang="zh-TW" sz="4000" b="1"/>
              <a:t>,</a:t>
            </a:r>
            <a:r>
              <a:rPr lang="zh-TW" altLang="en-US" sz="4000" b="1"/>
              <a:t>並要顯明人心的意念</a:t>
            </a:r>
            <a:r>
              <a:rPr lang="zh-TW" altLang="en-US" sz="2000" b="1"/>
              <a:t>。</a:t>
            </a:r>
            <a:r>
              <a:rPr lang="zh-TW" altLang="en-US" sz="4000" b="1"/>
              <a:t>而那時</a:t>
            </a:r>
            <a:r>
              <a:rPr lang="zh-TW" altLang="en-US" sz="4000" b="1">
                <a:solidFill>
                  <a:srgbClr val="FF0000"/>
                </a:solidFill>
              </a:rPr>
              <a:t>稱讚</a:t>
            </a:r>
            <a:r>
              <a:rPr lang="zh-TW" altLang="en-US" sz="4000" b="1"/>
              <a:t>要從</a:t>
            </a:r>
            <a:r>
              <a:rPr lang="zh-TW" altLang="en-US" sz="4000" b="1">
                <a:latin typeface="新細明體" charset="-120"/>
              </a:rPr>
              <a:t>神</a:t>
            </a:r>
            <a:r>
              <a:rPr lang="zh-TW" altLang="en-US" sz="4000" b="1"/>
              <a:t>那裏到每個人身上</a:t>
            </a:r>
            <a:r>
              <a:rPr lang="zh-TW" altLang="en-US" sz="2000" b="1"/>
              <a:t>。</a:t>
            </a:r>
            <a:endParaRPr lang="en-AU" sz="4000" b="1"/>
          </a:p>
        </p:txBody>
      </p:sp>
      <p:sp>
        <p:nvSpPr>
          <p:cNvPr id="7171" name="TextBox 2"/>
          <p:cNvSpPr txBox="1">
            <a:spLocks noChangeArrowheads="1"/>
          </p:cNvSpPr>
          <p:nvPr/>
        </p:nvSpPr>
        <p:spPr bwMode="auto">
          <a:xfrm>
            <a:off x="0" y="0"/>
            <a:ext cx="9144000" cy="769938"/>
          </a:xfrm>
          <a:prstGeom prst="rect">
            <a:avLst/>
          </a:prstGeom>
          <a:noFill/>
          <a:ln w="9525">
            <a:noFill/>
            <a:miter lim="800000"/>
            <a:headEnd/>
            <a:tailEnd/>
          </a:ln>
        </p:spPr>
        <p:txBody>
          <a:bodyPr>
            <a:spAutoFit/>
          </a:bodyPr>
          <a:lstStyle/>
          <a:p>
            <a:pPr algn="ctr"/>
            <a:r>
              <a:rPr lang="en-US" altLang="zh-CN" sz="4400" b="1">
                <a:solidFill>
                  <a:srgbClr val="0000FF"/>
                </a:solidFill>
              </a:rPr>
              <a:t>1-5 </a:t>
            </a:r>
            <a:r>
              <a:rPr lang="zh-CN" altLang="en-US" sz="4400" b="1">
                <a:solidFill>
                  <a:srgbClr val="0000FF"/>
                </a:solidFill>
              </a:rPr>
              <a:t>使徒是基督的僕人 神奧秘的管家</a:t>
            </a:r>
            <a:endParaRPr lang="en-AU" altLang="en-US" sz="44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0" y="0"/>
            <a:ext cx="9144000" cy="5754688"/>
          </a:xfrm>
          <a:prstGeom prst="rect">
            <a:avLst/>
          </a:prstGeom>
          <a:noFill/>
          <a:ln w="9525">
            <a:noFill/>
            <a:miter lim="800000"/>
            <a:headEnd/>
            <a:tailEnd/>
          </a:ln>
        </p:spPr>
        <p:txBody>
          <a:bodyPr>
            <a:spAutoFit/>
          </a:bodyPr>
          <a:lstStyle/>
          <a:p>
            <a:r>
              <a:rPr lang="zh-CN" altLang="en-US" sz="4000" b="1">
                <a:solidFill>
                  <a:srgbClr val="0000FF"/>
                </a:solidFill>
              </a:rPr>
              <a:t>應用和反思</a:t>
            </a:r>
            <a:endParaRPr lang="en-US" altLang="zh-CN" sz="4000" b="1">
              <a:solidFill>
                <a:srgbClr val="0000FF"/>
              </a:solidFill>
            </a:endParaRPr>
          </a:p>
          <a:p>
            <a:endParaRPr lang="en-US" altLang="zh-CN" sz="4000" b="1"/>
          </a:p>
          <a:p>
            <a:r>
              <a:rPr lang="en-US" altLang="zh-CN" sz="4000" b="1"/>
              <a:t>1.</a:t>
            </a:r>
            <a:r>
              <a:rPr lang="zh-CN" altLang="en-US" sz="4000" b="1"/>
              <a:t>神要求管家“忠心”</a:t>
            </a:r>
            <a:r>
              <a:rPr lang="en-AU" altLang="zh-CN" sz="4000" b="1"/>
              <a:t>, </a:t>
            </a:r>
            <a:r>
              <a:rPr lang="zh-CN" altLang="en-US" sz="4000" b="1"/>
              <a:t>我忠心管理錢財</a:t>
            </a:r>
            <a:r>
              <a:rPr lang="en-US" altLang="zh-CN" sz="4000" b="1"/>
              <a:t>,</a:t>
            </a:r>
            <a:r>
              <a:rPr lang="zh-CN" altLang="en-US" sz="4000" b="1"/>
              <a:t>時間</a:t>
            </a:r>
            <a:r>
              <a:rPr lang="en-US" altLang="zh-CN" sz="4000" b="1"/>
              <a:t>,</a:t>
            </a:r>
            <a:r>
              <a:rPr lang="zh-CN" altLang="en-US" sz="4000" b="1"/>
              <a:t>恩賜</a:t>
            </a:r>
            <a:r>
              <a:rPr lang="en-US" altLang="zh-CN" sz="4000" b="1"/>
              <a:t>,</a:t>
            </a:r>
            <a:r>
              <a:rPr lang="zh-CN" altLang="en-US" sz="4000" b="1"/>
              <a:t>才幹嗎？</a:t>
            </a:r>
            <a:endParaRPr lang="en-US" altLang="zh-CN" sz="4000" b="1"/>
          </a:p>
          <a:p>
            <a:endParaRPr lang="en-US" altLang="zh-CN" sz="1600" b="1"/>
          </a:p>
          <a:p>
            <a:r>
              <a:rPr lang="en-US" altLang="zh-CN" sz="4000" b="1"/>
              <a:t>2.</a:t>
            </a:r>
            <a:r>
              <a:rPr lang="zh-CN" altLang="en-US" sz="4000" b="1"/>
              <a:t>我最關心的是別人審判我</a:t>
            </a:r>
            <a:r>
              <a:rPr lang="en-US" altLang="zh-CN" sz="4000" b="1"/>
              <a:t>, </a:t>
            </a:r>
            <a:r>
              <a:rPr lang="zh-CN" altLang="en-US" sz="4000" b="1"/>
              <a:t>或自己審判自己？或神審判我？我被傳言壓傷嗎？</a:t>
            </a:r>
            <a:endParaRPr lang="en-US" altLang="zh-CN" sz="4000" b="1"/>
          </a:p>
          <a:p>
            <a:endParaRPr lang="en-US" altLang="zh-CN" sz="1600" b="1"/>
          </a:p>
          <a:p>
            <a:r>
              <a:rPr lang="en-US" altLang="zh-CN" sz="4000" b="1"/>
              <a:t>3.</a:t>
            </a:r>
            <a:r>
              <a:rPr lang="zh-CN" altLang="en-US" sz="4000" b="1"/>
              <a:t>我喜歡審判別人嗎？</a:t>
            </a:r>
            <a:endParaRPr lang="en-US" altLang="zh-CN" sz="4000" b="1"/>
          </a:p>
          <a:p>
            <a:endParaRPr lang="en-US" altLang="zh-CN" sz="1600" b="1"/>
          </a:p>
          <a:p>
            <a:r>
              <a:rPr lang="en-US" altLang="zh-CN" sz="4000" b="1"/>
              <a:t>4.</a:t>
            </a:r>
            <a:r>
              <a:rPr lang="zh-CN" altLang="en-US" sz="4000" b="1"/>
              <a:t>我行事以得着神的稱讚為目標嗎？</a:t>
            </a:r>
            <a:endParaRPr lang="en-US" altLang="zh-CN" sz="40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75" y="1066800"/>
            <a:ext cx="9144000" cy="5632450"/>
          </a:xfrm>
          <a:prstGeom prst="rect">
            <a:avLst/>
          </a:prstGeom>
        </p:spPr>
        <p:txBody>
          <a:bodyPr>
            <a:spAutoFit/>
          </a:bodyPr>
          <a:lstStyle/>
          <a:p>
            <a:r>
              <a:rPr lang="zh-TW" altLang="en-US" sz="4000" b="1"/>
              <a:t>弟兄們</a:t>
            </a:r>
            <a:r>
              <a:rPr lang="en-US" altLang="zh-TW" sz="4000" b="1"/>
              <a:t>,</a:t>
            </a:r>
            <a:r>
              <a:rPr lang="zh-TW" altLang="en-US" sz="4000" b="1"/>
              <a:t>我為</a:t>
            </a:r>
            <a:r>
              <a:rPr lang="zh-CN" altLang="en-US" sz="4000" b="1"/>
              <a:t>了</a:t>
            </a:r>
            <a:r>
              <a:rPr lang="zh-TW" altLang="en-US" sz="4000" b="1"/>
              <a:t>你們</a:t>
            </a:r>
            <a:r>
              <a:rPr lang="zh-CN" altLang="en-US" sz="4000" b="1"/>
              <a:t>以</a:t>
            </a:r>
            <a:r>
              <a:rPr lang="zh-TW" altLang="en-US" sz="4000" b="1"/>
              <a:t>這些事來比擬自己和亞波羅</a:t>
            </a:r>
            <a:r>
              <a:rPr lang="en-US" altLang="zh-TW" sz="4000" b="1"/>
              <a:t>,</a:t>
            </a:r>
            <a:r>
              <a:rPr lang="zh-CN" altLang="en-US" sz="4000" b="1"/>
              <a:t>叫</a:t>
            </a:r>
            <a:r>
              <a:rPr lang="zh-TW" altLang="en-US" sz="4000" b="1"/>
              <a:t>你們學</a:t>
            </a:r>
            <a:r>
              <a:rPr lang="zh-CN" altLang="en-US" sz="4000" b="1"/>
              <a:t>我們</a:t>
            </a:r>
            <a:r>
              <a:rPr lang="zh-TW" altLang="en-US" sz="4000" b="1"/>
              <a:t>不</a:t>
            </a:r>
            <a:r>
              <a:rPr lang="zh-CN" altLang="en-US" sz="4000" b="1"/>
              <a:t>可</a:t>
            </a:r>
            <a:r>
              <a:rPr lang="zh-TW" altLang="en-US" sz="4000" b="1"/>
              <a:t>過</a:t>
            </a:r>
            <a:r>
              <a:rPr lang="zh-CN" altLang="en-US" sz="4000" b="1"/>
              <a:t>於</a:t>
            </a:r>
            <a:r>
              <a:rPr lang="zh-TW" altLang="en-US" sz="4000" b="1"/>
              <a:t>聖經所記</a:t>
            </a:r>
            <a:r>
              <a:rPr lang="en-US" altLang="zh-TW" sz="4000" b="1"/>
              <a:t>,</a:t>
            </a:r>
            <a:r>
              <a:rPr lang="zh-TW" altLang="en-US" sz="4000" b="1"/>
              <a:t>免得</a:t>
            </a:r>
            <a:r>
              <a:rPr lang="zh-CN" altLang="en-US" sz="4000" b="1"/>
              <a:t>有人誇耀一個人對立另一人</a:t>
            </a:r>
            <a:r>
              <a:rPr lang="zh-TW" altLang="en-US" sz="4000" b="1"/>
              <a:t>。</a:t>
            </a:r>
            <a:r>
              <a:rPr lang="en-US" altLang="en-US" sz="4000" b="1">
                <a:solidFill>
                  <a:srgbClr val="000000"/>
                </a:solidFill>
                <a:latin typeface="Arial Unicode MS" pitchFamily="34" charset="-128"/>
              </a:rPr>
              <a:t> </a:t>
            </a:r>
          </a:p>
          <a:p>
            <a:r>
              <a:rPr lang="en-US" altLang="en-US" sz="4000" b="1">
                <a:solidFill>
                  <a:srgbClr val="000000"/>
                </a:solidFill>
                <a:latin typeface="Arial Unicode MS" pitchFamily="34" charset="-128"/>
              </a:rPr>
              <a:t>因為使你與人不同的是誰呢？而你有甚麼不是領受的呢？若是領受的,為何自誇,</a:t>
            </a:r>
            <a:r>
              <a:rPr lang="zh-CN" altLang="en-US" sz="4000" b="1">
                <a:solidFill>
                  <a:srgbClr val="000000"/>
                </a:solidFill>
                <a:latin typeface="Arial Unicode MS" pitchFamily="34" charset="-128"/>
              </a:rPr>
              <a:t>如同</a:t>
            </a:r>
            <a:r>
              <a:rPr lang="en-US" altLang="en-US" sz="4000" b="1">
                <a:solidFill>
                  <a:srgbClr val="000000"/>
                </a:solidFill>
                <a:latin typeface="Arial Unicode MS" pitchFamily="34" charset="-128"/>
              </a:rPr>
              <a:t>不是領受的呢？</a:t>
            </a:r>
            <a:r>
              <a:rPr lang="zh-TW" altLang="en-US" sz="4000"/>
              <a:t> </a:t>
            </a:r>
            <a:endParaRPr lang="en-US" altLang="zh-TW" sz="4000"/>
          </a:p>
          <a:p>
            <a:r>
              <a:rPr lang="zh-TW" altLang="en-US" sz="4000" b="1"/>
              <a:t>你們已經飽足了</a:t>
            </a:r>
            <a:r>
              <a:rPr lang="en-US" altLang="zh-TW" sz="4000" b="1"/>
              <a:t>,</a:t>
            </a:r>
            <a:r>
              <a:rPr lang="zh-TW" altLang="en-US" sz="4000" b="1"/>
              <a:t>已經豐富了</a:t>
            </a:r>
            <a:r>
              <a:rPr lang="en-US" altLang="zh-TW" sz="4000" b="1"/>
              <a:t>,</a:t>
            </a:r>
            <a:r>
              <a:rPr lang="zh-TW" altLang="en-US" sz="4000" b="1"/>
              <a:t>不用我們你們就作王了</a:t>
            </a:r>
            <a:r>
              <a:rPr lang="en-US" altLang="zh-TW" sz="4000" b="1"/>
              <a:t>;</a:t>
            </a:r>
            <a:r>
              <a:rPr lang="zh-TW" altLang="en-US" sz="4000" b="1"/>
              <a:t>我願你們真作王</a:t>
            </a:r>
            <a:r>
              <a:rPr lang="en-US" altLang="zh-TW" sz="4000" b="1"/>
              <a:t>,</a:t>
            </a:r>
            <a:r>
              <a:rPr lang="zh-TW" altLang="en-US" sz="4000" b="1"/>
              <a:t>使我們也一同作王</a:t>
            </a:r>
            <a:r>
              <a:rPr lang="zh-TW" altLang="en-US" sz="2800" b="1"/>
              <a:t>。 </a:t>
            </a:r>
            <a:endParaRPr lang="en-AU" sz="4000" b="1"/>
          </a:p>
        </p:txBody>
      </p:sp>
      <p:sp>
        <p:nvSpPr>
          <p:cNvPr id="9219" name="TextBox 2"/>
          <p:cNvSpPr txBox="1">
            <a:spLocks noChangeArrowheads="1"/>
          </p:cNvSpPr>
          <p:nvPr/>
        </p:nvSpPr>
        <p:spPr bwMode="auto">
          <a:xfrm>
            <a:off x="0" y="152400"/>
            <a:ext cx="9159875" cy="769938"/>
          </a:xfrm>
          <a:prstGeom prst="rect">
            <a:avLst/>
          </a:prstGeom>
          <a:noFill/>
          <a:ln w="9525">
            <a:noFill/>
            <a:miter lim="800000"/>
            <a:headEnd/>
            <a:tailEnd/>
          </a:ln>
        </p:spPr>
        <p:txBody>
          <a:bodyPr>
            <a:spAutoFit/>
          </a:bodyPr>
          <a:lstStyle/>
          <a:p>
            <a:pPr algn="ctr"/>
            <a:r>
              <a:rPr lang="en-US" altLang="zh-CN" sz="4400" b="1">
                <a:solidFill>
                  <a:srgbClr val="0000FF"/>
                </a:solidFill>
              </a:rPr>
              <a:t>6-8 </a:t>
            </a:r>
            <a:r>
              <a:rPr lang="zh-CN" altLang="en-US" sz="4400" b="1">
                <a:solidFill>
                  <a:srgbClr val="0000FF"/>
                </a:solidFill>
              </a:rPr>
              <a:t>哥林多信徒自大自誇 結黨作王</a:t>
            </a:r>
            <a:endParaRPr lang="en-AU" altLang="en-US" sz="4400" b="1">
              <a:solidFill>
                <a:srgbClr val="0000FF"/>
              </a:solidFill>
              <a:ea typeface="宋体"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11113" y="4763"/>
            <a:ext cx="9461500" cy="4400550"/>
          </a:xfrm>
          <a:prstGeom prst="rect">
            <a:avLst/>
          </a:prstGeom>
          <a:noFill/>
          <a:ln w="9525">
            <a:noFill/>
            <a:miter lim="800000"/>
            <a:headEnd/>
            <a:tailEnd/>
          </a:ln>
        </p:spPr>
        <p:txBody>
          <a:bodyPr wrap="none">
            <a:spAutoFit/>
          </a:bodyPr>
          <a:lstStyle/>
          <a:p>
            <a:r>
              <a:rPr lang="zh-CN" altLang="en-US" sz="4000" b="1">
                <a:solidFill>
                  <a:srgbClr val="0000FF"/>
                </a:solidFill>
              </a:rPr>
              <a:t>應用和反思</a:t>
            </a:r>
            <a:endParaRPr lang="en-US" altLang="zh-CN" sz="4000" b="1">
              <a:solidFill>
                <a:srgbClr val="0000FF"/>
              </a:solidFill>
            </a:endParaRPr>
          </a:p>
          <a:p>
            <a:endParaRPr lang="en-US" altLang="zh-CN" sz="4000" b="1">
              <a:solidFill>
                <a:srgbClr val="0000FF"/>
              </a:solidFill>
            </a:endParaRPr>
          </a:p>
          <a:p>
            <a:r>
              <a:rPr lang="en-US" altLang="zh-CN" sz="4000" b="1"/>
              <a:t>1.</a:t>
            </a:r>
            <a:r>
              <a:rPr lang="zh-CN" altLang="en-US" sz="4000" b="1"/>
              <a:t>我會因看重一位牧長而看輕另一位嗎？</a:t>
            </a:r>
            <a:endParaRPr lang="en-US" altLang="zh-CN" sz="4000" b="1"/>
          </a:p>
          <a:p>
            <a:endParaRPr lang="en-US" altLang="zh-CN" sz="4000" b="1"/>
          </a:p>
          <a:p>
            <a:r>
              <a:rPr lang="en-US" altLang="zh-CN" sz="4000" b="1"/>
              <a:t>2.</a:t>
            </a:r>
            <a:r>
              <a:rPr lang="zh-CN" altLang="en-US" sz="4000" b="1"/>
              <a:t>我擁有某些恩賜</a:t>
            </a:r>
            <a:r>
              <a:rPr lang="en-US" altLang="zh-CN" sz="4000" b="1"/>
              <a:t>,</a:t>
            </a:r>
            <a:r>
              <a:rPr lang="zh-CN" altLang="en-US" sz="4000" b="1"/>
              <a:t>我是否因此驕傲自誇？</a:t>
            </a:r>
            <a:endParaRPr lang="en-US" altLang="zh-CN" sz="4000" b="1"/>
          </a:p>
          <a:p>
            <a:endParaRPr lang="en-US" altLang="zh-CN" sz="4000" b="1"/>
          </a:p>
          <a:p>
            <a:r>
              <a:rPr lang="en-US" altLang="zh-CN" sz="4000" b="1"/>
              <a:t>3.</a:t>
            </a:r>
            <a:r>
              <a:rPr lang="zh-CN" altLang="en-US" sz="4000" b="1"/>
              <a:t>我一生朝著效法耶穌的標竿直跑嗎？</a:t>
            </a:r>
            <a:endParaRPr lang="en-US" altLang="zh-CN" sz="4000" b="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2939</Words>
  <Application>Microsoft Office PowerPoint</Application>
  <PresentationFormat>On-screen Show (4:3)</PresentationFormat>
  <Paragraphs>94</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我們成了一台戲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主日崇拜</dc:title>
  <dc:creator>Sheen Wong</dc:creator>
  <cp:lastModifiedBy>User</cp:lastModifiedBy>
  <cp:revision>26</cp:revision>
  <dcterms:created xsi:type="dcterms:W3CDTF">2015-02-21T08:34:56Z</dcterms:created>
  <dcterms:modified xsi:type="dcterms:W3CDTF">2015-08-17T04:21:29Z</dcterms:modified>
</cp:coreProperties>
</file>