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60" r:id="rId11"/>
    <p:sldId id="261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C2F6-8435-42F8-B182-03C0C6129884}" type="datetimeFigureOut">
              <a:rPr lang="en-US" smtClean="0"/>
              <a:pPr/>
              <a:t>11-Oct-15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FE80-8807-4CBE-8B0F-8B6D88356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C2F6-8435-42F8-B182-03C0C6129884}" type="datetimeFigureOut">
              <a:rPr lang="en-US" smtClean="0"/>
              <a:pPr/>
              <a:t>11-Oct-15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FE80-8807-4CBE-8B0F-8B6D88356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C2F6-8435-42F8-B182-03C0C6129884}" type="datetimeFigureOut">
              <a:rPr lang="en-US" smtClean="0"/>
              <a:pPr/>
              <a:t>11-Oct-15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FE80-8807-4CBE-8B0F-8B6D88356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C2F6-8435-42F8-B182-03C0C6129884}" type="datetimeFigureOut">
              <a:rPr lang="en-US" smtClean="0"/>
              <a:pPr/>
              <a:t>11-Oct-15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FE80-8807-4CBE-8B0F-8B6D88356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C2F6-8435-42F8-B182-03C0C6129884}" type="datetimeFigureOut">
              <a:rPr lang="en-US" smtClean="0"/>
              <a:pPr/>
              <a:t>11-Oct-15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FE80-8807-4CBE-8B0F-8B6D88356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C2F6-8435-42F8-B182-03C0C6129884}" type="datetimeFigureOut">
              <a:rPr lang="en-US" smtClean="0"/>
              <a:pPr/>
              <a:t>11-Oct-15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FE80-8807-4CBE-8B0F-8B6D88356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C2F6-8435-42F8-B182-03C0C6129884}" type="datetimeFigureOut">
              <a:rPr lang="en-US" smtClean="0"/>
              <a:pPr/>
              <a:t>11-Oct-15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FE80-8807-4CBE-8B0F-8B6D88356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C2F6-8435-42F8-B182-03C0C6129884}" type="datetimeFigureOut">
              <a:rPr lang="en-US" smtClean="0"/>
              <a:pPr/>
              <a:t>11-Oct-15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FE80-8807-4CBE-8B0F-8B6D88356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C2F6-8435-42F8-B182-03C0C6129884}" type="datetimeFigureOut">
              <a:rPr lang="en-US" smtClean="0"/>
              <a:pPr/>
              <a:t>11-Oct-15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FE80-8807-4CBE-8B0F-8B6D88356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C2F6-8435-42F8-B182-03C0C6129884}" type="datetimeFigureOut">
              <a:rPr lang="en-US" smtClean="0"/>
              <a:pPr/>
              <a:t>11-Oct-15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FE80-8807-4CBE-8B0F-8B6D88356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C2F6-8435-42F8-B182-03C0C6129884}" type="datetimeFigureOut">
              <a:rPr lang="en-US" smtClean="0"/>
              <a:pPr/>
              <a:t>11-Oct-15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FE80-8807-4CBE-8B0F-8B6D88356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8C2F6-8435-42F8-B182-03C0C6129884}" type="datetimeFigureOut">
              <a:rPr lang="en-US" smtClean="0"/>
              <a:pPr/>
              <a:t>11-Oct-15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3FE80-8807-4CBE-8B0F-8B6D88356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au/url?sa=i&amp;rct=j&amp;q=&amp;esrc=s&amp;source=images&amp;cd=&amp;cad=rja&amp;uact=8&amp;ved=0CAcQjRxqFQoTCPXkhbuat8gCFSYapgod5hsL2Q&amp;url=http://www.howitworksdaily.com/what-causes-a-double-rainbow/&amp;psig=AFQjCNGOTevGYLY8IzH6ujW3A43qg8ySTA&amp;ust=144454252165319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me\Dropbox\Camera%20Uploads\2015-07-21%2021.51.23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owitworksdaily.com/wp-content/uploads/2015/06/double-rainbow-wide-wallpaper-33975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0"/>
            <a:ext cx="109728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30480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FFFF00"/>
                </a:solidFill>
              </a:rPr>
              <a:t>与神有约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48200" y="609600"/>
            <a:ext cx="4495800" cy="990600"/>
          </a:xfrm>
        </p:spPr>
        <p:txBody>
          <a:bodyPr/>
          <a:lstStyle/>
          <a:p>
            <a:pPr>
              <a:buNone/>
            </a:pPr>
            <a:r>
              <a:rPr lang="zh-CN" altLang="en-US" sz="3600" b="1" dirty="0" smtClean="0">
                <a:solidFill>
                  <a:srgbClr val="FFFF00"/>
                </a:solidFill>
              </a:rPr>
              <a:t>希伯来书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10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15-25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SimSun"/>
                <a:cs typeface="SimSun"/>
              </a:rPr>
              <a:t>1.</a:t>
            </a:r>
            <a:r>
              <a:rPr lang="zh-CN" dirty="0" smtClean="0">
                <a:latin typeface="SimSun"/>
                <a:cs typeface="SimSun"/>
              </a:rPr>
              <a:t>当存着</a:t>
            </a:r>
            <a:r>
              <a:rPr lang="zh-CN" dirty="0" smtClean="0">
                <a:solidFill>
                  <a:srgbClr val="FF0000"/>
                </a:solidFill>
                <a:latin typeface="SimSun"/>
                <a:cs typeface="SimSun"/>
              </a:rPr>
              <a:t>诚心</a:t>
            </a:r>
            <a:r>
              <a:rPr lang="zh-CN" dirty="0" smtClean="0">
                <a:latin typeface="SimSun"/>
                <a:cs typeface="SimSun"/>
              </a:rPr>
              <a:t>和</a:t>
            </a:r>
            <a:r>
              <a:rPr lang="zh-CN" dirty="0" smtClean="0">
                <a:solidFill>
                  <a:srgbClr val="FF0000"/>
                </a:solidFill>
                <a:latin typeface="SimSun"/>
                <a:cs typeface="SimSun"/>
              </a:rPr>
              <a:t>充足的信心</a:t>
            </a:r>
            <a:r>
              <a:rPr lang="zh-CN" dirty="0" smtClean="0">
                <a:solidFill>
                  <a:srgbClr val="0070C0"/>
                </a:solidFill>
                <a:latin typeface="SimSun"/>
                <a:cs typeface="SimSun"/>
              </a:rPr>
              <a:t>来到</a:t>
            </a:r>
            <a:r>
              <a:rPr lang="zh-CN" dirty="0" smtClean="0">
                <a:latin typeface="SimSun"/>
                <a:cs typeface="SimSun"/>
              </a:rPr>
              <a:t>神的面前。</a:t>
            </a:r>
            <a:endParaRPr lang="en-US" altLang="zh-CN" dirty="0" smtClean="0">
              <a:latin typeface="SimSun"/>
              <a:cs typeface="SimSun"/>
            </a:endParaRPr>
          </a:p>
          <a:p>
            <a:pPr>
              <a:buNone/>
            </a:pPr>
            <a:endParaRPr lang="en-US" altLang="zh-CN" dirty="0">
              <a:latin typeface="SimSun"/>
              <a:cs typeface="SimSun"/>
            </a:endParaRPr>
          </a:p>
          <a:p>
            <a:pPr>
              <a:buNone/>
            </a:pPr>
            <a:r>
              <a:rPr lang="en-US" altLang="zh-CN" dirty="0" smtClean="0">
                <a:latin typeface="SimSun"/>
                <a:cs typeface="SimSun"/>
              </a:rPr>
              <a:t>2.</a:t>
            </a:r>
            <a:r>
              <a:rPr lang="zh-CN" altLang="en-US" dirty="0"/>
              <a:t>要坚守我们所承认的指望， 不至摇动。因为我们所信靠的这位神是信实的</a:t>
            </a:r>
            <a:r>
              <a:rPr lang="zh-CN" altLang="en-US" dirty="0" smtClean="0"/>
              <a:t>。</a:t>
            </a:r>
            <a:endParaRPr lang="en-AU" altLang="zh-CN" dirty="0" smtClean="0"/>
          </a:p>
          <a:p>
            <a:pPr>
              <a:buNone/>
            </a:pPr>
            <a:r>
              <a:rPr lang="zh-CN" altLang="en-US" dirty="0" smtClean="0"/>
              <a:t>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3.</a:t>
            </a:r>
            <a:r>
              <a:rPr lang="zh-CN" altLang="en-US" dirty="0"/>
              <a:t>又要彼此相顾， 激发爱心， 勉励善行</a:t>
            </a:r>
            <a:r>
              <a:rPr lang="zh-CN" altLang="en-US" dirty="0" smtClean="0"/>
              <a:t>。</a:t>
            </a:r>
            <a:endParaRPr lang="en-AU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4.</a:t>
            </a:r>
            <a:r>
              <a:rPr lang="zh-CN" altLang="en-US" dirty="0"/>
              <a:t>不可停止聚</a:t>
            </a:r>
            <a:r>
              <a:rPr lang="zh-CN" altLang="en-US" dirty="0" smtClean="0"/>
              <a:t>会</a:t>
            </a:r>
            <a:endParaRPr lang="en-US" altLang="zh-CN" dirty="0" smtClean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马太福音</a:t>
            </a:r>
            <a:r>
              <a:rPr lang="en-US" altLang="zh-CN" dirty="0" smtClean="0"/>
              <a:t>24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  <a:tabLst>
                <a:tab pos="457200" algn="l"/>
              </a:tabLst>
            </a:pPr>
            <a:r>
              <a:rPr lang="en-US" altLang="zh-CN" dirty="0" smtClean="0">
                <a:latin typeface="Times New Roman"/>
                <a:ea typeface="SimSun"/>
                <a:cs typeface="SimSun"/>
              </a:rPr>
              <a:t>9.	</a:t>
            </a:r>
            <a:r>
              <a:rPr lang="zh-CN" dirty="0" smtClean="0">
                <a:latin typeface="Times New Roman"/>
                <a:ea typeface="SimSun"/>
                <a:cs typeface="SimSun"/>
              </a:rPr>
              <a:t>那時，人要把你們陷在患難裡，也要殺害你們；你們又要為我的名被萬民恨惡。 </a:t>
            </a:r>
            <a:endParaRPr lang="en-US" dirty="0" smtClean="0">
              <a:latin typeface="Times New Roman"/>
              <a:ea typeface="Times New Roman"/>
            </a:endParaRPr>
          </a:p>
          <a:p>
            <a:pPr lvl="0">
              <a:buNone/>
              <a:tabLst>
                <a:tab pos="457200" algn="l"/>
              </a:tabLst>
            </a:pPr>
            <a:r>
              <a:rPr lang="en-US" altLang="zh-CN" dirty="0" smtClean="0">
                <a:latin typeface="Times New Roman"/>
                <a:ea typeface="SimSun"/>
                <a:cs typeface="SimSun"/>
              </a:rPr>
              <a:t>10.</a:t>
            </a:r>
            <a:r>
              <a:rPr lang="zh-CN" dirty="0" smtClean="0">
                <a:latin typeface="Times New Roman"/>
                <a:ea typeface="SimSun"/>
                <a:cs typeface="SimSun"/>
              </a:rPr>
              <a:t>那時，必有許多人跌倒，也要彼此陷害，彼此恨惡； </a:t>
            </a:r>
            <a:endParaRPr lang="en-US" dirty="0" smtClean="0">
              <a:latin typeface="Times New Roman"/>
              <a:ea typeface="Times New Roman"/>
            </a:endParaRPr>
          </a:p>
          <a:p>
            <a:pPr lvl="0">
              <a:buNone/>
              <a:tabLst>
                <a:tab pos="457200" algn="l"/>
              </a:tabLst>
            </a:pPr>
            <a:r>
              <a:rPr lang="en-US" altLang="zh-CN" dirty="0" smtClean="0">
                <a:latin typeface="Times New Roman"/>
                <a:ea typeface="SimSun"/>
                <a:cs typeface="SimSun"/>
              </a:rPr>
              <a:t>11. </a:t>
            </a:r>
            <a:r>
              <a:rPr lang="zh-CN" dirty="0" smtClean="0">
                <a:latin typeface="Times New Roman"/>
                <a:ea typeface="SimSun"/>
                <a:cs typeface="SimSun"/>
              </a:rPr>
              <a:t>且有好些假先知起來，迷惑多人。 </a:t>
            </a:r>
            <a:endParaRPr lang="en-US" dirty="0" smtClean="0">
              <a:latin typeface="Times New Roman"/>
              <a:ea typeface="Times New Roman"/>
            </a:endParaRPr>
          </a:p>
          <a:p>
            <a:pPr lvl="0">
              <a:buNone/>
              <a:tabLst>
                <a:tab pos="457200" algn="l"/>
              </a:tabLst>
            </a:pPr>
            <a:r>
              <a:rPr lang="en-US" altLang="zh-CN" dirty="0" smtClean="0">
                <a:latin typeface="Times New Roman"/>
                <a:ea typeface="SimSun"/>
                <a:cs typeface="SimSun"/>
              </a:rPr>
              <a:t>12. </a:t>
            </a:r>
            <a:r>
              <a:rPr lang="zh-CN" dirty="0" smtClean="0">
                <a:latin typeface="Times New Roman"/>
                <a:ea typeface="SimSun"/>
                <a:cs typeface="SimSun"/>
              </a:rPr>
              <a:t>只因不法的事增多，許多人的愛心才漸漸冷淡了。 </a:t>
            </a:r>
            <a:endParaRPr lang="en-US" dirty="0" smtClean="0">
              <a:latin typeface="Times New Roman"/>
              <a:ea typeface="Times New Roman"/>
            </a:endParaRPr>
          </a:p>
          <a:p>
            <a:pPr lvl="0">
              <a:buNone/>
              <a:tabLst>
                <a:tab pos="457200" algn="l"/>
              </a:tabLst>
            </a:pPr>
            <a:r>
              <a:rPr lang="en-US" altLang="zh-CN" dirty="0" smtClean="0">
                <a:latin typeface="Times New Roman"/>
                <a:ea typeface="SimSun"/>
                <a:cs typeface="SimSun"/>
              </a:rPr>
              <a:t>13. </a:t>
            </a:r>
            <a:r>
              <a:rPr lang="zh-CN" dirty="0" smtClean="0">
                <a:latin typeface="Times New Roman"/>
                <a:ea typeface="SimSun"/>
                <a:cs typeface="SimSun"/>
              </a:rPr>
              <a:t>惟有忍耐到底的，必然得救。 </a:t>
            </a:r>
            <a:endParaRPr lang="en-US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箴言</a:t>
            </a:r>
            <a:r>
              <a:rPr lang="en-US" altLang="zh-CN" dirty="0" smtClean="0"/>
              <a:t>21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4000" dirty="0" smtClean="0"/>
              <a:t>王 的 心 在 耶 和 華 手 中 ， 好 像 隴 </a:t>
            </a:r>
            <a:endParaRPr lang="en-US" altLang="zh-CN" sz="4000" dirty="0" smtClean="0"/>
          </a:p>
          <a:p>
            <a:pPr>
              <a:buNone/>
            </a:pPr>
            <a:r>
              <a:rPr lang="zh-CN" altLang="en-US" sz="4000" dirty="0" smtClean="0"/>
              <a:t>溝 的 水隨 意 流 轉 。</a:t>
            </a:r>
            <a:r>
              <a:rPr lang="en-US" sz="4000" baseline="30000" dirty="0" smtClean="0"/>
              <a:t> </a:t>
            </a:r>
            <a:r>
              <a:rPr lang="zh-CN" altLang="en-US" sz="4000" dirty="0" smtClean="0"/>
              <a:t>人 所 行 的 ， </a:t>
            </a:r>
            <a:endParaRPr lang="en-US" altLang="zh-CN" sz="4000" dirty="0" smtClean="0"/>
          </a:p>
          <a:p>
            <a:pPr>
              <a:buNone/>
            </a:pPr>
            <a:r>
              <a:rPr lang="zh-CN" altLang="en-US" sz="4000" dirty="0" smtClean="0"/>
              <a:t>在 自 己 眼 中 都 看 為 正 ； 惟 有 耶 </a:t>
            </a:r>
            <a:endParaRPr lang="en-US" altLang="zh-CN" sz="4000" dirty="0" smtClean="0"/>
          </a:p>
          <a:p>
            <a:pPr>
              <a:buNone/>
            </a:pPr>
            <a:r>
              <a:rPr lang="zh-CN" altLang="en-US" sz="4000" dirty="0" smtClean="0"/>
              <a:t>和 華 衡 量 人 心 。</a:t>
            </a:r>
            <a:endParaRPr lang="en-US" sz="4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40386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22.  </a:t>
            </a:r>
            <a:r>
              <a:rPr lang="zh-CN" altLang="en-US" dirty="0" smtClean="0"/>
              <a:t>並我們心中天良的虧欠已經灑去，身體用清水洗淨了，就當存著</a:t>
            </a:r>
            <a:r>
              <a:rPr lang="zh-CN" altLang="en-US" dirty="0" smtClean="0">
                <a:solidFill>
                  <a:srgbClr val="FF0000"/>
                </a:solidFill>
              </a:rPr>
              <a:t>誠心和充足的信心</a:t>
            </a:r>
            <a:r>
              <a:rPr lang="zh-CN" altLang="en-US" dirty="0" smtClean="0"/>
              <a:t>來到神面前； </a:t>
            </a:r>
            <a:endParaRPr lang="en-US" altLang="zh-CN" dirty="0" smtClean="0"/>
          </a:p>
          <a:p>
            <a:r>
              <a:rPr lang="en-US" dirty="0" smtClean="0"/>
              <a:t>23.</a:t>
            </a:r>
            <a:r>
              <a:rPr lang="zh-CN" altLang="en-US" dirty="0" smtClean="0"/>
              <a:t>也要</a:t>
            </a:r>
            <a:r>
              <a:rPr lang="zh-CN" altLang="en-US" dirty="0" smtClean="0">
                <a:solidFill>
                  <a:srgbClr val="FF0000"/>
                </a:solidFill>
              </a:rPr>
              <a:t>堅守我們所承認的指望</a:t>
            </a:r>
            <a:r>
              <a:rPr lang="zh-CN" altLang="en-US" dirty="0" smtClean="0"/>
              <a:t>，不至搖動，因為那應許我們的是信實的。</a:t>
            </a:r>
            <a:endParaRPr lang="en-US" altLang="zh-CN" dirty="0" smtClean="0"/>
          </a:p>
          <a:p>
            <a:r>
              <a:rPr lang="en-US" dirty="0" smtClean="0"/>
              <a:t>24.</a:t>
            </a:r>
            <a:r>
              <a:rPr lang="zh-CN" altLang="en-US" dirty="0" smtClean="0"/>
              <a:t>又要</a:t>
            </a:r>
            <a:r>
              <a:rPr lang="zh-CN" altLang="en-US" dirty="0" smtClean="0">
                <a:solidFill>
                  <a:srgbClr val="FF0000"/>
                </a:solidFill>
              </a:rPr>
              <a:t>彼此相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顧，激發愛心</a:t>
            </a:r>
            <a:r>
              <a:rPr lang="zh-CN" altLang="en-US" dirty="0" smtClean="0"/>
              <a:t>，勉勵行善。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876800" y="1524000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1800" y="838200"/>
            <a:ext cx="19812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 smtClean="0"/>
              <a:t>信</a:t>
            </a:r>
            <a:endParaRPr lang="en-US" altLang="zh-CN" sz="11500" dirty="0" smtClean="0"/>
          </a:p>
          <a:p>
            <a:r>
              <a:rPr lang="zh-CN" altLang="en-US" sz="11500" dirty="0" smtClean="0"/>
              <a:t>望</a:t>
            </a:r>
            <a:endParaRPr lang="en-US" altLang="zh-CN" sz="11500" dirty="0" smtClean="0"/>
          </a:p>
          <a:p>
            <a:r>
              <a:rPr lang="zh-CN" altLang="en-US" sz="11500" dirty="0" smtClean="0"/>
              <a:t>爱</a:t>
            </a:r>
            <a:endParaRPr lang="en-US" sz="11500" dirty="0"/>
          </a:p>
        </p:txBody>
      </p:sp>
      <p:sp>
        <p:nvSpPr>
          <p:cNvPr id="8" name="Right Arrow 7"/>
          <p:cNvSpPr/>
          <p:nvPr/>
        </p:nvSpPr>
        <p:spPr>
          <a:xfrm>
            <a:off x="5105400" y="3352800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257800" y="5029200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申命记</a:t>
            </a:r>
            <a:r>
              <a:rPr lang="en-US" altLang="zh-CN" dirty="0" smtClean="0"/>
              <a:t>7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CN" sz="4300" dirty="0" smtClean="0"/>
              <a:t>9.</a:t>
            </a:r>
            <a:r>
              <a:rPr lang="zh-CN" altLang="en-US" sz="4300" dirty="0" smtClean="0"/>
              <a:t>你 要 知 道 耶 和 华</a:t>
            </a:r>
            <a:r>
              <a:rPr lang="en-US" sz="4300" dirty="0" smtClean="0"/>
              <a:t>  </a:t>
            </a:r>
            <a:r>
              <a:rPr lang="zh-CN" altLang="en-US" sz="4300" dirty="0" smtClean="0"/>
              <a:t>你 的 　 神 ， 祂 是 　 神 ， 是 信 实 的 　 神 ； 向 爱 祂 、 守祂诫 命 的 人 守 约 ， 施 慈 爱 ， 直 到 千 代 ；</a:t>
            </a:r>
            <a:endParaRPr lang="en-US" sz="4300" dirty="0" smtClean="0"/>
          </a:p>
          <a:p>
            <a:pPr>
              <a:buNone/>
            </a:pPr>
            <a:r>
              <a:rPr lang="en-US" altLang="zh-CN" sz="4300" dirty="0" smtClean="0"/>
              <a:t>10 .</a:t>
            </a:r>
            <a:r>
              <a:rPr lang="zh-CN" altLang="en-US" sz="4300" dirty="0" smtClean="0"/>
              <a:t>向 恨 祂 的 人 当 面 报 应 他 们 ， 将 他 们 灭 绝 。 凡 恨 祂 的 人 必 报 应 他 们 ， 决 不 迟 延。</a:t>
            </a:r>
            <a:endParaRPr lang="en-US" sz="4300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2015-07-21 21.51.2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577851" y="0"/>
            <a:ext cx="9721851" cy="7291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希伯来书 </a:t>
            </a:r>
            <a:r>
              <a:rPr lang="en-US" altLang="zh-CN" b="1" dirty="0" smtClean="0"/>
              <a:t>10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15-25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6019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zh-TW" altLang="en-US" sz="4500" b="1" dirty="0" smtClean="0"/>
              <a:t>主說：那些日子以後，我與他們所立的約乃是這樣：我要</a:t>
            </a:r>
            <a:endParaRPr lang="en-US" altLang="zh-TW" sz="4500" b="1" dirty="0" smtClean="0"/>
          </a:p>
          <a:p>
            <a:pPr>
              <a:buNone/>
            </a:pPr>
            <a:r>
              <a:rPr lang="zh-TW" altLang="en-US" sz="4500" b="1" dirty="0" smtClean="0"/>
              <a:t>將我的律法寫在他們心上，又要放在他們的裡面。以後就說：</a:t>
            </a:r>
            <a:endParaRPr lang="en-US" altLang="zh-TW" sz="4500" b="1" dirty="0" smtClean="0"/>
          </a:p>
          <a:p>
            <a:pPr>
              <a:buNone/>
            </a:pPr>
            <a:r>
              <a:rPr lang="zh-TW" altLang="en-US" sz="4500" b="1" dirty="0" smtClean="0"/>
              <a:t>我不再記念他們的罪愆和他們的過犯。 這些罪過既已赦免，</a:t>
            </a:r>
            <a:endParaRPr lang="en-US" altLang="zh-TW" sz="4500" b="1" dirty="0" smtClean="0"/>
          </a:p>
          <a:p>
            <a:pPr>
              <a:buNone/>
            </a:pPr>
            <a:r>
              <a:rPr lang="zh-TW" altLang="en-US" sz="4500" b="1" dirty="0" smtClean="0"/>
              <a:t>就不用再為罪獻祭了。弟兄們，我們既因耶穌的血得以坦然</a:t>
            </a:r>
            <a:endParaRPr lang="en-US" altLang="zh-TW" sz="4500" b="1" dirty="0" smtClean="0"/>
          </a:p>
          <a:p>
            <a:pPr>
              <a:buNone/>
            </a:pPr>
            <a:r>
              <a:rPr lang="zh-TW" altLang="en-US" sz="4500" b="1" dirty="0" smtClean="0"/>
              <a:t>進入至聖所，是藉著他給我們開了一條又新又活的路，從幔</a:t>
            </a:r>
            <a:endParaRPr lang="en-US" altLang="zh-TW" sz="4500" b="1" dirty="0" smtClean="0"/>
          </a:p>
          <a:p>
            <a:pPr>
              <a:buNone/>
            </a:pPr>
            <a:r>
              <a:rPr lang="zh-TW" altLang="en-US" sz="4500" b="1" dirty="0" smtClean="0"/>
              <a:t>子經過，這幔子就是他的身體。又有一位大祭司治理神的家！ </a:t>
            </a:r>
          </a:p>
          <a:p>
            <a:pPr>
              <a:buNone/>
            </a:pPr>
            <a:r>
              <a:rPr lang="zh-TW" altLang="en-US" sz="4500" b="1" dirty="0" smtClean="0"/>
              <a:t>並我們心中天良的虧欠已經灑去，身體用清水洗淨了，就當</a:t>
            </a:r>
            <a:endParaRPr lang="en-US" altLang="zh-TW" sz="4500" b="1" dirty="0" smtClean="0"/>
          </a:p>
          <a:p>
            <a:pPr>
              <a:buNone/>
            </a:pPr>
            <a:r>
              <a:rPr lang="zh-TW" altLang="en-US" sz="4500" b="1" dirty="0" smtClean="0"/>
              <a:t>存著誠心和充足的信心來到神面前； 也要堅守我們所承的</a:t>
            </a:r>
            <a:endParaRPr lang="en-US" altLang="zh-TW" sz="4500" b="1" dirty="0" smtClean="0"/>
          </a:p>
          <a:p>
            <a:pPr>
              <a:buNone/>
            </a:pPr>
            <a:r>
              <a:rPr lang="zh-TW" altLang="en-US" sz="4500" b="1" dirty="0" smtClean="0"/>
              <a:t>指望，不至搖動，因為那應許我們的是信實的。又要彼此相</a:t>
            </a:r>
            <a:endParaRPr lang="en-US" altLang="zh-TW" sz="4500" b="1" dirty="0" smtClean="0"/>
          </a:p>
          <a:p>
            <a:pPr>
              <a:buNone/>
            </a:pPr>
            <a:r>
              <a:rPr lang="zh-TW" altLang="en-US" sz="4500" b="1" dirty="0" smtClean="0"/>
              <a:t>顧，激發愛心，勉勵行善。你們不可停止聚會，好像那些停</a:t>
            </a:r>
            <a:endParaRPr lang="en-US" altLang="zh-TW" sz="4500" b="1" dirty="0" smtClean="0"/>
          </a:p>
          <a:p>
            <a:pPr>
              <a:buNone/>
            </a:pPr>
            <a:r>
              <a:rPr lang="zh-TW" altLang="en-US" sz="4500" b="1" dirty="0" smtClean="0"/>
              <a:t>止慣了的人，倒要彼此勸勉，既知道（原文是看見）那日子</a:t>
            </a:r>
            <a:endParaRPr lang="en-US" altLang="zh-TW" sz="4500" b="1" dirty="0" smtClean="0"/>
          </a:p>
          <a:p>
            <a:pPr>
              <a:buNone/>
            </a:pPr>
            <a:r>
              <a:rPr lang="zh-TW" altLang="en-US" sz="4500" b="1" dirty="0" smtClean="0"/>
              <a:t>臨近，就更當如此。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SimSun"/>
                <a:cs typeface="Times New Roman"/>
              </a:rPr>
              <a:t>罗马书的</a:t>
            </a:r>
            <a:r>
              <a:rPr lang="en-US">
                <a:ea typeface="SimSun"/>
                <a:cs typeface="Times New Roman"/>
              </a:rPr>
              <a:t>6</a:t>
            </a:r>
            <a:r>
              <a:rPr lang="zh-CN" altLang="en-US">
                <a:ea typeface="SimSun"/>
                <a:cs typeface="Times New Roman"/>
              </a:rPr>
              <a:t>：</a:t>
            </a:r>
            <a:r>
              <a:rPr lang="en-US">
                <a:ea typeface="SimSun"/>
                <a:cs typeface="Times New Roman"/>
              </a:rPr>
              <a:t>3-11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baseline="30000" dirty="0"/>
              <a:t>3 </a:t>
            </a:r>
            <a:r>
              <a:rPr lang="zh-CN" altLang="en-US" b="1" dirty="0" smtClean="0"/>
              <a:t>豈 </a:t>
            </a:r>
            <a:r>
              <a:rPr lang="zh-CN" altLang="en-US" b="1" dirty="0"/>
              <a:t>不 知 我 們 這 受 洗 歸 入 基 督 耶 穌 的 人 是 受 洗 歸 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入 </a:t>
            </a:r>
            <a:r>
              <a:rPr lang="zh-CN" altLang="en-US" b="1" dirty="0"/>
              <a:t>他 的 死 麼 ？</a:t>
            </a:r>
            <a:r>
              <a:rPr lang="en-US" b="1" baseline="30000" dirty="0"/>
              <a:t>4 </a:t>
            </a:r>
            <a:r>
              <a:rPr lang="zh-CN" altLang="en-US" b="1" dirty="0"/>
              <a:t>所 以 ， 我 們 藉 著 洗 禮 歸 入 死 ， 和 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他 </a:t>
            </a:r>
            <a:r>
              <a:rPr lang="zh-CN" altLang="en-US" b="1" dirty="0"/>
              <a:t>一 同 埋 葬 ， 原 是 叫 我 們 一 舉 一 動 有 新 生 的 樣 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式 </a:t>
            </a:r>
            <a:r>
              <a:rPr lang="zh-CN" altLang="en-US" b="1" dirty="0"/>
              <a:t>， 像 基 督 藉 著 父 的 榮 耀 從 死 裡 復 活 一 樣 。</a:t>
            </a:r>
            <a:r>
              <a:rPr lang="en-US" b="1" baseline="30000" dirty="0"/>
              <a:t>5 </a:t>
            </a:r>
            <a:r>
              <a:rPr lang="zh-CN" altLang="en-US" b="1" dirty="0"/>
              <a:t>我 們 若 在 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他 </a:t>
            </a:r>
            <a:r>
              <a:rPr lang="zh-CN" altLang="en-US" b="1" dirty="0"/>
              <a:t>死 的 形 狀 上 與 他 聯 合 ， 也 要 在 他 復 活 的 形 狀 上 與 他 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聯 </a:t>
            </a:r>
            <a:r>
              <a:rPr lang="zh-CN" altLang="en-US" b="1" dirty="0"/>
              <a:t>合 ；</a:t>
            </a:r>
            <a:r>
              <a:rPr lang="en-US" b="1" baseline="30000" dirty="0"/>
              <a:t>6 </a:t>
            </a:r>
            <a:r>
              <a:rPr lang="zh-CN" altLang="en-US" b="1" dirty="0"/>
              <a:t>因 為 知 道 我 們 的 舊 人 和 他 同 釘 十 字 架 ， 使 罪 身 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滅 </a:t>
            </a:r>
            <a:r>
              <a:rPr lang="zh-CN" altLang="en-US" b="1" dirty="0"/>
              <a:t>絕 ， 叫 我 們 不 再 作 罪 的 奴 僕 ；</a:t>
            </a:r>
            <a:r>
              <a:rPr lang="en-US" b="1" baseline="30000" dirty="0"/>
              <a:t>7 </a:t>
            </a:r>
            <a:r>
              <a:rPr lang="zh-CN" altLang="en-US" b="1" dirty="0"/>
              <a:t>因 為 已 死 的 人 是 脫 離 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了 </a:t>
            </a:r>
            <a:r>
              <a:rPr lang="zh-CN" altLang="en-US" b="1" dirty="0"/>
              <a:t>罪 。</a:t>
            </a:r>
            <a:r>
              <a:rPr lang="en-US" b="1" baseline="30000" dirty="0"/>
              <a:t>8 </a:t>
            </a:r>
            <a:r>
              <a:rPr lang="zh-CN" altLang="en-US" b="1" dirty="0"/>
              <a:t>我 們 若 是 與 基 督 同 死 ， 就 信 必 與 他 同 活 。</a:t>
            </a:r>
            <a:r>
              <a:rPr lang="en-US" b="1" baseline="30000" dirty="0"/>
              <a:t>9 </a:t>
            </a:r>
            <a:r>
              <a:rPr lang="zh-CN" altLang="en-US" b="1" dirty="0"/>
              <a:t>因 為 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知 </a:t>
            </a:r>
            <a:r>
              <a:rPr lang="zh-CN" altLang="en-US" b="1" dirty="0"/>
              <a:t>道 基 督 既 從 死 裡 復 活 ， 就 不 再 死 ， 死 也 不 再 作 他 的 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主 </a:t>
            </a:r>
            <a:r>
              <a:rPr lang="zh-CN" altLang="en-US" b="1" dirty="0"/>
              <a:t>了 。</a:t>
            </a:r>
            <a:r>
              <a:rPr lang="en-US" b="1" baseline="30000" dirty="0"/>
              <a:t>10 </a:t>
            </a:r>
            <a:r>
              <a:rPr lang="zh-CN" altLang="en-US" b="1" dirty="0"/>
              <a:t>他 死 是 向 罪 死 了 ， 只 有 一 次 ； 他 活 是 向 神 活 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著 </a:t>
            </a:r>
            <a:r>
              <a:rPr lang="zh-CN" altLang="en-US" b="1" dirty="0"/>
              <a:t>。</a:t>
            </a:r>
            <a:r>
              <a:rPr lang="en-US" b="1" baseline="30000" dirty="0"/>
              <a:t>11 </a:t>
            </a:r>
            <a:r>
              <a:rPr lang="zh-CN" altLang="en-US" b="1" dirty="0"/>
              <a:t>這 樣 ， 你 們 向 罪 也 當 看 自 己 是 死 的 ； 向 神 在 基 督 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耶 </a:t>
            </a:r>
            <a:r>
              <a:rPr lang="zh-CN" altLang="en-US" b="1" dirty="0"/>
              <a:t>穌 裡 ， 卻 當 看 自 己 是 活 的 。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/>
                <a:ea typeface="SimSun"/>
                <a:cs typeface="SimSun"/>
              </a:rPr>
              <a:t>耶利米书</a:t>
            </a:r>
            <a:r>
              <a:rPr lang="en-US" dirty="0" smtClean="0">
                <a:latin typeface="SimSun"/>
                <a:ea typeface="Times New Roman"/>
                <a:cs typeface="SimSun"/>
              </a:rPr>
              <a:t>31</a:t>
            </a:r>
            <a:r>
              <a:rPr lang="zh-CN" altLang="en-US" dirty="0" smtClean="0">
                <a:latin typeface="SimSun"/>
                <a:ea typeface="Times New Roman"/>
                <a:cs typeface="SimSun"/>
              </a:rPr>
              <a:t>：</a:t>
            </a:r>
            <a:r>
              <a:rPr lang="en-US" dirty="0" smtClean="0">
                <a:latin typeface="SimSun"/>
                <a:ea typeface="Times New Roman"/>
                <a:cs typeface="SimSun"/>
              </a:rPr>
              <a:t>31-34</a:t>
            </a: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aseline="30000" dirty="0" smtClean="0">
                <a:latin typeface="Times New Roman"/>
                <a:ea typeface="Times New Roman"/>
              </a:rPr>
              <a:t>31 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耶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和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華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說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：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日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子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將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到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，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我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要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與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以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色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列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家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和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猶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大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家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另</a:t>
            </a:r>
            <a:r>
              <a:rPr lang="zh-CN" altLang="en-US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立</a:t>
            </a:r>
            <a:r>
              <a:rPr lang="zh-CN" altLang="en-US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新</a:t>
            </a:r>
            <a:r>
              <a:rPr lang="zh-CN" altLang="en-US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約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，</a:t>
            </a:r>
            <a:r>
              <a:rPr lang="en-US" sz="4000" baseline="30000" dirty="0" smtClean="0">
                <a:latin typeface="Times New Roman"/>
                <a:ea typeface="Times New Roman"/>
              </a:rPr>
              <a:t>32 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不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像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我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拉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著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他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們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祖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宗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的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手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，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領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他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們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出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埃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及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地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的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時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候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，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與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他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們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所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立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的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約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。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我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雖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作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他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們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的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丈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夫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，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他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們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卻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背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了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我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的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約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。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這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是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耶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和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華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說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的</a:t>
            </a:r>
            <a:r>
              <a:rPr lang="zh-CN" altLang="en-US" sz="4000" dirty="0" smtClean="0">
                <a:latin typeface="Times New Roman"/>
                <a:ea typeface="Times New Roman"/>
              </a:rPr>
              <a:t> </a:t>
            </a:r>
            <a:r>
              <a:rPr lang="zh-CN" altLang="en-US" sz="4000" dirty="0" smtClean="0">
                <a:latin typeface="Times New Roman"/>
                <a:ea typeface="SimSun"/>
                <a:cs typeface="SimSun"/>
              </a:rPr>
              <a:t>。</a:t>
            </a:r>
            <a:endParaRPr lang="en-US" sz="400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baseline="30000" dirty="0" smtClean="0">
                <a:latin typeface="Times New Roman"/>
                <a:ea typeface="Times New Roman"/>
              </a:rPr>
              <a:t>33 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耶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和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華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說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：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那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些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日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子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以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後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，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我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與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以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色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列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家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所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立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的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約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乃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是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這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樣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：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我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要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將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我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的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律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法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放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在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他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們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裡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面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，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寫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在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他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們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心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上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latin typeface="Times New Roman"/>
                <a:ea typeface="SimSun"/>
                <a:cs typeface="SimSun"/>
              </a:rPr>
              <a:t>。</a:t>
            </a:r>
            <a:r>
              <a:rPr lang="zh-CN" altLang="en-US" sz="4800" dirty="0" smtClean="0"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我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要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作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他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們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的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神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，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他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們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要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作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我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的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子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民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/>
                <a:ea typeface="SimSun"/>
                <a:cs typeface="SimSun"/>
              </a:rPr>
              <a:t>。</a:t>
            </a:r>
            <a:endParaRPr lang="en-US" sz="48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211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aseline="30000" dirty="0" smtClean="0"/>
              <a:t>34 </a:t>
            </a:r>
            <a:r>
              <a:rPr lang="zh-CN" altLang="en-US" sz="4400" dirty="0" smtClean="0"/>
              <a:t>他 們 各 人 不 再 教 導 自 己 的 鄰 舍 和 自 己 的 弟 兄 說 ： 你 該 認 識 耶 和 華 ， 因 為 他 們 從 最 小 的 到 至 大 的 都 必 認 識 我 。 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我 要 赦 免 他 們 的 罪 孽 ， 不 再 記 念 他 們 的 罪 惡 。 這 是 耶 和 華 說 的 。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305800" cy="6354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594064">
                <a:tc>
                  <a:txBody>
                    <a:bodyPr/>
                    <a:lstStyle/>
                    <a:p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耶利米书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31-34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希伯来书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希伯来书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10:16-18</a:t>
                      </a:r>
                      <a:endParaRPr lang="en-US" dirty="0"/>
                    </a:p>
                  </a:txBody>
                  <a:tcPr/>
                </a:tc>
              </a:tr>
              <a:tr h="1464815">
                <a:tc>
                  <a:txBody>
                    <a:bodyPr/>
                    <a:lstStyle/>
                    <a:p>
                      <a:r>
                        <a:rPr lang="en-US" altLang="zh-CN" sz="2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en-US" altLang="zh-CN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耶 和 華 說 ： 日 子 將 到 ， 我 要 與 以 色 列 家 和 猶 大 家 </a:t>
                      </a:r>
                      <a:r>
                        <a:rPr lang="zh-CN" alt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另 立 新 約</a:t>
                      </a:r>
                      <a:r>
                        <a:rPr lang="zh-CN" alt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8</a:t>
                      </a: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 子 将 到 ， 我 要 与 以 色 列 家 和 犹 大 家 </a:t>
                      </a:r>
                      <a:r>
                        <a:rPr lang="zh-CN" alt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另 立 新 约</a:t>
                      </a:r>
                      <a:r>
                        <a:rPr lang="zh-CN" alt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，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16 </a:t>
                      </a: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主 说 ： 那 些 日 子 以 後 ， 我 与 他 们 </a:t>
                      </a:r>
                      <a:r>
                        <a:rPr lang="zh-CN" alt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所 立 的 约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464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33 </a:t>
                      </a: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我 要 作 他 們 的 神 ， 他 們 要 作 我 的 子 民 。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我 要 作 他 们 的 神 ； 他 们 要 作 我 的 子 民 。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2343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/>
                        <a:t>34 </a:t>
                      </a:r>
                      <a:r>
                        <a:rPr lang="zh-CN" alt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我 要 赦 免 他 們 的 罪 孽 ， 不 再 記 念 他 們 的 罪 惡 。 這 是 耶 和 華 說 的 。</a:t>
                      </a:r>
                      <a:endParaRPr lang="en-US" sz="2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12 </a:t>
                      </a:r>
                      <a:r>
                        <a:rPr lang="en-US" sz="2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我 要 宽 恕 他 们 的 不 义 ， 不 再 记 念 他 们 的 罪 愆 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zh-C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en-AU" altLang="zh-CN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我 不 再 记 念 他 们 的 罪 愆 和 他 们 的 过 犯 。</a:t>
                      </a:r>
                      <a:endParaRPr lang="en-US" sz="2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baseline="30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18 </a:t>
                      </a:r>
                      <a:r>
                        <a:rPr lang="zh-CN" alt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这 些 罪 过 既 已 赦 免 ， 就 不 用 再 为 罪 献 祭 了 。</a:t>
                      </a:r>
                      <a:endParaRPr lang="en-US" sz="2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所以彼得前书</a:t>
            </a:r>
            <a:r>
              <a:rPr lang="en-US" dirty="0" smtClean="0"/>
              <a:t>2</a:t>
            </a:r>
            <a:r>
              <a:rPr lang="zh-CN" altLang="en-US" dirty="0" smtClean="0"/>
              <a:t>：</a:t>
            </a:r>
            <a:r>
              <a:rPr lang="en-US" dirty="0" smtClean="0"/>
              <a:t>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aseline="30000" dirty="0" smtClean="0"/>
              <a:t>9</a:t>
            </a:r>
            <a:r>
              <a:rPr lang="en-US" baseline="30000" dirty="0" smtClean="0"/>
              <a:t> </a:t>
            </a:r>
            <a:r>
              <a:rPr lang="zh-CN" altLang="en-US" sz="4000" dirty="0" smtClean="0"/>
              <a:t>惟有你们是被拣选的族类，是有君尊的祭司，是圣洁的国度，是属神的子民，要叫你们宣扬那召你们出黑暗、入奇妙光明者的美德。 </a:t>
            </a:r>
            <a:r>
              <a:rPr lang="en-US" sz="4000" baseline="30000" dirty="0" smtClean="0"/>
              <a:t>10 </a:t>
            </a:r>
            <a:r>
              <a:rPr lang="zh-CN" altLang="en-US" sz="4000" dirty="0" smtClean="0"/>
              <a:t>你们从前算不得子民，现在却作了神的子民；从前未曾蒙怜恤，现在却蒙了怜恤。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749</Words>
  <Application>Microsoft Office PowerPoint</Application>
  <PresentationFormat>On-screen Show (4:3)</PresentationFormat>
  <Paragraphs>78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希伯来书 10：15-25 </vt:lpstr>
      <vt:lpstr>罗马书的6：3-11</vt:lpstr>
      <vt:lpstr>耶利米书31：31-34</vt:lpstr>
      <vt:lpstr>Slide 6</vt:lpstr>
      <vt:lpstr>Slide 7</vt:lpstr>
      <vt:lpstr>Slide 8</vt:lpstr>
      <vt:lpstr>所以彼得前书2：9 </vt:lpstr>
      <vt:lpstr>Slide 10</vt:lpstr>
      <vt:lpstr>马太福音24：9-13</vt:lpstr>
      <vt:lpstr>箴言21：1-2</vt:lpstr>
      <vt:lpstr>Slide 13</vt:lpstr>
      <vt:lpstr>申命记7：9-10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与神有约</dc:title>
  <dc:creator>Home</dc:creator>
  <cp:lastModifiedBy>Home</cp:lastModifiedBy>
  <cp:revision>13</cp:revision>
  <dcterms:created xsi:type="dcterms:W3CDTF">2015-10-10T05:23:08Z</dcterms:created>
  <dcterms:modified xsi:type="dcterms:W3CDTF">2015-10-10T21:19:53Z</dcterms:modified>
</cp:coreProperties>
</file>