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2" r:id="rId3"/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7559675" cx="1008062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12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  <p:sp>
        <p:nvSpPr>
          <p:cNvPr id="4" name="Shape 4"/>
          <p:cNvSpPr/>
          <p:nvPr>
            <p:ph idx="2" type="sldImg"/>
          </p:nvPr>
        </p:nvSpPr>
        <p:spPr>
          <a:xfrm>
            <a:off x="1106487" y="812800"/>
            <a:ext cx="5343525" cy="40068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755650" y="5078412"/>
            <a:ext cx="6046787" cy="48101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defRPr b="0" i="0" sz="1800" u="none" cap="none" strike="noStrike"/>
            </a:lvl9pPr>
          </a:lstStyle>
          <a:p/>
        </p:txBody>
      </p:sp>
      <p:sp>
        <p:nvSpPr>
          <p:cNvPr id="6" name="Shape 6"/>
          <p:cNvSpPr txBox="1"/>
          <p:nvPr>
            <p:ph idx="3" type="hdr"/>
          </p:nvPr>
        </p:nvSpPr>
        <p:spPr>
          <a:xfrm>
            <a:off x="0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4278312" y="0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0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4" type="sldNum"/>
          </p:nvPr>
        </p:nvSpPr>
        <p:spPr>
          <a:xfrm>
            <a:off x="4278312" y="10156825"/>
            <a:ext cx="3279775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23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i="1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755650" y="5078412"/>
            <a:ext cx="6048374" cy="50879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4100">
            <a:noAutofit/>
          </a:bodyPr>
          <a:lstStyle/>
          <a:p>
            <a:pPr indent="-215900" lvl="0" marL="215900" marR="0" rtl="0" algn="just">
              <a:lnSpc>
                <a:spcPct val="93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2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755650" y="5078412"/>
            <a:ext cx="6046799" cy="4810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95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sp>
        <p:nvSpPr>
          <p:cNvPr id="117" name="Shape 117"/>
          <p:cNvSpPr txBox="1"/>
          <p:nvPr>
            <p:ph idx="3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2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755650" y="5078412"/>
            <a:ext cx="6046799" cy="4810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 txBox="1"/>
          <p:nvPr>
            <p:ph idx="3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2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755650" y="5078412"/>
            <a:ext cx="6046799" cy="4810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t/>
            </a:r>
            <a:endParaRPr sz="1000">
              <a:solidFill>
                <a:srgbClr val="111111"/>
              </a:solidFill>
            </a:endParaRPr>
          </a:p>
        </p:txBody>
      </p:sp>
      <p:sp>
        <p:nvSpPr>
          <p:cNvPr id="133" name="Shape 133"/>
          <p:cNvSpPr txBox="1"/>
          <p:nvPr>
            <p:ph idx="3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23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94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2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3" name="Shape 43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755650" y="5078412"/>
            <a:ext cx="6046799" cy="4810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 txBox="1"/>
          <p:nvPr>
            <p:ph idx="3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2" type="sldNum"/>
          </p:nvPr>
        </p:nvSpPr>
        <p:spPr>
          <a:xfrm>
            <a:off x="4278312" y="10156825"/>
            <a:ext cx="3279898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  <p:sp>
        <p:nvSpPr>
          <p:cNvPr id="51" name="Shape 51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755650" y="5078412"/>
            <a:ext cx="6046799" cy="4810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53" name="Shape 53"/>
          <p:cNvSpPr txBox="1"/>
          <p:nvPr>
            <p:ph idx="3" type="sldNum"/>
          </p:nvPr>
        </p:nvSpPr>
        <p:spPr>
          <a:xfrm>
            <a:off x="4278312" y="10156825"/>
            <a:ext cx="3279898" cy="5333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755650" y="5078412"/>
            <a:ext cx="6048374" cy="50831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2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84" name="Shape 84"/>
          <p:cNvSpPr/>
          <p:nvPr>
            <p:ph idx="2" type="sldImg"/>
          </p:nvPr>
        </p:nvSpPr>
        <p:spPr>
          <a:xfrm>
            <a:off x="1106487" y="812800"/>
            <a:ext cx="5343600" cy="4006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755650" y="5078412"/>
            <a:ext cx="6046799" cy="4810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marL="215900" rtl="0" algn="just">
              <a:lnSpc>
                <a:spcPct val="93000"/>
              </a:lnSpc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3" type="sldNum"/>
          </p:nvPr>
        </p:nvSpPr>
        <p:spPr>
          <a:xfrm>
            <a:off x="4278312" y="10156825"/>
            <a:ext cx="3279899" cy="533399"/>
          </a:xfrm>
          <a:prstGeom prst="rect">
            <a:avLst/>
          </a:prstGeom>
        </p:spPr>
        <p:txBody>
          <a:bodyPr anchorCtr="0" anchor="b" bIns="0" lIns="0" rIns="0" tIns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755650" y="5078412"/>
            <a:ext cx="6048374" cy="48117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5875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755650" y="5078412"/>
            <a:ext cx="6048374" cy="49974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4100">
            <a:noAutofit/>
          </a:bodyPr>
          <a:lstStyle/>
          <a:p>
            <a:pPr indent="-215900" lvl="0" marL="215900" marR="0" rtl="0" algn="l">
              <a:lnSpc>
                <a:spcPct val="93000"/>
              </a:lnSpc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2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06487" y="812800"/>
            <a:ext cx="5345111" cy="400843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755650" y="5078412"/>
            <a:ext cx="6048374" cy="60182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132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503237" y="301625"/>
            <a:ext cx="9069386" cy="126047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720725" y="1979610"/>
            <a:ext cx="8853487" cy="41386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defRPr b="0" i="0" sz="32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defRPr b="0" i="0" sz="28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b="0" i="0" sz="24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61277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556000" y="6562725"/>
            <a:ext cx="3194048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733583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layout with centered title and subtitle placeholder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Font typeface="Arial"/>
              <a:buNone/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Clr>
                <a:srgbClr val="000080"/>
              </a:buClr>
              <a:buFont typeface="Arial"/>
              <a:buNone/>
              <a:defRPr b="0" i="0" sz="32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buClr>
                <a:srgbClr val="000080"/>
              </a:buClr>
              <a:buFont typeface="Arial"/>
              <a:buNone/>
              <a:defRPr b="0" i="0" sz="28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buClr>
                <a:srgbClr val="000080"/>
              </a:buClr>
              <a:buFont typeface="Arial"/>
              <a:buNone/>
              <a:defRPr b="0" i="0" sz="24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1277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556000" y="6562725"/>
            <a:ext cx="3194048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733583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layout with centered title and subtitle placeholder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defRPr b="0" i="0" sz="32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defRPr b="0" i="0" sz="28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b="0" i="0" sz="24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612775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3556000" y="6562725"/>
            <a:ext cx="31941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7335836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503237" y="301625"/>
            <a:ext cx="9069299" cy="1260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20725" y="1979611"/>
            <a:ext cx="8853600" cy="4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defRPr b="0" i="0" sz="32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defRPr b="0" i="0" sz="28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b="0" i="0" sz="24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612775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556000" y="6562725"/>
            <a:ext cx="31941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335836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png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503237" y="301625"/>
            <a:ext cx="9069386" cy="126047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Font typeface="Arial"/>
              <a:buNone/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720725" y="1979610"/>
            <a:ext cx="8853487" cy="41386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Clr>
                <a:srgbClr val="000080"/>
              </a:buClr>
              <a:buFont typeface="Arial"/>
              <a:buNone/>
              <a:defRPr b="0" i="0" sz="32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buClr>
                <a:srgbClr val="000080"/>
              </a:buClr>
              <a:buFont typeface="Arial"/>
              <a:buNone/>
              <a:defRPr b="0" i="0" sz="28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buClr>
                <a:srgbClr val="000080"/>
              </a:buClr>
              <a:buFont typeface="Arial"/>
              <a:buNone/>
              <a:defRPr b="0" i="0" sz="24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buClr>
                <a:srgbClr val="000080"/>
              </a:buClr>
              <a:buFont typeface="Arial"/>
              <a:buNone/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61277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3556000" y="6562725"/>
            <a:ext cx="3194048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7335835" y="6562725"/>
            <a:ext cx="234632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rtl val="0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503237" y="301625"/>
            <a:ext cx="9069299" cy="1260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720725" y="1979611"/>
            <a:ext cx="8853600" cy="4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defRPr b="0" i="0" sz="32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1100"/>
              </a:spcAft>
              <a:defRPr b="0" i="0" sz="28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800"/>
              </a:spcAft>
              <a:defRPr b="0" i="0" sz="24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5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200"/>
              </a:spcAft>
              <a:defRPr b="0" i="0" sz="2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612775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3556000" y="6562725"/>
            <a:ext cx="31941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85750" lvl="1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7335836" y="6562725"/>
            <a:ext cx="2346300" cy="518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4.jpg"/><Relationship Id="rId4" Type="http://schemas.openxmlformats.org/officeDocument/2006/relationships/image" Target="../media/image0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505675" y="555225"/>
            <a:ext cx="9069298" cy="17057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60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得见真光</a:t>
            </a:r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69511" y="3220425"/>
            <a:ext cx="5141599" cy="388205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 txBox="1"/>
          <p:nvPr>
            <p:ph idx="1" type="body"/>
          </p:nvPr>
        </p:nvSpPr>
        <p:spPr>
          <a:xfrm>
            <a:off x="613525" y="2032425"/>
            <a:ext cx="8853600" cy="115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32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约翰福音9:24-</a:t>
            </a:r>
            <a:r>
              <a:rPr lang="en-US">
                <a:solidFill>
                  <a:srgbClr val="280099"/>
                </a:solidFill>
                <a:rtl val="0"/>
              </a:rPr>
              <a:t>39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宣告【9:39】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720725" y="1979597"/>
            <a:ext cx="8855099" cy="4990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2925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耶穌說：我為審判到這世上來，叫不能看見的，可以看</a:t>
            </a:r>
            <a:r>
              <a:rPr lang="en-US" sz="3600">
                <a:rtl val="0"/>
              </a:rPr>
              <a:t>見；能看見的，反瞎了眼。</a:t>
            </a: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t/>
            </a:r>
            <a:endParaRPr sz="3600">
              <a:rtl val="0"/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14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>
                <a:rtl val="0"/>
              </a:rPr>
              <a:t>耶穌說我就是道路、真理、生命；若不藉著我，沒有人能到父那裡去。【14:6】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5763325" y="301625"/>
            <a:ext cx="3809100" cy="1507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111111"/>
                </a:solidFill>
                <a:highlight>
                  <a:srgbClr val="FFFFFF"/>
                </a:highlight>
              </a:rPr>
              <a:t>蔡苏娟</a:t>
            </a:r>
          </a:p>
          <a:p>
            <a:pPr lvl="0">
              <a:spcBef>
                <a:spcPts val="0"/>
              </a:spcBef>
              <a:buNone/>
            </a:pPr>
            <a:r>
              <a:rPr lang="en-US" sz="3600">
                <a:solidFill>
                  <a:srgbClr val="222222"/>
                </a:solidFill>
                <a:highlight>
                  <a:srgbClr val="FFFFFF"/>
                </a:highlight>
              </a:rPr>
              <a:t>《暗室之后》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3332" y="1808825"/>
            <a:ext cx="4317291" cy="5750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Shape 1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" y="1"/>
            <a:ext cx="5412714" cy="7559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720725" y="677771"/>
            <a:ext cx="8853600" cy="544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252525"/>
                </a:solidFill>
              </a:rPr>
              <a:t>虽然都在黑暗里，但神的爱、神的光从没有离弃我，我不能说尽祂对我一切的大慈爱，也不能写尽祂的眷顾和预备，纵使像中国有句话说：「我笔虽能生花，」可惜我只能述说了一点点。</a:t>
            </a:r>
          </a:p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highlight>
                <a:srgbClr val="FFFFF8"/>
              </a:highlight>
            </a:endParaRPr>
          </a:p>
          <a:p>
            <a:pPr lvl="0" mar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rgbClr val="252525"/>
                </a:solidFill>
              </a:rPr>
              <a:t>我從沒有問過一次上帝，為何這樣的事發生在我的身上，只是問你要我如何行。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503237" y="301625"/>
            <a:ext cx="9069299" cy="12605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720725" y="1979598"/>
            <a:ext cx="8853600" cy="462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252525"/>
                </a:solidFill>
              </a:rPr>
              <a:t>床榻不是我的监狱，</a:t>
            </a:r>
          </a:p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252525"/>
                </a:solidFill>
              </a:rPr>
              <a:t>乃是受训的学校；</a:t>
            </a:r>
          </a:p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252525"/>
                </a:solidFill>
              </a:rPr>
              <a:t>圣灵是我的导师，</a:t>
            </a:r>
          </a:p>
          <a:p>
            <a:pPr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252525"/>
                </a:solidFill>
              </a:rPr>
              <a:t>访客是我的功课。</a:t>
            </a:r>
          </a:p>
          <a:p>
            <a:pPr lvl="0" mar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800">
                <a:solidFill>
                  <a:srgbClr val="252525"/>
                </a:solidFill>
              </a:rPr>
              <a:t>							--</a:t>
            </a:r>
            <a:r>
              <a:rPr lang="en-US" sz="3600">
                <a:solidFill>
                  <a:srgbClr val="111111"/>
                </a:solidFill>
              </a:rPr>
              <a:t>蔡苏娟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得见真光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720725" y="1979597"/>
            <a:ext cx="8855099" cy="5062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2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1：抓住</a:t>
            </a:r>
            <a:r>
              <a:rPr lang="en-US" sz="3600">
                <a:rtl val="0"/>
              </a:rPr>
              <a:t>蒙恩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的确据</a:t>
            </a: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lang="en-US" sz="3600"/>
              <a:t>2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：为真理见证</a:t>
            </a: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lang="en-US" sz="3600"/>
              <a:t>3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：为真理付出代价</a:t>
            </a: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lang="en-US" sz="3600"/>
              <a:t>4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：进入真理</a:t>
            </a: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t/>
            </a:r>
            <a:endParaRPr sz="3600"/>
          </a:p>
          <a:p>
            <a:pPr indent="0" lvl="0" marL="0" marR="0" rtl="0" algn="ctr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48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信神的儿子，拜耶稣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宣告</a:t>
            </a:r>
          </a:p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720725" y="1979600"/>
            <a:ext cx="8855099" cy="51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2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“</a:t>
            </a:r>
            <a:r>
              <a:rPr lang="en-US" sz="3600">
                <a:rtl val="0"/>
              </a:rPr>
              <a:t>耶穌又對眾人說：我是世界的光。跟從我的，就不在黑暗裡走，必要得著生命的光。”【约8:12】</a:t>
            </a: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t/>
            </a:r>
            <a:endParaRPr sz="3600"/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600">
                <a:rtl val="0"/>
              </a:rPr>
              <a:t>我─耶和華憑公義召你，必攙扶你的手，保守你，使你作眾民的中保（中保：原文是約），作外邦人的光，開瞎子的眼，領被囚的出牢獄，領坐黑暗的出監牢。【赛42:6-7】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503237" y="301625"/>
            <a:ext cx="9069299" cy="12605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拒绝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720725" y="1979598"/>
            <a:ext cx="8853600" cy="4780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/>
              <a:t>耶穌回答說：你們去，把所看見所聽見的事告訴約翰，就是瞎子看見，瘸子行走，長大痲瘋的潔淨，聾子聽見，死人復活，窮人有福音傳給他們。【路7:22】</a:t>
            </a:r>
          </a:p>
          <a:p>
            <a:pPr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sz="3600"/>
          </a:p>
          <a:p>
            <a:pPr lvl="0" marL="0" rtl="0">
              <a:spcBef>
                <a:spcPts val="140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生命在他裡頭，這生命就是人的光。光照在黑暗裡，黑暗卻不接受光。【约1:4-5】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503237" y="301625"/>
            <a:ext cx="9069298" cy="1260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280099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720725" y="1979610"/>
            <a:ext cx="8853600" cy="4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15900" lvl="0" marL="2159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8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898047" cy="74249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1：抓住</a:t>
            </a:r>
            <a:r>
              <a:rPr lang="en-US">
                <a:rtl val="0"/>
              </a:rPr>
              <a:t>蒙恩</a:t>
            </a: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的确据【9:24-2</a:t>
            </a:r>
            <a:r>
              <a:rPr lang="en-US">
                <a:rtl val="0"/>
              </a:rPr>
              <a:t>7</a:t>
            </a: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】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720725" y="1979597"/>
            <a:ext cx="8855099" cy="5070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3175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所以法利賽人第二次叫了那從前瞎眼的人來，對他說：你該將榮耀歸給神，我們知道這人是個罪人。他說：</a:t>
            </a:r>
            <a:r>
              <a:rPr b="0" i="0" lang="en-US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他是個罪人不是，我不知道；有一件事我知道，從前我是眼瞎的，如今能看見了。</a:t>
            </a:r>
            <a:r>
              <a:rPr lang="en-US" sz="3600">
                <a:rtl val="0"/>
              </a:rPr>
              <a:t>他們就問他說：他向你做什麼？是怎麼開了你的眼睛呢？他回答說：我方才告訴你們，你們不聽，為什麼又要聽呢？莫非你們也要作他的門徒嗎？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720725" y="875646"/>
            <a:ext cx="8853600" cy="5242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1：遇见试探的时候</a:t>
            </a:r>
          </a:p>
          <a:p>
            <a:pPr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我們若將起初確實的信心堅持到底，就在基督裡有分了。【希3:14】</a:t>
            </a:r>
          </a:p>
          <a:p>
            <a:pPr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2：内心冷淡的时候</a:t>
            </a:r>
          </a:p>
          <a:p>
            <a:pPr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然而有一件事我要責備你，就是你把起初的愛心離棄了。【启2:4】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lang="en-US"/>
              <a:t>2</a:t>
            </a: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：为真理见证【9:28-33】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720725" y="1979596"/>
            <a:ext cx="8855099" cy="53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2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他們就罵他說：你是他的門徒；我們是摩西的門徒。神對摩西說話是我們知道的；只是這個人，我們不知道他從哪裡來！那人回答說：他開了我的眼睛，你們竟不知道他從哪裡來，這真是奇怪！我們知道神不聽罪人，惟有敬奉神、遵行他旨意的，神才聽他。從創世以來，未曾聽見有人把生來是瞎子的眼睛開了。</a:t>
            </a:r>
            <a:r>
              <a:rPr b="0" i="0" lang="en-US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這人若不是從神來的，什麼也不能做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。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lang="en-US"/>
              <a:t>3</a:t>
            </a: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：为真理付出代价【9:34】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720725" y="1979598"/>
            <a:ext cx="8855099" cy="46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82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他們回答說：你全然生在罪孽中，還要教訓我們嗎？於是把他趕出去了。</a:t>
            </a: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t/>
            </a:r>
            <a:endParaRPr sz="4000">
              <a:rtl val="0"/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1400"/>
              </a:spcBef>
              <a:spcAft>
                <a:spcPts val="140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40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“赶出会堂”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503237" y="301625"/>
            <a:ext cx="9070974" cy="12620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388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lang="en-US"/>
              <a:t>4</a:t>
            </a: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：进入真理【9:35-38】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720725" y="1979598"/>
            <a:ext cx="8855099" cy="46484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22925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耶穌聽說他們把他趕出去，後</a:t>
            </a:r>
            <a:r>
              <a:rPr lang="en-US" sz="3600">
                <a:rtl val="0"/>
              </a:rPr>
              <a:t>來遇見他，就說：你信神的兒子嗎？他回答說：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主啊，誰是神的兒子，叫我信他呢？耶穌說：你已經看見他，現在和你說話的就是他。他說：主啊，</a:t>
            </a:r>
            <a:r>
              <a:rPr b="0" i="0" lang="en-US" sz="36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我信！就拜耶穌</a:t>
            </a:r>
            <a:r>
              <a:rPr b="0" i="0" lang="en-US" sz="3600" u="none" cap="none" strike="noStrike">
                <a:solidFill>
                  <a:srgbClr val="000080"/>
                </a:solidFill>
                <a:latin typeface="Arial"/>
                <a:ea typeface="Arial"/>
                <a:cs typeface="Arial"/>
                <a:sym typeface="Arial"/>
                <a:rtl val="0"/>
              </a:rPr>
              <a:t>。</a:t>
            </a: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ct val="25000"/>
              <a:buFont typeface="Arial"/>
              <a:buNone/>
            </a:pPr>
            <a:r>
              <a:t/>
            </a:r>
            <a:endParaRPr sz="3600"/>
          </a:p>
          <a:p>
            <a:pPr indent="0" lvl="0" marL="0" marR="0" rtl="0" algn="ctr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280099"/>
              </a:buClr>
              <a:buSzPct val="25000"/>
              <a:buFont typeface="Arial"/>
              <a:buNone/>
            </a:pPr>
            <a:r>
              <a:rPr b="0" i="0" lang="en-US" sz="4400" u="none" cap="none" strike="noStrike">
                <a:solidFill>
                  <a:srgbClr val="280099"/>
                </a:solidFill>
                <a:latin typeface="Arial"/>
                <a:ea typeface="Arial"/>
                <a:cs typeface="Arial"/>
                <a:sym typeface="Arial"/>
                <a:rtl val="0"/>
              </a:rPr>
              <a:t>信神的儿子，拜耶稣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