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7" r:id="rId4"/>
    <p:sldId id="281" r:id="rId5"/>
    <p:sldId id="278" r:id="rId6"/>
    <p:sldId id="282" r:id="rId7"/>
    <p:sldId id="285" r:id="rId8"/>
    <p:sldId id="291" r:id="rId9"/>
    <p:sldId id="292" r:id="rId10"/>
    <p:sldId id="295" r:id="rId11"/>
    <p:sldId id="296" r:id="rId12"/>
    <p:sldId id="283" r:id="rId13"/>
    <p:sldId id="284" r:id="rId14"/>
    <p:sldId id="297" r:id="rId15"/>
    <p:sldId id="299" r:id="rId16"/>
    <p:sldId id="269" r:id="rId17"/>
    <p:sldId id="298" r:id="rId18"/>
    <p:sldId id="28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T" initials="K" lastIdx="1" clrIdx="0">
    <p:extLst>
      <p:ext uri="{19B8F6BF-5375-455C-9EA6-DF929625EA0E}">
        <p15:presenceInfo xmlns:p15="http://schemas.microsoft.com/office/powerpoint/2012/main" userId="K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391501"/>
            <a:ext cx="6934200" cy="1238250"/>
          </a:xfrm>
        </p:spPr>
        <p:txBody>
          <a:bodyPr>
            <a:normAutofit/>
          </a:bodyPr>
          <a:lstStyle/>
          <a:p>
            <a:r>
              <a:rPr lang="zh-CN" altLang="en-US" sz="5400" b="1" dirty="0"/>
              <a:t>“为义受苦的蒙召”</a:t>
            </a:r>
            <a:endParaRPr lang="en-AU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6962" y="5629751"/>
            <a:ext cx="6400800" cy="914400"/>
          </a:xfrm>
        </p:spPr>
        <p:txBody>
          <a:bodyPr/>
          <a:lstStyle/>
          <a:p>
            <a:r>
              <a:rPr lang="zh-CN" altLang="en-US" b="1" dirty="0">
                <a:solidFill>
                  <a:schemeClr val="tx1"/>
                </a:solidFill>
              </a:rPr>
              <a:t>彼得前书  </a:t>
            </a:r>
            <a:r>
              <a:rPr lang="en-AU" altLang="zh-CN" b="1" dirty="0">
                <a:solidFill>
                  <a:schemeClr val="tx1"/>
                </a:solidFill>
              </a:rPr>
              <a:t>3</a:t>
            </a:r>
            <a:r>
              <a:rPr lang="zh-CN" altLang="en-US" b="1" dirty="0">
                <a:solidFill>
                  <a:schemeClr val="tx1"/>
                </a:solidFill>
              </a:rPr>
              <a:t>：</a:t>
            </a:r>
            <a:r>
              <a:rPr lang="en-AU" altLang="zh-CN" b="1" dirty="0">
                <a:solidFill>
                  <a:schemeClr val="tx1"/>
                </a:solidFill>
              </a:rPr>
              <a:t>8</a:t>
            </a:r>
            <a:r>
              <a:rPr lang="en-US" altLang="zh-CN" b="1" dirty="0">
                <a:solidFill>
                  <a:schemeClr val="tx1"/>
                </a:solidFill>
              </a:rPr>
              <a:t>-16</a:t>
            </a:r>
            <a:endParaRPr lang="en-AU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s3.amazonaws.com/rapgenius/IN0ghrEIQPyEGa5GaZtb_thr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72719"/>
            <a:ext cx="6477000" cy="4452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45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1020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CN" sz="4000" b="1" dirty="0"/>
              <a:t>6</a:t>
            </a:r>
            <a:r>
              <a:rPr lang="zh-CN" altLang="en-US" sz="4000" b="1" dirty="0"/>
              <a:t>）不要以恶报恶，以辱骂还辱骂</a:t>
            </a:r>
            <a:r>
              <a:rPr lang="zh-CN" altLang="en-US" sz="4000" dirty="0"/>
              <a:t> </a:t>
            </a:r>
            <a:endParaRPr lang="en-AU" altLang="zh-CN" sz="4000" dirty="0"/>
          </a:p>
          <a:p>
            <a:pPr marL="457200" lvl="1" indent="0">
              <a:buNone/>
            </a:pPr>
            <a:endParaRPr lang="en-AU" altLang="zh-CN" b="1" dirty="0"/>
          </a:p>
          <a:p>
            <a:pPr lvl="1"/>
            <a:r>
              <a:rPr lang="zh-CN" altLang="en-US" b="1" dirty="0"/>
              <a:t> </a:t>
            </a:r>
            <a:r>
              <a:rPr lang="zh-CN" altLang="en-US" sz="3000" b="1" dirty="0"/>
              <a:t>马太福音 </a:t>
            </a:r>
            <a:r>
              <a:rPr lang="en-AU" altLang="zh-CN" sz="3000" b="1" dirty="0"/>
              <a:t>5:38-42 </a:t>
            </a:r>
            <a:r>
              <a:rPr lang="zh-CN" altLang="en-US" sz="3000" dirty="0"/>
              <a:t>“你们听见有话说，以眼还眼，以牙还牙。 </a:t>
            </a:r>
            <a:r>
              <a:rPr lang="en-US" altLang="zh-CN" sz="3000" baseline="30000" dirty="0"/>
              <a:t>39</a:t>
            </a:r>
            <a:r>
              <a:rPr lang="en-US" altLang="zh-CN" sz="3000" dirty="0"/>
              <a:t> </a:t>
            </a:r>
            <a:r>
              <a:rPr lang="zh-CN" altLang="en-US" sz="3000" dirty="0"/>
              <a:t>只是我告诉你们，不要与恶人作对。有人打你的右脸，连左脸也转过来由他打。 </a:t>
            </a:r>
            <a:r>
              <a:rPr lang="en-US" altLang="zh-CN" sz="3000" baseline="30000" dirty="0"/>
              <a:t>40</a:t>
            </a:r>
            <a:r>
              <a:rPr lang="en-US" altLang="zh-CN" sz="3000" dirty="0"/>
              <a:t> </a:t>
            </a:r>
            <a:r>
              <a:rPr lang="zh-CN" altLang="en-US" sz="3000" dirty="0"/>
              <a:t>有人想要告你，要拿你的里衣，连外衣也由他拿去。 </a:t>
            </a:r>
            <a:r>
              <a:rPr lang="en-US" altLang="zh-CN" sz="3000" baseline="30000" dirty="0"/>
              <a:t>41</a:t>
            </a:r>
            <a:r>
              <a:rPr lang="en-US" altLang="zh-CN" sz="3000" dirty="0"/>
              <a:t> </a:t>
            </a:r>
            <a:r>
              <a:rPr lang="zh-CN" altLang="en-US" sz="3000" dirty="0"/>
              <a:t>有人强逼你走一里路，你就同他走二里。 </a:t>
            </a:r>
            <a:r>
              <a:rPr lang="en-US" altLang="zh-CN" sz="3000" baseline="30000" dirty="0"/>
              <a:t>42</a:t>
            </a:r>
            <a:r>
              <a:rPr lang="en-US" altLang="zh-CN" sz="3000" dirty="0"/>
              <a:t> </a:t>
            </a:r>
            <a:r>
              <a:rPr lang="zh-CN" altLang="en-US" sz="3000" dirty="0"/>
              <a:t>有求你的，就给他。有向你借贷的，不可推辞。  ” </a:t>
            </a:r>
            <a:endParaRPr lang="en-AU" sz="30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 </a:t>
            </a:r>
            <a:endParaRPr lang="en-AU" altLang="zh-CN" sz="4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9378"/>
            <a:ext cx="8915400" cy="752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600" b="1"/>
              <a:t>A</a:t>
            </a:r>
            <a:r>
              <a:rPr lang="zh-CN" altLang="en-US" sz="3600" b="1"/>
              <a:t>）为义受苦的蒙召 </a:t>
            </a:r>
            <a:r>
              <a:rPr lang="en-US" altLang="zh-CN" sz="3600" b="1"/>
              <a:t>– </a:t>
            </a:r>
            <a:r>
              <a:rPr lang="zh-CN" altLang="en-US" sz="3600" b="1"/>
              <a:t>以善报恶、以爱还恨</a:t>
            </a:r>
            <a:endParaRPr lang="en-AU" sz="3600" b="1" u="sng" dirty="0"/>
          </a:p>
        </p:txBody>
      </p:sp>
    </p:spTree>
    <p:extLst>
      <p:ext uri="{BB962C8B-B14F-4D97-AF65-F5344CB8AC3E}">
        <p14:creationId xmlns:p14="http://schemas.microsoft.com/office/powerpoint/2010/main" val="2193077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1020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结局：</a:t>
            </a:r>
            <a:endParaRPr lang="en-AU" altLang="zh-CN" sz="4000" dirty="0"/>
          </a:p>
          <a:p>
            <a:pPr marL="0" indent="0">
              <a:spcBef>
                <a:spcPts val="0"/>
              </a:spcBef>
              <a:buNone/>
            </a:pPr>
            <a:endParaRPr lang="en-AU" altLang="zh-CN" sz="40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我们蒙召乃是为此，好叫我们承受福气 。</a:t>
            </a:r>
            <a:endParaRPr lang="en-AU" altLang="zh-CN" sz="4000" dirty="0"/>
          </a:p>
          <a:p>
            <a:pPr marL="457200" lvl="1" indent="0">
              <a:buNone/>
            </a:pPr>
            <a:r>
              <a:rPr lang="zh-CN" altLang="en-US" dirty="0"/>
              <a:t> </a:t>
            </a:r>
            <a:endParaRPr lang="en-AU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 </a:t>
            </a:r>
            <a:endParaRPr lang="en-AU" altLang="zh-CN" sz="4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9378"/>
            <a:ext cx="8915400" cy="752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600" b="1"/>
              <a:t>A</a:t>
            </a:r>
            <a:r>
              <a:rPr lang="zh-CN" altLang="en-US" sz="3600" b="1"/>
              <a:t>）为义受苦的蒙召 </a:t>
            </a:r>
            <a:r>
              <a:rPr lang="en-US" altLang="zh-CN" sz="3600" b="1"/>
              <a:t>– </a:t>
            </a:r>
            <a:r>
              <a:rPr lang="zh-CN" altLang="en-US" sz="3600" b="1"/>
              <a:t>以善报恶、以爱还恨</a:t>
            </a:r>
            <a:endParaRPr lang="en-AU" sz="3600" b="1" u="sng" dirty="0"/>
          </a:p>
        </p:txBody>
      </p:sp>
    </p:spTree>
    <p:extLst>
      <p:ext uri="{BB962C8B-B14F-4D97-AF65-F5344CB8AC3E}">
        <p14:creationId xmlns:p14="http://schemas.microsoft.com/office/powerpoint/2010/main" val="3773859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4582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b="1" dirty="0"/>
              <a:t>B</a:t>
            </a:r>
            <a:r>
              <a:rPr lang="zh-CN" altLang="en-US" b="1" dirty="0"/>
              <a:t>）赏善罚恶的神仍旧监管着一切 </a:t>
            </a:r>
            <a:endParaRPr lang="en-AU" b="1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490592"/>
              </p:ext>
            </p:extLst>
          </p:nvPr>
        </p:nvGraphicFramePr>
        <p:xfrm>
          <a:off x="76200" y="725340"/>
          <a:ext cx="8915400" cy="6138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>
                  <a:extLst>
                    <a:ext uri="{9D8B030D-6E8A-4147-A177-3AD203B41FA5}">
                      <a16:colId xmlns:a16="http://schemas.microsoft.com/office/drawing/2014/main" val="507863654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2365616893"/>
                    </a:ext>
                  </a:extLst>
                </a:gridCol>
              </a:tblGrid>
              <a:tr h="570060">
                <a:tc>
                  <a:txBody>
                    <a:bodyPr/>
                    <a:lstStyle/>
                    <a:p>
                      <a:r>
                        <a:rPr lang="zh-CN" altLang="en-US" sz="3000" dirty="0"/>
                        <a:t>彼得</a:t>
                      </a:r>
                      <a:r>
                        <a:rPr lang="en-US" altLang="zh-CN" sz="3000" dirty="0"/>
                        <a:t>3:10-12</a:t>
                      </a:r>
                      <a:endParaRPr lang="en-A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0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诗篇</a:t>
                      </a:r>
                      <a:r>
                        <a:rPr lang="en-AU" sz="30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r>
                        <a:rPr lang="en-AU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:12-16</a:t>
                      </a:r>
                      <a:endParaRPr lang="en-AU" sz="30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779499"/>
                  </a:ext>
                </a:extLst>
              </a:tr>
              <a:tr h="5568115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zh-CN" altLang="en-US" sz="3200" dirty="0"/>
                        <a:t>因为经上说：</a:t>
                      </a:r>
                      <a:endParaRPr lang="en-AU" sz="3200" dirty="0"/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AU" sz="3200" dirty="0"/>
                        <a:t>“</a:t>
                      </a:r>
                      <a:r>
                        <a:rPr lang="zh-CN" altLang="en-US" sz="3200" dirty="0"/>
                        <a:t>人若爱生命，愿享美福，须要禁止舌头不出恶言，</a:t>
                      </a:r>
                      <a:endParaRPr lang="en-US" altLang="zh-CN" sz="3200" dirty="0"/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zh-CN" altLang="en-US" sz="3200" dirty="0"/>
                        <a:t>嘴唇不说诡诈的话；</a:t>
                      </a:r>
                      <a:endParaRPr lang="en-AU" sz="3200" dirty="0"/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zh-CN" altLang="en-US" sz="3200" dirty="0"/>
                        <a:t>也要离恶行善，</a:t>
                      </a:r>
                      <a:endParaRPr lang="en-AU" altLang="zh-CN" sz="3200" dirty="0"/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zh-CN" altLang="en-US" sz="3200" dirty="0"/>
                        <a:t>寻求和睦，一心追赶。</a:t>
                      </a:r>
                      <a:endParaRPr lang="en-AU" sz="3200" dirty="0"/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zh-CN" altLang="en-US" sz="3200" dirty="0"/>
                        <a:t>因为主的眼看顾义人，主的耳听他们的祈祷；</a:t>
                      </a:r>
                      <a:endParaRPr lang="en-AU" sz="3200" dirty="0"/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zh-CN" altLang="en-US" sz="3200" dirty="0"/>
                        <a:t>惟有行恶的人，主向他们变脸。</a:t>
                      </a:r>
                      <a:r>
                        <a:rPr lang="en-AU" sz="3200" dirty="0"/>
                        <a:t>”</a:t>
                      </a:r>
                    </a:p>
                    <a:p>
                      <a:endParaRPr lang="en-A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CN" sz="30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有何人喜好存活，</a:t>
                      </a:r>
                      <a:endParaRPr lang="en-AU" sz="30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CN" sz="30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爱慕长寿，得享美福，</a:t>
                      </a:r>
                      <a:endParaRPr lang="en-AU" sz="30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CN" sz="30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就要禁止舌头不出恶言，嘴唇不说诡诈的话。</a:t>
                      </a:r>
                      <a:endParaRPr lang="en-AU" sz="30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CN" sz="30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要离恶行善，</a:t>
                      </a:r>
                      <a:endParaRPr lang="en-AU" sz="30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CN" sz="30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寻求和睦，一心追赶。</a:t>
                      </a:r>
                      <a:endParaRPr lang="en-AU" sz="30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CN" sz="30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耶和华的眼目看顾义人；</a:t>
                      </a:r>
                      <a:endParaRPr lang="en-AU" sz="30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CN" sz="30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他的耳朵听他们的呼求。</a:t>
                      </a:r>
                      <a:endParaRPr lang="en-AU" sz="30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CN" sz="30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耶和华向行恶的人变脸，要从世上除灭他们的名号。</a:t>
                      </a:r>
                      <a:endParaRPr lang="en-AU" sz="30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09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570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4582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b="1" dirty="0"/>
              <a:t>C</a:t>
            </a:r>
            <a:r>
              <a:rPr lang="zh-CN" altLang="en-US" b="1" dirty="0"/>
              <a:t>）尊主基督为圣</a:t>
            </a:r>
            <a:endParaRPr lang="en-AU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25340"/>
            <a:ext cx="8763000" cy="613265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你们若是热心行善，有谁害你们呢？</a:t>
            </a:r>
            <a:endParaRPr lang="en-AU" sz="40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你们就是为义受苦，也是有福的。    不要怕人的威吓，也不要惊慌，</a:t>
            </a:r>
            <a:endParaRPr lang="en-AU" sz="40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b="1" dirty="0">
                <a:solidFill>
                  <a:srgbClr val="FF0000"/>
                </a:solidFill>
              </a:rPr>
              <a:t>只要心里尊主基督为圣。</a:t>
            </a:r>
            <a:r>
              <a:rPr lang="zh-CN" altLang="en-US" sz="4000" dirty="0"/>
              <a:t>有人问你们心中盼望的缘由，就要常作准备，以温柔、敬畏的心回答各人。</a:t>
            </a:r>
            <a:endParaRPr lang="en-AU" sz="40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存着无亏的良心，叫你们在何事上被毁谤，就在何事上可以叫那诬赖你们在基督里有好品行的人自觉羞愧。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1610923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25340"/>
            <a:ext cx="8686800" cy="582786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你们若是热心行善，有谁害你们呢？</a:t>
            </a:r>
            <a:endParaRPr lang="en-AU" sz="40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你们就是为义受苦，也是有福的。    不要怕人的威吓，也不要惊慌，</a:t>
            </a:r>
            <a:endParaRPr lang="en-AU" sz="4000" dirty="0"/>
          </a:p>
          <a:p>
            <a:pPr lvl="1"/>
            <a:r>
              <a:rPr lang="zh-CN" altLang="en-US" b="1" dirty="0"/>
              <a:t>马太</a:t>
            </a:r>
            <a:r>
              <a:rPr lang="en-AU" b="1" dirty="0"/>
              <a:t>5:10</a:t>
            </a:r>
            <a:r>
              <a:rPr lang="en-AU" dirty="0"/>
              <a:t> </a:t>
            </a:r>
            <a:r>
              <a:rPr lang="zh-CN" altLang="en-US" dirty="0"/>
              <a:t>“为义受逼迫的人有福了</a:t>
            </a:r>
            <a:r>
              <a:rPr lang="en-AU" dirty="0"/>
              <a:t>!</a:t>
            </a:r>
            <a:r>
              <a:rPr lang="zh-CN" altLang="en-US" dirty="0"/>
              <a:t>因为天国是他们的。 ”</a:t>
            </a:r>
            <a:endParaRPr lang="en-AU" altLang="zh-CN" dirty="0"/>
          </a:p>
          <a:p>
            <a:pPr lvl="1"/>
            <a:r>
              <a:rPr lang="zh-CN" altLang="en-US" b="1" dirty="0"/>
              <a:t>腓立比书</a:t>
            </a:r>
            <a:r>
              <a:rPr lang="en-AU" b="1" dirty="0"/>
              <a:t>1:28</a:t>
            </a:r>
            <a:r>
              <a:rPr lang="zh-CN" altLang="en-US" dirty="0"/>
              <a:t>“凡事不怕敌人的惊吓，这是证明他们沉沦，你们得救都是出于神。因为你们蒙恩，不但得以信服基督，并要为他受苦。”</a:t>
            </a:r>
            <a:endParaRPr lang="en-AU" sz="2400" dirty="0"/>
          </a:p>
          <a:p>
            <a:pPr lvl="1"/>
            <a:r>
              <a:rPr lang="zh-CN" altLang="en-US" b="1" dirty="0"/>
              <a:t>约翰一书</a:t>
            </a:r>
            <a:r>
              <a:rPr lang="en-AU" b="1" dirty="0"/>
              <a:t>4:18</a:t>
            </a:r>
            <a:r>
              <a:rPr lang="zh-CN" altLang="en-US" dirty="0"/>
              <a:t>“爱里没有惧怕；爱即完全，就把惧怕除去。因为惧怕里含着刑罚，惧怕的人在爱里未得完全。”</a:t>
            </a:r>
            <a:endParaRPr lang="en-AU" altLang="zh-CN" dirty="0"/>
          </a:p>
          <a:p>
            <a:pPr lvl="1"/>
            <a:endParaRPr lang="en-AU" altLang="zh-CN" sz="2400" dirty="0"/>
          </a:p>
          <a:p>
            <a:pPr>
              <a:spcBef>
                <a:spcPts val="0"/>
              </a:spcBef>
            </a:pPr>
            <a:endParaRPr lang="en-AU" altLang="zh-CN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9378"/>
            <a:ext cx="84582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b="1"/>
              <a:t>C</a:t>
            </a:r>
            <a:r>
              <a:rPr lang="zh-CN" altLang="en-US" b="1"/>
              <a:t>）尊主基督为圣</a:t>
            </a:r>
            <a:endParaRPr lang="en-AU" b="1" u="sng" dirty="0"/>
          </a:p>
        </p:txBody>
      </p:sp>
    </p:spTree>
    <p:extLst>
      <p:ext uri="{BB962C8B-B14F-4D97-AF65-F5344CB8AC3E}">
        <p14:creationId xmlns:p14="http://schemas.microsoft.com/office/powerpoint/2010/main" val="1369250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25340"/>
            <a:ext cx="8686800" cy="582786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zh-CN" altLang="en-US" sz="4000" b="1" dirty="0">
                <a:solidFill>
                  <a:srgbClr val="FF0000"/>
                </a:solidFill>
              </a:rPr>
              <a:t>只要心里尊主基督为圣。</a:t>
            </a:r>
            <a:r>
              <a:rPr lang="zh-CN" altLang="en-US" sz="4000" dirty="0"/>
              <a:t>有人问你们心中盼望的缘由，就要常作准备，以温柔、敬畏的心回答各人。</a:t>
            </a:r>
            <a:endParaRPr lang="en-AU" sz="40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存着无亏的良心，叫你们在何事上被毁谤，就在何事上可以叫那诬赖你们在基督里有好品行的人自觉羞愧。</a:t>
            </a:r>
            <a:endParaRPr lang="en-AU" sz="4000" dirty="0"/>
          </a:p>
          <a:p>
            <a:pPr lvl="1"/>
            <a:endParaRPr lang="en-AU" altLang="zh-CN" sz="2400" dirty="0"/>
          </a:p>
          <a:p>
            <a:pPr>
              <a:spcBef>
                <a:spcPts val="0"/>
              </a:spcBef>
            </a:pPr>
            <a:r>
              <a:rPr lang="zh-CN" altLang="en-US" b="1" dirty="0"/>
              <a:t>彼得前书 </a:t>
            </a:r>
            <a:r>
              <a:rPr lang="en-AU" b="1" dirty="0"/>
              <a:t>2:12</a:t>
            </a:r>
            <a:r>
              <a:rPr lang="en-AU" dirty="0"/>
              <a:t>”</a:t>
            </a:r>
            <a:r>
              <a:rPr lang="zh-CN" altLang="en-US" dirty="0"/>
              <a:t>你们在外邦人中，应当品行端正，叫那些毁谤你们是作恶的，因看见你们的好行为，便在鉴察的日子归荣耀给神。</a:t>
            </a:r>
            <a:r>
              <a:rPr lang="en-AU" dirty="0"/>
              <a:t>” </a:t>
            </a:r>
          </a:p>
          <a:p>
            <a:pPr>
              <a:spcBef>
                <a:spcPts val="0"/>
              </a:spcBef>
            </a:pPr>
            <a:endParaRPr lang="en-AU" altLang="zh-CN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9378"/>
            <a:ext cx="84582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b="1"/>
              <a:t>C</a:t>
            </a:r>
            <a:r>
              <a:rPr lang="zh-CN" altLang="en-US" b="1"/>
              <a:t>）尊主基督为圣</a:t>
            </a:r>
            <a:endParaRPr lang="en-AU" b="1" u="sng" dirty="0"/>
          </a:p>
        </p:txBody>
      </p:sp>
    </p:spTree>
    <p:extLst>
      <p:ext uri="{BB962C8B-B14F-4D97-AF65-F5344CB8AC3E}">
        <p14:creationId xmlns:p14="http://schemas.microsoft.com/office/powerpoint/2010/main" val="1490916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b="1" dirty="0"/>
              <a:t>结论：为义受苦的蒙召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384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dirty="0"/>
              <a:t>第一，以善报恶、以爱还恨</a:t>
            </a:r>
            <a:endParaRPr lang="en-US" altLang="zh-CN" sz="3600" b="1" dirty="0"/>
          </a:p>
          <a:p>
            <a:pPr marL="0" indent="0">
              <a:buNone/>
            </a:pPr>
            <a:endParaRPr lang="en-US" altLang="zh-CN" sz="1200" dirty="0"/>
          </a:p>
          <a:p>
            <a:pPr marL="0" indent="0">
              <a:buNone/>
            </a:pPr>
            <a:r>
              <a:rPr lang="zh-CN" altLang="en-US" sz="3600" b="1" dirty="0"/>
              <a:t>第二，赏善罚恶的神仍旧监管着一切</a:t>
            </a:r>
            <a:endParaRPr lang="en-AU" altLang="zh-CN" sz="3600" b="1" dirty="0"/>
          </a:p>
          <a:p>
            <a:pPr marL="0" indent="0">
              <a:buNone/>
            </a:pPr>
            <a:endParaRPr lang="en-AU" altLang="zh-CN" sz="1200" b="1" dirty="0"/>
          </a:p>
          <a:p>
            <a:pPr marL="0" indent="0">
              <a:buNone/>
            </a:pPr>
            <a:r>
              <a:rPr lang="zh-CN" altLang="en-US" sz="3600" b="1" dirty="0"/>
              <a:t>第三，尊主基督为圣</a:t>
            </a:r>
            <a:endParaRPr lang="en-US" altLang="zh-CN" sz="3600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https://s3.amazonaws.com/rapgenius/IN0ghrEIQPyEGa5GaZtb_thr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360" y="3829051"/>
            <a:ext cx="4405744" cy="3028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749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0" y="1"/>
          <a:ext cx="9144000" cy="691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570810195"/>
                    </a:ext>
                  </a:extLst>
                </a:gridCol>
                <a:gridCol w="8229600">
                  <a:extLst>
                    <a:ext uri="{9D8B030D-6E8A-4147-A177-3AD203B41FA5}">
                      <a16:colId xmlns:a16="http://schemas.microsoft.com/office/drawing/2014/main" val="3877192168"/>
                    </a:ext>
                  </a:extLst>
                </a:gridCol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b="1" u="sng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a:t>彼得前书有关受苦、苦难 或苦楚的经文</a:t>
                      </a:r>
                      <a:endParaRPr lang="en-AU" sz="3200" u="sng" dirty="0">
                        <a:ln>
                          <a:noFill/>
                        </a:ln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204202"/>
                  </a:ext>
                </a:extLst>
              </a:tr>
              <a:tr h="4114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1:11</a:t>
                      </a:r>
                      <a:endParaRPr lang="en-AU" sz="3200" b="1" dirty="0">
                        <a:ln>
                          <a:noFill/>
                        </a:ln>
                        <a:solidFill>
                          <a:srgbClr val="FF0000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zh-CN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基督</a:t>
                      </a:r>
                      <a:r>
                        <a:rPr lang="zh-CN" altLang="en-US" sz="32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受苦难</a:t>
                      </a:r>
                      <a:r>
                        <a:rPr lang="zh-CN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，后来得荣耀</a:t>
                      </a:r>
                      <a:r>
                        <a:rPr lang="en-AU" altLang="zh-CN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en-AU" altLang="zh-CN" sz="24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U" sz="24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sufferings of Christ</a:t>
                      </a:r>
                      <a:endParaRPr lang="en-AU" sz="2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900801"/>
                  </a:ext>
                </a:extLst>
              </a:tr>
              <a:tr h="5483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2:19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zh-CN" altLang="en-US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就</a:t>
                      </a:r>
                      <a:r>
                        <a:rPr lang="zh-CN" altLang="en-US" sz="3200" b="1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忍受冤屈的苦楚</a:t>
                      </a:r>
                      <a:r>
                        <a:rPr lang="en-AU" altLang="zh-CN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en-AU" sz="3200" b="1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U" sz="2400" b="1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suffering unjustly</a:t>
                      </a:r>
                      <a:endParaRPr lang="en-AU" sz="2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54912"/>
                  </a:ext>
                </a:extLst>
              </a:tr>
              <a:tr h="5483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2:20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zh-CN" altLang="en-US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若</a:t>
                      </a:r>
                      <a:r>
                        <a:rPr lang="zh-CN" altLang="en-US" sz="3200" b="1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因行善受苦</a:t>
                      </a:r>
                      <a:r>
                        <a:rPr lang="en-AU" altLang="zh-CN" sz="3200" b="1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en-AU" sz="2400" b="1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do well and suffer for it</a:t>
                      </a:r>
                      <a:endParaRPr lang="en-AU" sz="2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97088"/>
                  </a:ext>
                </a:extLst>
              </a:tr>
              <a:tr h="548374">
                <a:tc>
                  <a:txBody>
                    <a:bodyPr/>
                    <a:lstStyle/>
                    <a:p>
                      <a:r>
                        <a:rPr lang="en-AU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2:21</a:t>
                      </a:r>
                      <a:endParaRPr lang="en-AU" sz="32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zh-CN" altLang="en-US" sz="32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因基督也为你们受过苦</a:t>
                      </a:r>
                      <a:r>
                        <a:rPr lang="en-AU" altLang="zh-CN" sz="32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..</a:t>
                      </a:r>
                      <a:r>
                        <a:rPr lang="en-AU" sz="24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Christ also suffered for</a:t>
                      </a:r>
                      <a:r>
                        <a:rPr lang="en-AU" sz="2400" b="1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U" sz="24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you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439190"/>
                  </a:ext>
                </a:extLst>
              </a:tr>
              <a:tr h="548374">
                <a:tc>
                  <a:txBody>
                    <a:bodyPr/>
                    <a:lstStyle/>
                    <a:p>
                      <a:r>
                        <a:rPr lang="en-AU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3:14</a:t>
                      </a:r>
                      <a:endParaRPr lang="en-AU" sz="32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zh-CN" altLang="en-US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就是</a:t>
                      </a:r>
                      <a:r>
                        <a:rPr lang="zh-CN" altLang="en-US" sz="3200" b="1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为义受苦</a:t>
                      </a:r>
                      <a:r>
                        <a:rPr lang="en-AU" altLang="zh-CN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en-AU" sz="3200" b="1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U" sz="2400" b="1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suffer for the sake of righteousness</a:t>
                      </a:r>
                      <a:endParaRPr lang="en-AU" sz="2400" dirty="0">
                        <a:ln>
                          <a:noFill/>
                        </a:ln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790785"/>
                  </a:ext>
                </a:extLst>
              </a:tr>
              <a:tr h="894716">
                <a:tc>
                  <a:txBody>
                    <a:bodyPr/>
                    <a:lstStyle/>
                    <a:p>
                      <a:r>
                        <a:rPr lang="en-AU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3:17 </a:t>
                      </a:r>
                      <a:endParaRPr lang="en-AU" sz="32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zh-CN" altLang="en-US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叫你们</a:t>
                      </a:r>
                      <a:r>
                        <a:rPr lang="zh-CN" altLang="en-US" sz="3200" b="1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因行善受苦，</a:t>
                      </a:r>
                      <a:r>
                        <a:rPr lang="zh-CN" altLang="en-US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总强如因行恶受苦</a:t>
                      </a:r>
                      <a:r>
                        <a:rPr lang="en-AU" altLang="zh-CN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zh-CN" altLang="en-US" sz="32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U" sz="2400" b="1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suffer for doing good rather than for doing evil</a:t>
                      </a:r>
                      <a:r>
                        <a:rPr lang="zh-CN" altLang="en-US" sz="2400" dirty="0">
                          <a:ln>
                            <a:noFill/>
                          </a:ln>
                          <a:cs typeface="Times New Roman" panose="02020603050405020304" pitchFamily="18" charset="0"/>
                        </a:rPr>
                        <a:t>，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135698"/>
                  </a:ext>
                </a:extLst>
              </a:tr>
              <a:tr h="1010163">
                <a:tc>
                  <a:txBody>
                    <a:bodyPr/>
                    <a:lstStyle/>
                    <a:p>
                      <a:r>
                        <a:rPr lang="en-AU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3:18 </a:t>
                      </a:r>
                      <a:endParaRPr lang="en-AU" sz="32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zh-CN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基督也曾一次为罪</a:t>
                      </a:r>
                      <a:r>
                        <a:rPr lang="zh-CN" altLang="en-US" sz="32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受苦，</a:t>
                      </a:r>
                      <a:r>
                        <a:rPr lang="zh-CN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就是义的代替不义的</a:t>
                      </a:r>
                      <a:r>
                        <a:rPr lang="en-AU" altLang="zh-CN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en-AU" sz="24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cs typeface="Times New Roman" panose="02020603050405020304" pitchFamily="18" charset="0"/>
                        </a:rPr>
                        <a:t>suffered once for sins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436412"/>
                  </a:ext>
                </a:extLst>
              </a:tr>
              <a:tr h="1358073">
                <a:tc>
                  <a:txBody>
                    <a:bodyPr/>
                    <a:lstStyle/>
                    <a:p>
                      <a:r>
                        <a:rPr lang="en-AU" sz="3200" dirty="0">
                          <a:ln>
                            <a:noFill/>
                          </a:ln>
                        </a:rPr>
                        <a:t>4:1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基督既</a:t>
                      </a:r>
                      <a:r>
                        <a:rPr lang="zh-CN" altLang="en-US" sz="32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在肉身受苦</a:t>
                      </a:r>
                      <a:r>
                        <a:rPr lang="zh-CN" altLang="en-US" sz="3200" dirty="0">
                          <a:ln>
                            <a:noFill/>
                          </a:ln>
                        </a:rPr>
                        <a:t>，你们也当将这样的心志</a:t>
                      </a:r>
                      <a:r>
                        <a:rPr lang="en-US" altLang="zh-CN" sz="3200" dirty="0">
                          <a:ln>
                            <a:noFill/>
                          </a:ln>
                        </a:rPr>
                        <a:t>…</a:t>
                      </a:r>
                      <a:r>
                        <a:rPr lang="zh-CN" altLang="en-US" sz="3200" dirty="0">
                          <a:ln>
                            <a:noFill/>
                          </a:ln>
                        </a:rPr>
                        <a:t>，因为</a:t>
                      </a:r>
                      <a:r>
                        <a:rPr lang="zh-CN" altLang="en-US" sz="3200" b="1" dirty="0">
                          <a:ln>
                            <a:noFill/>
                          </a:ln>
                        </a:rPr>
                        <a:t>在肉身受过苦的</a:t>
                      </a:r>
                      <a:r>
                        <a:rPr lang="zh-CN" altLang="en-US" sz="3200" dirty="0">
                          <a:ln>
                            <a:noFill/>
                          </a:ln>
                        </a:rPr>
                        <a:t>，就已经与罪断绝了。</a:t>
                      </a:r>
                      <a:r>
                        <a:rPr lang="en-AU" sz="3200" b="1" dirty="0">
                          <a:ln>
                            <a:noFill/>
                          </a:ln>
                        </a:rPr>
                        <a:t> </a:t>
                      </a:r>
                      <a:r>
                        <a:rPr lang="en-AU" sz="24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suffered in the flesh, </a:t>
                      </a:r>
                      <a:r>
                        <a:rPr lang="en-AU" sz="2400" b="1" dirty="0">
                          <a:ln>
                            <a:noFill/>
                          </a:ln>
                        </a:rPr>
                        <a:t>… suffered in the flesh</a:t>
                      </a:r>
                      <a:endParaRPr lang="en-AU" sz="32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319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3398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629400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zh-CN" altLang="en-US" sz="3800" b="1" u="sng" dirty="0">
                <a:cs typeface="Times New Roman" panose="02020603050405020304" pitchFamily="18" charset="0"/>
              </a:rPr>
              <a:t>彼得前书有关受苦、苦难 或苦楚的经文</a:t>
            </a:r>
            <a:endParaRPr lang="en-AU" sz="3800" u="sng" dirty="0"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AU" sz="3800" dirty="0"/>
              <a:t>4:13	…</a:t>
            </a:r>
            <a:r>
              <a:rPr lang="zh-CN" altLang="en-US" sz="3800" b="1" dirty="0"/>
              <a:t>你们是与基督一同受苦</a:t>
            </a:r>
            <a:r>
              <a:rPr lang="en-AU" altLang="zh-CN" sz="3800" b="1" dirty="0"/>
              <a:t>…</a:t>
            </a:r>
            <a:r>
              <a:rPr lang="en-AU" altLang="zh-CN" sz="3100" b="1" dirty="0"/>
              <a:t>y</a:t>
            </a:r>
            <a:r>
              <a:rPr lang="en-AU" sz="3100" b="1" dirty="0"/>
              <a:t>ou share Christ’s 	sufferings</a:t>
            </a:r>
            <a:endParaRPr lang="en-AU" sz="3100" dirty="0"/>
          </a:p>
          <a:p>
            <a:pPr marL="0" lvl="0" indent="0">
              <a:buNone/>
            </a:pPr>
            <a:r>
              <a:rPr lang="en-AU" sz="3800" dirty="0">
                <a:solidFill>
                  <a:srgbClr val="00B0F0"/>
                </a:solidFill>
              </a:rPr>
              <a:t>4:15 	…</a:t>
            </a:r>
            <a:r>
              <a:rPr lang="zh-CN" altLang="en-US" sz="3800" b="1" dirty="0">
                <a:solidFill>
                  <a:srgbClr val="00B0F0"/>
                </a:solidFill>
              </a:rPr>
              <a:t>不可有人因为杀人、偷窃、作恶、好官闲</a:t>
            </a:r>
            <a:r>
              <a:rPr lang="en-AU" altLang="zh-CN" sz="3800" b="1" dirty="0">
                <a:solidFill>
                  <a:srgbClr val="00B0F0"/>
                </a:solidFill>
              </a:rPr>
              <a:t>	</a:t>
            </a:r>
            <a:r>
              <a:rPr lang="zh-CN" altLang="en-US" sz="3800" b="1" dirty="0">
                <a:solidFill>
                  <a:srgbClr val="00B0F0"/>
                </a:solidFill>
              </a:rPr>
              <a:t>事而受苦</a:t>
            </a:r>
            <a:r>
              <a:rPr lang="en-US" altLang="zh-CN" sz="3800" b="1" dirty="0">
                <a:solidFill>
                  <a:srgbClr val="00B0F0"/>
                </a:solidFill>
              </a:rPr>
              <a:t>…</a:t>
            </a:r>
            <a:r>
              <a:rPr lang="en-AU" sz="3100" b="1" dirty="0">
                <a:solidFill>
                  <a:srgbClr val="00B0F0"/>
                </a:solidFill>
              </a:rPr>
              <a:t>let none of you suffer as a murderer, a 	thief, or evildoer, or a troublesome meddler</a:t>
            </a:r>
            <a:endParaRPr lang="en-AU" sz="3100" dirty="0">
              <a:solidFill>
                <a:srgbClr val="00B0F0"/>
              </a:solidFill>
            </a:endParaRPr>
          </a:p>
          <a:p>
            <a:pPr marL="0" lvl="0" indent="0">
              <a:buNone/>
            </a:pPr>
            <a:r>
              <a:rPr lang="en-AU" sz="3800" dirty="0"/>
              <a:t>4:16 	</a:t>
            </a:r>
            <a:r>
              <a:rPr lang="en-US" sz="3800" dirty="0"/>
              <a:t>…</a:t>
            </a:r>
            <a:r>
              <a:rPr lang="zh-CN" altLang="en-US" sz="3800" b="1" dirty="0"/>
              <a:t>作基督徒受苦</a:t>
            </a:r>
            <a:r>
              <a:rPr lang="en-US" altLang="zh-CN" sz="3800" b="1" dirty="0"/>
              <a:t>…</a:t>
            </a:r>
            <a:r>
              <a:rPr lang="en-AU" sz="2800" b="1" dirty="0"/>
              <a:t>suffer as a Christian</a:t>
            </a:r>
            <a:endParaRPr lang="en-AU" altLang="zh-CN" sz="2800" dirty="0"/>
          </a:p>
          <a:p>
            <a:pPr marL="0" lvl="0" indent="0">
              <a:buNone/>
            </a:pPr>
            <a:r>
              <a:rPr lang="en-AU" sz="3800" dirty="0"/>
              <a:t>4:19	… </a:t>
            </a:r>
            <a:r>
              <a:rPr lang="zh-CN" altLang="en-US" sz="3800" b="1" dirty="0"/>
              <a:t>那照神旨意受苦的人</a:t>
            </a:r>
            <a:r>
              <a:rPr lang="en-US" altLang="zh-CN" sz="3800" b="1" dirty="0"/>
              <a:t>…</a:t>
            </a:r>
            <a:r>
              <a:rPr lang="en-AU" sz="3100" b="1" dirty="0"/>
              <a:t>suffer according to the 	will of God</a:t>
            </a:r>
            <a:endParaRPr lang="en-AU" sz="3100" dirty="0"/>
          </a:p>
          <a:p>
            <a:pPr marL="0" lvl="0" indent="0">
              <a:buNone/>
            </a:pPr>
            <a:r>
              <a:rPr lang="en-AU" sz="3800" dirty="0"/>
              <a:t>5:1 	</a:t>
            </a:r>
            <a:r>
              <a:rPr lang="en-US" sz="3800" dirty="0"/>
              <a:t>…</a:t>
            </a:r>
            <a:r>
              <a:rPr lang="zh-CN" altLang="en-US" sz="3800" dirty="0"/>
              <a:t>作长老、</a:t>
            </a:r>
            <a:r>
              <a:rPr lang="zh-CN" altLang="en-US" sz="3800" b="1" dirty="0"/>
              <a:t>作基督受苦的见证</a:t>
            </a:r>
            <a:r>
              <a:rPr lang="en-US" altLang="zh-CN" sz="3800" b="1" dirty="0"/>
              <a:t>…</a:t>
            </a:r>
            <a:r>
              <a:rPr lang="en-AU" sz="3100" b="1" dirty="0"/>
              <a:t>a witness of the 	sufferings of Christ</a:t>
            </a:r>
            <a:endParaRPr lang="en-AU" sz="3100" dirty="0"/>
          </a:p>
          <a:p>
            <a:pPr marL="0" lvl="0" indent="0">
              <a:buNone/>
            </a:pPr>
            <a:r>
              <a:rPr lang="en-AU" sz="3800" dirty="0"/>
              <a:t>5:9 	…</a:t>
            </a:r>
            <a:r>
              <a:rPr lang="zh-CN" altLang="en-US" sz="3800" b="1" dirty="0"/>
              <a:t>众弟兄也是经历这样的苦难</a:t>
            </a:r>
            <a:r>
              <a:rPr lang="en-US" altLang="zh-CN" sz="3800" b="1" dirty="0"/>
              <a:t>…</a:t>
            </a:r>
            <a:r>
              <a:rPr lang="en-AU" sz="3100" b="1" dirty="0"/>
              <a:t>believers 	throughout the world is undergoing the same kind of 	sufferings</a:t>
            </a:r>
            <a:endParaRPr lang="en-AU" sz="3100" dirty="0"/>
          </a:p>
          <a:p>
            <a:pPr marL="0" indent="0">
              <a:buNone/>
            </a:pPr>
            <a:r>
              <a:rPr lang="en-AU" sz="3800" dirty="0"/>
              <a:t>5:10 	…</a:t>
            </a:r>
            <a:r>
              <a:rPr lang="zh-CN" altLang="en-US" sz="3800" b="1" dirty="0"/>
              <a:t>等你们暂受苦难之后 </a:t>
            </a:r>
            <a:r>
              <a:rPr lang="en-US" altLang="zh-CN" sz="3800" b="1" dirty="0"/>
              <a:t>…</a:t>
            </a:r>
            <a:r>
              <a:rPr lang="en-AU" sz="3100" b="1" dirty="0"/>
              <a:t>after you have suffered 	a little while</a:t>
            </a:r>
            <a:endParaRPr lang="en-AU" sz="3100" dirty="0"/>
          </a:p>
        </p:txBody>
      </p:sp>
    </p:spTree>
    <p:extLst>
      <p:ext uri="{BB962C8B-B14F-4D97-AF65-F5344CB8AC3E}">
        <p14:creationId xmlns:p14="http://schemas.microsoft.com/office/powerpoint/2010/main" val="2982463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6019800" cy="457200"/>
          </a:xfrm>
        </p:spPr>
        <p:txBody>
          <a:bodyPr>
            <a:noAutofit/>
          </a:bodyPr>
          <a:lstStyle/>
          <a:p>
            <a:r>
              <a:rPr lang="zh-CN" altLang="en-US" sz="3600" b="1" dirty="0"/>
              <a:t>彼得前书的目的与主题</a:t>
            </a:r>
            <a:endParaRPr lang="en-AU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035" y="1066800"/>
            <a:ext cx="8686800" cy="533400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sym typeface="Wingdings"/>
              </a:rPr>
              <a:t></a:t>
            </a:r>
            <a:r>
              <a:rPr lang="zh-CN" altLang="en-US" sz="2800" dirty="0">
                <a:sym typeface="Wingdings"/>
              </a:rPr>
              <a:t>  </a:t>
            </a:r>
            <a:r>
              <a:rPr lang="zh-CN" altLang="en-US" b="1" dirty="0">
                <a:sym typeface="Wingdings"/>
              </a:rPr>
              <a:t>目的：</a:t>
            </a:r>
            <a:r>
              <a:rPr lang="zh-CN" altLang="en-US" dirty="0">
                <a:sym typeface="Wingdings"/>
              </a:rPr>
              <a:t>要</a:t>
            </a:r>
            <a:r>
              <a:rPr lang="zh-CN" altLang="en-US" dirty="0"/>
              <a:t>鼓励在逼迫与试炼当中的基督徒</a:t>
            </a:r>
            <a:endParaRPr lang="en-US" dirty="0"/>
          </a:p>
          <a:p>
            <a:pPr>
              <a:lnSpc>
                <a:spcPct val="120000"/>
              </a:lnSpc>
              <a:buFont typeface="Wingdings"/>
              <a:buChar char="F"/>
            </a:pPr>
            <a:r>
              <a:rPr lang="zh-CN" altLang="en-US" dirty="0"/>
              <a:t> </a:t>
            </a:r>
            <a:r>
              <a:rPr lang="zh-CN" altLang="en-US" b="1" dirty="0"/>
              <a:t>大主题：</a:t>
            </a:r>
            <a:r>
              <a:rPr lang="zh-CN" altLang="en-US" dirty="0"/>
              <a:t>基督徒的生活跟耶稣一样；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</a:p>
          <a:p>
            <a:pPr marL="0" indent="0">
              <a:buNone/>
            </a:pPr>
            <a:r>
              <a:rPr lang="en-US" altLang="zh-CN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zh-CN" altLang="en-US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（先）受苦难   </a:t>
            </a:r>
            <a:r>
              <a:rPr lang="zh-CN" altLang="en-US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（后） 得</a:t>
            </a:r>
            <a:r>
              <a:rPr lang="zh-CN" altLang="en-US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荣耀</a:t>
            </a:r>
            <a:endParaRPr lang="en-US" altLang="zh-CN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6088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4582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u="sng" dirty="0"/>
              <a:t>彼得前书</a:t>
            </a:r>
            <a:r>
              <a:rPr lang="en-AU" altLang="zh-CN" b="1" u="sng" dirty="0"/>
              <a:t>3:8-9</a:t>
            </a:r>
            <a:endParaRPr lang="en-AU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624839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总而言之，你们</a:t>
            </a:r>
            <a:endParaRPr lang="en-AU" altLang="zh-CN" sz="40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都要</a:t>
            </a:r>
            <a:r>
              <a:rPr lang="en-AU" altLang="zh-CN" sz="4000" dirty="0"/>
              <a:t>	</a:t>
            </a:r>
            <a:r>
              <a:rPr lang="zh-CN" altLang="en-US" sz="4000" dirty="0"/>
              <a:t>同心，</a:t>
            </a:r>
            <a:endParaRPr lang="en-AU" altLang="zh-CN" sz="4000" dirty="0"/>
          </a:p>
          <a:p>
            <a:pPr marL="0" indent="0">
              <a:spcBef>
                <a:spcPts val="0"/>
              </a:spcBef>
              <a:buNone/>
            </a:pPr>
            <a:r>
              <a:rPr lang="en-AU" altLang="zh-CN" sz="4000" dirty="0"/>
              <a:t>		</a:t>
            </a:r>
            <a:r>
              <a:rPr lang="zh-CN" altLang="en-US" sz="4000" dirty="0"/>
              <a:t>彼此体恤，</a:t>
            </a:r>
            <a:endParaRPr lang="en-AU" altLang="zh-CN" sz="4000" dirty="0"/>
          </a:p>
          <a:p>
            <a:pPr marL="0" indent="0">
              <a:spcBef>
                <a:spcPts val="0"/>
              </a:spcBef>
              <a:buNone/>
            </a:pPr>
            <a:r>
              <a:rPr lang="en-AU" altLang="zh-CN" sz="4000" dirty="0"/>
              <a:t>		</a:t>
            </a:r>
            <a:r>
              <a:rPr lang="zh-CN" altLang="en-US" sz="4000" dirty="0"/>
              <a:t>相爱如弟兄，</a:t>
            </a:r>
            <a:endParaRPr lang="en-AU" altLang="zh-CN" sz="4000" dirty="0"/>
          </a:p>
          <a:p>
            <a:pPr marL="0" indent="0">
              <a:spcBef>
                <a:spcPts val="0"/>
              </a:spcBef>
              <a:buNone/>
            </a:pPr>
            <a:r>
              <a:rPr lang="en-AU" altLang="zh-CN" sz="4000" dirty="0"/>
              <a:t>		</a:t>
            </a:r>
            <a:r>
              <a:rPr lang="zh-CN" altLang="en-US" sz="4000" dirty="0"/>
              <a:t>存怜悯谦卑的心。</a:t>
            </a:r>
            <a:endParaRPr lang="en-US" altLang="zh-CN" sz="40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不要</a:t>
            </a:r>
            <a:r>
              <a:rPr lang="en-AU" altLang="zh-CN" sz="4000" dirty="0"/>
              <a:t>	</a:t>
            </a:r>
            <a:r>
              <a:rPr lang="zh-CN" altLang="en-US" sz="4000" dirty="0"/>
              <a:t>以恶报恶、</a:t>
            </a:r>
            <a:endParaRPr lang="en-AU" altLang="zh-CN" sz="4000" dirty="0"/>
          </a:p>
          <a:p>
            <a:pPr marL="0" indent="0">
              <a:spcBef>
                <a:spcPts val="0"/>
              </a:spcBef>
              <a:buNone/>
            </a:pPr>
            <a:r>
              <a:rPr lang="en-AU" altLang="zh-CN" sz="4000" dirty="0"/>
              <a:t>		</a:t>
            </a:r>
            <a:r>
              <a:rPr lang="zh-CN" altLang="en-US" sz="4000" dirty="0"/>
              <a:t>以辱骂还辱骂，</a:t>
            </a:r>
            <a:endParaRPr lang="en-AU" altLang="zh-CN" sz="40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倒要</a:t>
            </a:r>
            <a:r>
              <a:rPr lang="en-AU" altLang="zh-CN" sz="4000" dirty="0"/>
              <a:t>	</a:t>
            </a:r>
            <a:r>
              <a:rPr lang="zh-CN" altLang="en-US" sz="4000" dirty="0"/>
              <a:t>祝福，</a:t>
            </a:r>
            <a:endParaRPr lang="en-AU" altLang="zh-CN" sz="40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因为</a:t>
            </a:r>
            <a:r>
              <a:rPr lang="en-AU" altLang="zh-CN" sz="4000" dirty="0"/>
              <a:t>	</a:t>
            </a:r>
            <a:r>
              <a:rPr lang="zh-CN" altLang="en-US" sz="4000" dirty="0"/>
              <a:t>你们是为此蒙召，</a:t>
            </a:r>
            <a:endParaRPr lang="en-AU" altLang="zh-CN" sz="4000" dirty="0"/>
          </a:p>
          <a:p>
            <a:pPr marL="0" indent="0">
              <a:spcBef>
                <a:spcPts val="0"/>
              </a:spcBef>
              <a:buNone/>
            </a:pPr>
            <a:r>
              <a:rPr lang="en-AU" altLang="zh-CN" sz="4000" dirty="0"/>
              <a:t>		</a:t>
            </a:r>
            <a:r>
              <a:rPr lang="zh-CN" altLang="en-US" sz="4000" dirty="0"/>
              <a:t>好叫你们承受福气。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4068767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4582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u="sng" dirty="0"/>
              <a:t>彼得前书</a:t>
            </a:r>
            <a:r>
              <a:rPr lang="en-AU" altLang="zh-CN" b="1" u="sng" dirty="0"/>
              <a:t>3:10-12</a:t>
            </a:r>
            <a:endParaRPr lang="en-AU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25340"/>
            <a:ext cx="8686800" cy="613265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因为经上说：</a:t>
            </a:r>
            <a:endParaRPr lang="en-AU" sz="4000" dirty="0"/>
          </a:p>
          <a:p>
            <a:pPr marL="0" indent="0">
              <a:spcBef>
                <a:spcPts val="0"/>
              </a:spcBef>
              <a:buNone/>
            </a:pPr>
            <a:r>
              <a:rPr lang="en-AU" sz="4000" dirty="0"/>
              <a:t>“</a:t>
            </a:r>
            <a:r>
              <a:rPr lang="zh-CN" altLang="en-US" sz="4000" dirty="0"/>
              <a:t>人若爱生命，愿享美福，</a:t>
            </a:r>
            <a:endParaRPr lang="en-US" altLang="zh-CN" sz="40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须要禁止舌头不出恶言，</a:t>
            </a:r>
            <a:endParaRPr lang="en-AU" altLang="zh-CN" sz="40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嘴唇不说诡诈的话；</a:t>
            </a:r>
            <a:endParaRPr lang="en-AU" sz="40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也要离恶行善，</a:t>
            </a:r>
            <a:endParaRPr lang="en-US" altLang="zh-CN" sz="40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寻求和睦，一心追赶。</a:t>
            </a:r>
            <a:endParaRPr lang="en-AU" sz="40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因为主的眼看顾义人，</a:t>
            </a:r>
            <a:endParaRPr lang="en-US" altLang="zh-CN" sz="40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主的耳听他们的祈祷；</a:t>
            </a:r>
            <a:endParaRPr lang="en-AU" sz="40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惟有行恶的人，主向他们变脸。</a:t>
            </a:r>
            <a:r>
              <a:rPr lang="en-AU" sz="40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9687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4582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u="sng" dirty="0"/>
              <a:t>彼得前书</a:t>
            </a:r>
            <a:r>
              <a:rPr lang="en-AU" altLang="zh-CN" b="1" u="sng" dirty="0"/>
              <a:t>3:13-16</a:t>
            </a:r>
            <a:endParaRPr lang="en-AU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25340"/>
            <a:ext cx="8763000" cy="613265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你们若是热心行善，有谁害你们呢？</a:t>
            </a:r>
            <a:endParaRPr lang="en-AU" sz="40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你们就是为义受苦，也是有福的。    不要怕人的威吓，也不要惊慌，</a:t>
            </a:r>
            <a:endParaRPr lang="en-AU" sz="40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只要心里尊主基督为圣。有人问你们心中盼望的缘由，就要常作准备，以温柔、敬畏的心回答各人。</a:t>
            </a:r>
            <a:endParaRPr lang="en-AU" sz="40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存着无亏的良心，叫你们在何事上被毁谤，就在何事上可以叫那诬赖你们在基督里有好品行的人自觉羞愧。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4109329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915400" cy="752622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/>
              <a:t>A</a:t>
            </a:r>
            <a:r>
              <a:rPr lang="zh-CN" altLang="en-US" sz="3600" b="1" dirty="0"/>
              <a:t>）为义受苦的蒙召 </a:t>
            </a:r>
            <a:r>
              <a:rPr lang="en-US" altLang="zh-CN" sz="3600" b="1" dirty="0"/>
              <a:t>– </a:t>
            </a:r>
            <a:r>
              <a:rPr lang="zh-CN" altLang="en-US" sz="3600" b="1" dirty="0"/>
              <a:t>以善报恶、以爱还恨</a:t>
            </a:r>
            <a:endParaRPr lang="en-AU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609599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CN" sz="4000" b="1" dirty="0"/>
              <a:t>1</a:t>
            </a:r>
            <a:r>
              <a:rPr lang="zh-CN" altLang="en-US" sz="4000" b="1" dirty="0"/>
              <a:t>）同心</a:t>
            </a:r>
            <a:endParaRPr lang="en-AU" altLang="zh-CN" sz="4000" b="1" dirty="0"/>
          </a:p>
          <a:p>
            <a:pPr marL="0" lvl="1" indent="0">
              <a:spcBef>
                <a:spcPts val="0"/>
              </a:spcBef>
              <a:buNone/>
            </a:pPr>
            <a:endParaRPr lang="en-AU" altLang="zh-CN" b="1" dirty="0"/>
          </a:p>
          <a:p>
            <a:pPr marL="457200" lvl="1" indent="-457200">
              <a:spcBef>
                <a:spcPts val="0"/>
              </a:spcBef>
            </a:pPr>
            <a:r>
              <a:rPr lang="zh-CN" altLang="en-US" sz="3000" b="1" dirty="0"/>
              <a:t>约翰</a:t>
            </a:r>
            <a:r>
              <a:rPr lang="en-AU" sz="3000" b="1" dirty="0"/>
              <a:t>17:20-21 </a:t>
            </a:r>
            <a:r>
              <a:rPr lang="zh-CN" altLang="en-US" sz="3000" dirty="0"/>
              <a:t>我不但为这些人祈求，也为那些因他们的话信我的人祈求。 使他们都合而为一。正如你父在我里面，我在你里面，使他们也在我们里面。叫世人可以信你差了我来。</a:t>
            </a:r>
            <a:endParaRPr lang="en-US" altLang="zh-CN" sz="3000" dirty="0"/>
          </a:p>
          <a:p>
            <a:pPr marL="457200" lvl="1" indent="-457200">
              <a:spcBef>
                <a:spcPts val="0"/>
              </a:spcBef>
            </a:pPr>
            <a:r>
              <a:rPr lang="zh-CN" altLang="en-US" sz="3000" b="1" dirty="0"/>
              <a:t>以弗所书</a:t>
            </a:r>
            <a:r>
              <a:rPr lang="en-AU" sz="3000" b="1" dirty="0"/>
              <a:t> 4:</a:t>
            </a:r>
            <a:r>
              <a:rPr lang="en-US" altLang="zh-CN" sz="3000" b="1" dirty="0"/>
              <a:t>1-</a:t>
            </a:r>
            <a:r>
              <a:rPr lang="en-AU" sz="3000" b="1" dirty="0"/>
              <a:t>3</a:t>
            </a:r>
            <a:r>
              <a:rPr lang="en-AU" sz="3000" dirty="0"/>
              <a:t> </a:t>
            </a:r>
            <a:r>
              <a:rPr lang="zh-CN" altLang="en-US" sz="3000" dirty="0"/>
              <a:t>我为主被囚的劝你们，既然蒙召，行事为人就当与蒙召的恩相称。 凡事谦虚，温柔，忍耐，用爱心互相宽容， 用和平彼此联络，竭力保守圣灵所赐合而为一的心。</a:t>
            </a:r>
            <a:endParaRPr lang="en-AU" altLang="zh-CN" sz="3000" dirty="0"/>
          </a:p>
          <a:p>
            <a:pPr marL="457200" lvl="1" indent="-457200">
              <a:spcBef>
                <a:spcPts val="0"/>
              </a:spcBef>
            </a:pPr>
            <a:r>
              <a:rPr lang="zh-CN" altLang="en-US" sz="3000" dirty="0"/>
              <a:t>其他经文 ：</a:t>
            </a:r>
            <a:r>
              <a:rPr lang="en-AU" sz="3000" dirty="0"/>
              <a:t>1 </a:t>
            </a:r>
            <a:r>
              <a:rPr lang="en-AU" sz="3000" dirty="0" err="1"/>
              <a:t>Cor</a:t>
            </a:r>
            <a:r>
              <a:rPr lang="en-AU" sz="3000" dirty="0"/>
              <a:t> 10:17, 12:12-31; 2 </a:t>
            </a:r>
            <a:r>
              <a:rPr lang="en-AU" sz="3000" dirty="0" err="1"/>
              <a:t>Cor</a:t>
            </a:r>
            <a:r>
              <a:rPr lang="en-AU" sz="3000" dirty="0"/>
              <a:t> 13:11; </a:t>
            </a:r>
            <a:r>
              <a:rPr lang="en-AU" sz="3000" dirty="0" err="1"/>
              <a:t>Eph</a:t>
            </a:r>
            <a:r>
              <a:rPr lang="en-AU" sz="3000" dirty="0"/>
              <a:t> 2:13-14; Phil 1:27; 2:2; 4:2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 </a:t>
            </a:r>
            <a:endParaRPr lang="en-AU" altLang="zh-CN" sz="4000" dirty="0"/>
          </a:p>
        </p:txBody>
      </p:sp>
    </p:spTree>
    <p:extLst>
      <p:ext uri="{BB962C8B-B14F-4D97-AF65-F5344CB8AC3E}">
        <p14:creationId xmlns:p14="http://schemas.microsoft.com/office/powerpoint/2010/main" val="240374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1020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CN" sz="4000" b="1" dirty="0"/>
              <a:t>2</a:t>
            </a:r>
            <a:r>
              <a:rPr lang="zh-CN" altLang="en-US" sz="4000" b="1" dirty="0"/>
              <a:t>）彼此体恤</a:t>
            </a:r>
            <a:endParaRPr lang="en-AU" altLang="zh-CN" sz="4000" b="1" dirty="0"/>
          </a:p>
          <a:p>
            <a:pPr marL="457200" lvl="1" indent="0">
              <a:buNone/>
            </a:pPr>
            <a:endParaRPr lang="en-AU" altLang="zh-CN" b="1" dirty="0"/>
          </a:p>
          <a:p>
            <a:pPr lvl="1"/>
            <a:r>
              <a:rPr lang="zh-CN" altLang="en-US" sz="3200" b="1" dirty="0"/>
              <a:t>罗马书</a:t>
            </a:r>
            <a:r>
              <a:rPr lang="en-AU" sz="3200" b="1" dirty="0"/>
              <a:t>12:15</a:t>
            </a:r>
            <a:r>
              <a:rPr lang="zh-CN" altLang="en-US" sz="3200" dirty="0"/>
              <a:t>“与喜乐的人要同乐。与哀哭的人要同哭。” </a:t>
            </a:r>
            <a:endParaRPr lang="en-AU" sz="3200" dirty="0"/>
          </a:p>
          <a:p>
            <a:pPr lvl="1"/>
            <a:r>
              <a:rPr lang="zh-CN" altLang="en-US" sz="3200" b="1" dirty="0"/>
              <a:t>哥林多前书</a:t>
            </a:r>
            <a:r>
              <a:rPr lang="en-US" altLang="zh-CN" sz="3200" b="1" dirty="0"/>
              <a:t>12:26</a:t>
            </a:r>
            <a:r>
              <a:rPr lang="en-US" altLang="zh-CN" sz="3200" dirty="0"/>
              <a:t> </a:t>
            </a:r>
            <a:r>
              <a:rPr lang="zh-CN" altLang="en-US" sz="3200" dirty="0"/>
              <a:t>“若一个肢体受苦，所有的肢体就一同受苦。若一个肢体得荣耀，所有的肢体就一同快乐。 ”</a:t>
            </a:r>
            <a:endParaRPr lang="en-AU" sz="32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 </a:t>
            </a:r>
            <a:endParaRPr lang="en-AU" altLang="zh-CN" sz="4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9378"/>
            <a:ext cx="8915400" cy="752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600" b="1"/>
              <a:t>A</a:t>
            </a:r>
            <a:r>
              <a:rPr lang="zh-CN" altLang="en-US" sz="3600" b="1"/>
              <a:t>）为义受苦的蒙召 </a:t>
            </a:r>
            <a:r>
              <a:rPr lang="en-US" altLang="zh-CN" sz="3600" b="1"/>
              <a:t>– </a:t>
            </a:r>
            <a:r>
              <a:rPr lang="zh-CN" altLang="en-US" sz="3600" b="1"/>
              <a:t>以善报恶、以爱还恨</a:t>
            </a:r>
            <a:endParaRPr lang="en-AU" sz="3600" b="1" u="sng" dirty="0"/>
          </a:p>
        </p:txBody>
      </p:sp>
    </p:spTree>
    <p:extLst>
      <p:ext uri="{BB962C8B-B14F-4D97-AF65-F5344CB8AC3E}">
        <p14:creationId xmlns:p14="http://schemas.microsoft.com/office/powerpoint/2010/main" val="1097328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1020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CN" sz="4000" b="1" dirty="0"/>
              <a:t>3</a:t>
            </a:r>
            <a:r>
              <a:rPr lang="zh-CN" altLang="en-US" sz="4000" b="1" dirty="0"/>
              <a:t>）相爱如兄弟姐妹</a:t>
            </a:r>
            <a:endParaRPr lang="en-US" altLang="zh-CN" sz="4000" b="1" dirty="0"/>
          </a:p>
          <a:p>
            <a:pPr marL="457200" lvl="1" indent="0">
              <a:buNone/>
            </a:pPr>
            <a:endParaRPr lang="en-AU" altLang="zh-CN" b="1" dirty="0"/>
          </a:p>
          <a:p>
            <a:pPr lvl="1"/>
            <a:r>
              <a:rPr lang="zh-CN" altLang="en-US" b="1" dirty="0"/>
              <a:t>约翰一书 </a:t>
            </a:r>
            <a:r>
              <a:rPr lang="en-AU" altLang="zh-CN" b="1" dirty="0"/>
              <a:t>4:19 </a:t>
            </a:r>
            <a:r>
              <a:rPr lang="zh-CN" altLang="en-US" dirty="0"/>
              <a:t>“我们爱，因为神先爱我们。” </a:t>
            </a:r>
            <a:endParaRPr lang="en-AU" dirty="0"/>
          </a:p>
          <a:p>
            <a:pPr lvl="1"/>
            <a:r>
              <a:rPr lang="zh-CN" altLang="en-US" b="1" dirty="0"/>
              <a:t>约翰一书 </a:t>
            </a:r>
            <a:r>
              <a:rPr lang="en-AU" altLang="zh-CN" b="1" dirty="0"/>
              <a:t>3:14</a:t>
            </a:r>
            <a:r>
              <a:rPr lang="en-US" altLang="zh-CN" dirty="0"/>
              <a:t> </a:t>
            </a:r>
            <a:r>
              <a:rPr lang="zh-CN" altLang="en-US" dirty="0"/>
              <a:t>“我们因为爱弟兄，就晓得是已经出死入生了。没有爱心的，仍住在死中。</a:t>
            </a:r>
            <a:endParaRPr lang="en-AU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 </a:t>
            </a:r>
            <a:endParaRPr lang="en-AU" altLang="zh-CN" sz="4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9378"/>
            <a:ext cx="8915400" cy="752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600" b="1"/>
              <a:t>A</a:t>
            </a:r>
            <a:r>
              <a:rPr lang="zh-CN" altLang="en-US" sz="3600" b="1"/>
              <a:t>）为义受苦的蒙召 </a:t>
            </a:r>
            <a:r>
              <a:rPr lang="en-US" altLang="zh-CN" sz="3600" b="1"/>
              <a:t>– </a:t>
            </a:r>
            <a:r>
              <a:rPr lang="zh-CN" altLang="en-US" sz="3600" b="1"/>
              <a:t>以善报恶、以爱还恨</a:t>
            </a:r>
            <a:endParaRPr lang="en-AU" sz="3600" b="1" u="sng" dirty="0"/>
          </a:p>
        </p:txBody>
      </p:sp>
    </p:spTree>
    <p:extLst>
      <p:ext uri="{BB962C8B-B14F-4D97-AF65-F5344CB8AC3E}">
        <p14:creationId xmlns:p14="http://schemas.microsoft.com/office/powerpoint/2010/main" val="2165968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70206"/>
            <a:ext cx="8686800" cy="563880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CN" sz="4000" b="1" dirty="0"/>
              <a:t>4</a:t>
            </a:r>
            <a:r>
              <a:rPr lang="zh-CN" altLang="en-US" sz="4000" b="1" dirty="0"/>
              <a:t>）存心怜悯 </a:t>
            </a:r>
            <a:endParaRPr lang="en-AU" altLang="zh-CN" sz="4000" b="1" dirty="0"/>
          </a:p>
          <a:p>
            <a:pPr lvl="1"/>
            <a:r>
              <a:rPr lang="zh-CN" altLang="en-US" b="1" dirty="0"/>
              <a:t>马太福音 </a:t>
            </a:r>
            <a:r>
              <a:rPr lang="en-US" altLang="zh-CN" b="1" dirty="0"/>
              <a:t>9</a:t>
            </a:r>
            <a:r>
              <a:rPr lang="en-AU" altLang="zh-CN" b="1" dirty="0"/>
              <a:t>:</a:t>
            </a:r>
            <a:r>
              <a:rPr lang="en-US" altLang="zh-CN" b="1" dirty="0"/>
              <a:t>36</a:t>
            </a:r>
            <a:r>
              <a:rPr lang="en-AU" altLang="zh-CN" b="1" dirty="0"/>
              <a:t> </a:t>
            </a:r>
            <a:r>
              <a:rPr lang="zh-CN" altLang="en-US" dirty="0"/>
              <a:t>“他看见许多的人，就怜悯他们。因为他们困苦流离，如同羊没有牧人一般。 ”</a:t>
            </a:r>
            <a:endParaRPr lang="en-AU" altLang="zh-CN" dirty="0"/>
          </a:p>
          <a:p>
            <a:pPr marL="0" indent="0">
              <a:spcBef>
                <a:spcPts val="0"/>
              </a:spcBef>
              <a:buNone/>
            </a:pPr>
            <a:endParaRPr lang="en-US" altLang="zh-CN" sz="1000" dirty="0"/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4000" b="1" dirty="0"/>
              <a:t>5</a:t>
            </a:r>
            <a:r>
              <a:rPr lang="zh-CN" altLang="en-US" sz="4000" b="1" dirty="0"/>
              <a:t>）态度谦卑</a:t>
            </a:r>
            <a:endParaRPr lang="en-AU" altLang="zh-CN" sz="4000" b="1" dirty="0"/>
          </a:p>
          <a:p>
            <a:pPr lvl="1"/>
            <a:r>
              <a:rPr lang="zh-CN" altLang="en-US" b="1" dirty="0"/>
              <a:t> 腓立比书 </a:t>
            </a:r>
            <a:r>
              <a:rPr lang="en-AU" altLang="zh-CN" b="1" dirty="0"/>
              <a:t>2:5-11 </a:t>
            </a:r>
            <a:r>
              <a:rPr lang="zh-CN" altLang="en-US" dirty="0"/>
              <a:t>“你们当以基督耶稣的心为心。 </a:t>
            </a:r>
            <a:r>
              <a:rPr lang="en-US" altLang="zh-CN" baseline="30000" dirty="0"/>
              <a:t>6</a:t>
            </a:r>
            <a:r>
              <a:rPr lang="en-US" altLang="zh-CN" dirty="0"/>
              <a:t> </a:t>
            </a:r>
            <a:r>
              <a:rPr lang="zh-CN" altLang="en-US" dirty="0"/>
              <a:t>他本有神的形像，不以自己与神同等为强夺的。 </a:t>
            </a:r>
            <a:r>
              <a:rPr lang="en-US" altLang="zh-CN" baseline="30000" dirty="0"/>
              <a:t>7</a:t>
            </a:r>
            <a:r>
              <a:rPr lang="en-US" altLang="zh-CN" dirty="0"/>
              <a:t> </a:t>
            </a:r>
            <a:r>
              <a:rPr lang="zh-CN" altLang="en-US" dirty="0"/>
              <a:t>反倒虚己，取了奴仆的形像，成为人的样式。 </a:t>
            </a:r>
            <a:r>
              <a:rPr lang="en-US" altLang="zh-CN" baseline="30000" dirty="0"/>
              <a:t>8</a:t>
            </a:r>
            <a:r>
              <a:rPr lang="en-US" altLang="zh-CN" dirty="0"/>
              <a:t> </a:t>
            </a:r>
            <a:r>
              <a:rPr lang="zh-CN" altLang="en-US" dirty="0"/>
              <a:t>既有人的样子，就自己卑微，存心顺服，以至于死，且死在十字架上。 </a:t>
            </a:r>
            <a:r>
              <a:rPr lang="en-US" altLang="zh-CN" baseline="30000" dirty="0"/>
              <a:t>9</a:t>
            </a:r>
            <a:r>
              <a:rPr lang="en-US" altLang="zh-CN" dirty="0"/>
              <a:t> </a:t>
            </a:r>
            <a:r>
              <a:rPr lang="zh-CN" altLang="en-US" dirty="0"/>
              <a:t>所以神将他升为至高，又赐给他那超乎万名之上的名， </a:t>
            </a:r>
            <a:r>
              <a:rPr lang="en-US" altLang="zh-CN" baseline="30000" dirty="0"/>
              <a:t>10</a:t>
            </a:r>
            <a:r>
              <a:rPr lang="en-US" altLang="zh-CN" dirty="0"/>
              <a:t> </a:t>
            </a:r>
            <a:r>
              <a:rPr lang="zh-CN" altLang="en-US" dirty="0"/>
              <a:t>叫一切在天上的，地上的，和地底下的，因耶稣的名，无不屈膝， </a:t>
            </a:r>
            <a:r>
              <a:rPr lang="en-US" altLang="zh-CN" baseline="30000" dirty="0"/>
              <a:t>11</a:t>
            </a:r>
            <a:r>
              <a:rPr lang="en-US" altLang="zh-CN" dirty="0"/>
              <a:t> </a:t>
            </a:r>
            <a:r>
              <a:rPr lang="zh-CN" altLang="en-US" dirty="0"/>
              <a:t>无不口称耶稣基督为主，使荣耀归与父神。 ” </a:t>
            </a:r>
            <a:endParaRPr lang="en-AU" dirty="0"/>
          </a:p>
          <a:p>
            <a:pPr lvl="1"/>
            <a:endParaRPr lang="en-AU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000" dirty="0"/>
              <a:t> </a:t>
            </a:r>
            <a:endParaRPr lang="en-AU" altLang="zh-CN" sz="4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9378"/>
            <a:ext cx="8915400" cy="752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600" b="1" dirty="0"/>
              <a:t>A</a:t>
            </a:r>
            <a:r>
              <a:rPr lang="zh-CN" altLang="en-US" sz="3600" b="1" dirty="0"/>
              <a:t>）为义受苦的蒙召 </a:t>
            </a:r>
            <a:r>
              <a:rPr lang="en-US" altLang="zh-CN" sz="3600" b="1" dirty="0"/>
              <a:t>– </a:t>
            </a:r>
            <a:r>
              <a:rPr lang="zh-CN" altLang="en-US" sz="3600" b="1" dirty="0"/>
              <a:t>以善报恶、以爱还恨</a:t>
            </a:r>
            <a:endParaRPr lang="en-AU" sz="3600" b="1" u="sng" dirty="0"/>
          </a:p>
        </p:txBody>
      </p:sp>
    </p:spTree>
    <p:extLst>
      <p:ext uri="{BB962C8B-B14F-4D97-AF65-F5344CB8AC3E}">
        <p14:creationId xmlns:p14="http://schemas.microsoft.com/office/powerpoint/2010/main" val="1633245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2109</Words>
  <Application>Microsoft Office PowerPoint</Application>
  <PresentationFormat>On-screen Show (4:3)</PresentationFormat>
  <Paragraphs>136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DengXian</vt:lpstr>
      <vt:lpstr>宋体</vt:lpstr>
      <vt:lpstr>Arial</vt:lpstr>
      <vt:lpstr>Calibri</vt:lpstr>
      <vt:lpstr>Times New Roman</vt:lpstr>
      <vt:lpstr>Wingdings</vt:lpstr>
      <vt:lpstr>Office Theme</vt:lpstr>
      <vt:lpstr>“为义受苦的蒙召”</vt:lpstr>
      <vt:lpstr>彼得前书的目的与主题</vt:lpstr>
      <vt:lpstr>彼得前书3:8-9</vt:lpstr>
      <vt:lpstr>彼得前书3:10-12</vt:lpstr>
      <vt:lpstr>彼得前书3:13-16</vt:lpstr>
      <vt:lpstr>A）为义受苦的蒙召 – 以善报恶、以爱还恨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B）赏善罚恶的神仍旧监管着一切 </vt:lpstr>
      <vt:lpstr>C）尊主基督为圣</vt:lpstr>
      <vt:lpstr>PowerPoint Presentation</vt:lpstr>
      <vt:lpstr>PowerPoint Presentation</vt:lpstr>
      <vt:lpstr>结论：为义受苦的蒙召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活泼的盼望</dc:title>
  <dc:creator>Joh</dc:creator>
  <cp:lastModifiedBy>KT</cp:lastModifiedBy>
  <cp:revision>78</cp:revision>
  <dcterms:created xsi:type="dcterms:W3CDTF">2006-08-16T00:00:00Z</dcterms:created>
  <dcterms:modified xsi:type="dcterms:W3CDTF">2016-03-12T21:19:58Z</dcterms:modified>
</cp:coreProperties>
</file>