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63" r:id="rId8"/>
    <p:sldId id="264" r:id="rId9"/>
    <p:sldId id="261" r:id="rId10"/>
    <p:sldId id="265" r:id="rId11"/>
    <p:sldId id="260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EBF177-9AD5-44F0-B9C4-56738B315B12}" type="datetimeFigureOut">
              <a:rPr lang="en-US" smtClean="0"/>
              <a:pPr/>
              <a:t>20-Mar-16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CA0C11-B0FB-4F2B-9619-6D877F602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au/url?sa=i&amp;rct=j&amp;q=&amp;esrc=s&amp;source=images&amp;cd=&amp;cad=rja&amp;uact=8&amp;ved=0ahUKEwiIxtmC0c3LAhXIvRQKHTDnBMUQjRwIBw&amp;url=https://en.wikipedia.org/wiki/Noah_(2014_film)&amp;psig=AFQjCNE2kaV1lG4alUQKtmiF427KHDznbg&amp;ust=145850719479778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.au/url?sa=i&amp;rct=j&amp;q=&amp;esrc=s&amp;source=images&amp;cd=&amp;cad=rja&amp;uact=8&amp;ved=0ahUKEwjR3d2Q0c3LAhXIORQKHettAgIQjRwIBw&amp;url=http://deadline.com/2014/03/box-office-noah-rises-up-gods-not-dead-alive-and-well-as-schwarzenegger-falls-in-faith-based-weekend-budapest-hotel-checks-in-again-with-strong-per-screen-300-could-pass-100m-706444/&amp;psig=AFQjCNE2kaV1lG4alUQKtmiF427KHDznbg&amp;ust=145850719479778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581400"/>
            <a:ext cx="6858000" cy="2057400"/>
          </a:xfrm>
        </p:spPr>
        <p:txBody>
          <a:bodyPr>
            <a:normAutofit/>
          </a:bodyPr>
          <a:lstStyle/>
          <a:p>
            <a:r>
              <a:rPr lang="zh-CN" altLang="en-US" sz="4400" b="1" dirty="0" smtClean="0">
                <a:ea typeface="汉鼎简楷体"/>
                <a:cs typeface="Times New Roman"/>
              </a:rPr>
              <a:t>基督的复活得胜</a:t>
            </a:r>
            <a:r>
              <a:rPr lang="en-US" altLang="zh-CN" sz="4400" b="1" dirty="0" smtClean="0">
                <a:ea typeface="汉鼎简楷体"/>
                <a:cs typeface="Times New Roman"/>
              </a:rPr>
              <a:t/>
            </a:r>
            <a:br>
              <a:rPr lang="en-US" altLang="zh-CN" sz="4400" b="1" dirty="0" smtClean="0">
                <a:ea typeface="汉鼎简楷体"/>
                <a:cs typeface="Times New Roman"/>
              </a:rPr>
            </a:br>
            <a:r>
              <a:rPr lang="zh-CN" altLang="en-US" sz="4400" b="1" dirty="0" smtClean="0">
                <a:ea typeface="汉鼎简楷体"/>
                <a:cs typeface="Times New Roman"/>
              </a:rPr>
              <a:t>带给信徒救恩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1" algn="r"/>
            <a:r>
              <a:rPr lang="zh-CN" altLang="en-US" sz="3100" b="1" dirty="0" smtClean="0"/>
              <a:t>彼得前书  </a:t>
            </a:r>
            <a:r>
              <a:rPr lang="en-US" sz="3100" b="1" dirty="0" smtClean="0"/>
              <a:t>3</a:t>
            </a:r>
            <a:r>
              <a:rPr lang="zh-CN" altLang="en-US" sz="3100" b="1" dirty="0" smtClean="0"/>
              <a:t>：</a:t>
            </a:r>
            <a:r>
              <a:rPr lang="en-US" sz="3100" b="1" dirty="0" smtClean="0"/>
              <a:t>17-22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3. </a:t>
            </a:r>
            <a:r>
              <a:rPr lang="zh-CN" altLang="en-US" sz="4400" dirty="0" smtClean="0"/>
              <a:t>耶稣基督的复活拯救我们， 神用他的义代替我们的不义， 我们的受苦受难和我们的荣耀相比是至暂至轻的。我们愿意为福音的缘故受苦吗？</a:t>
            </a:r>
            <a:endParaRPr 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8382000" cy="6143625"/>
        </p:xfrm>
        <a:graphic>
          <a:graphicData uri="http://schemas.openxmlformats.org/drawingml/2006/table">
            <a:tbl>
              <a:tblPr/>
              <a:tblGrid>
                <a:gridCol w="4661847"/>
                <a:gridCol w="3720153"/>
              </a:tblGrid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亚当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人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latin typeface="Calibri"/>
                          <a:ea typeface="SimSun"/>
                          <a:cs typeface="Times New Roman"/>
                        </a:rPr>
                        <a:t>赛特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>
                          <a:latin typeface="Calibri"/>
                          <a:ea typeface="SimSun"/>
                          <a:cs typeface="MingLiU"/>
                        </a:rPr>
                        <a:t>被注定， 被指派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latin typeface="Calibri"/>
                          <a:ea typeface="SimSun"/>
                          <a:cs typeface="Times New Roman"/>
                        </a:rPr>
                        <a:t>以挪土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>
                          <a:latin typeface="Calibri"/>
                          <a:ea typeface="SimSun"/>
                          <a:cs typeface="MingLiU"/>
                        </a:rPr>
                        <a:t>不免一死的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该南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>
                          <a:latin typeface="Calibri"/>
                          <a:ea typeface="SimSun"/>
                          <a:cs typeface="MingLiU"/>
                        </a:rPr>
                        <a:t>悲哀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玛勒列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SimSun"/>
                          <a:ea typeface="SimSun"/>
                          <a:cs typeface="MingLiU"/>
                        </a:rPr>
                        <a:t> </a:t>
                      </a:r>
                      <a:r>
                        <a:rPr lang="zh-CN" sz="3200">
                          <a:latin typeface="SimSun"/>
                          <a:ea typeface="SimSun"/>
                          <a:cs typeface="MingLiU"/>
                        </a:rPr>
                        <a:t>可称颂的神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雅列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将要降临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>
                          <a:latin typeface="Calibri"/>
                          <a:ea typeface="SimSun"/>
                          <a:cs typeface="MingLiU"/>
                        </a:rPr>
                        <a:t>以诺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教导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>
                          <a:latin typeface="Calibri"/>
                          <a:ea typeface="SimSun"/>
                          <a:cs typeface="MingLiU"/>
                        </a:rPr>
                        <a:t>玛土撒拉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他的死将带来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>
                          <a:latin typeface="Calibri"/>
                          <a:ea typeface="SimSun"/>
                          <a:cs typeface="MingLiU"/>
                        </a:rPr>
                        <a:t>拉麦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绝望， 哀伤的人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>
                          <a:latin typeface="Calibri"/>
                          <a:ea typeface="SimSun"/>
                          <a:cs typeface="MingLiU"/>
                        </a:rPr>
                        <a:t>挪亚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3200" dirty="0">
                          <a:latin typeface="Calibri"/>
                          <a:ea typeface="SimSun"/>
                          <a:cs typeface="MingLiU"/>
                        </a:rPr>
                        <a:t>安慰， 安息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800" dirty="0" smtClean="0"/>
              <a:t> 人是註定不免一死的，這是何等的悲哀。然而，可稱頌的神將要降臨，教導我們。他的死將帶給絕望的、哀傷的人安慰、安息。</a:t>
            </a:r>
            <a:endParaRPr lang="en-US" altLang="zh-CN" sz="4800" dirty="0" smtClean="0"/>
          </a:p>
          <a:p>
            <a:pPr algn="r">
              <a:buNone/>
            </a:pPr>
            <a:r>
              <a:rPr lang="en-US" altLang="zh-CN" sz="2800" dirty="0" smtClean="0"/>
              <a:t>-------   </a:t>
            </a:r>
            <a:r>
              <a:rPr lang="zh-CN" altLang="en-US" sz="2800" dirty="0" smtClean="0"/>
              <a:t>纪洞天</a:t>
            </a:r>
            <a:r>
              <a:rPr lang="en-US" altLang="zh-CN" sz="2800" dirty="0" smtClean="0"/>
              <a:t>  &lt;</a:t>
            </a:r>
            <a:r>
              <a:rPr lang="zh-CN" altLang="en-US" sz="2800" dirty="0" smtClean="0"/>
              <a:t>中信</a:t>
            </a:r>
            <a:r>
              <a:rPr lang="en-US" altLang="zh-CN" sz="2800" dirty="0" smtClean="0"/>
              <a:t>&gt; 2003 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期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zh-CN" altLang="en-US" sz="3600" b="1" dirty="0" smtClean="0"/>
              <a:t>彼得前书  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17-22</a:t>
            </a:r>
            <a:br>
              <a:rPr lang="en-US" sz="36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CN" sz="3000" b="1" dirty="0" smtClean="0"/>
              <a:t>17   </a:t>
            </a:r>
            <a:r>
              <a:rPr lang="zh-CN" altLang="en-US" sz="3000" b="1" dirty="0" smtClean="0"/>
              <a:t>神的旨意若是叫你们因行善受苦，总强如因行恶受苦。</a:t>
            </a:r>
            <a:endParaRPr lang="en-US" altLang="zh-CN" sz="3000" b="1" dirty="0" smtClean="0"/>
          </a:p>
          <a:p>
            <a:pPr>
              <a:buNone/>
            </a:pPr>
            <a:r>
              <a:rPr lang="en-US" altLang="zh-CN" sz="3000" b="1" dirty="0" smtClean="0"/>
              <a:t>18 </a:t>
            </a:r>
            <a:r>
              <a:rPr lang="zh-CN" altLang="en-US" sz="3000" b="1" dirty="0" smtClean="0"/>
              <a:t>因基督也曾一次為罪受苦，就是義的代替不義的，為要 引我們到  神面前。按著肉體說，祂被治死；按著靈性說，祂復活了。 </a:t>
            </a:r>
            <a:endParaRPr lang="en-US" altLang="zh-CN" sz="3000" b="1" dirty="0" smtClean="0"/>
          </a:p>
          <a:p>
            <a:pPr>
              <a:buNone/>
            </a:pPr>
            <a:r>
              <a:rPr lang="en-US" altLang="zh-CN" sz="3000" b="1" dirty="0" smtClean="0"/>
              <a:t>19 </a:t>
            </a:r>
            <a:r>
              <a:rPr lang="zh-CN" altLang="en-US" sz="3000" b="1" dirty="0" smtClean="0"/>
              <a:t>他藉這靈曾去傳道給那些在監獄裡的靈聽，</a:t>
            </a:r>
            <a:endParaRPr lang="en-US" altLang="zh-CN" sz="3000" b="1" dirty="0" smtClean="0"/>
          </a:p>
          <a:p>
            <a:pPr>
              <a:buNone/>
            </a:pPr>
            <a:r>
              <a:rPr lang="en-US" altLang="zh-CN" sz="3000" b="1" dirty="0" smtClean="0"/>
              <a:t>20 </a:t>
            </a:r>
            <a:r>
              <a:rPr lang="zh-CN" altLang="en-US" sz="3000" b="1" dirty="0" smtClean="0"/>
              <a:t>就是那從前在挪亞預備方舟、神容忍等待的時候，不信從的人。當時進入方舟，藉著水得救的不多，只有八個人。 </a:t>
            </a:r>
            <a:endParaRPr lang="en-US" altLang="zh-CN" sz="3000" b="1" dirty="0" smtClean="0"/>
          </a:p>
          <a:p>
            <a:pPr>
              <a:buNone/>
            </a:pPr>
            <a:r>
              <a:rPr lang="en-US" altLang="zh-CN" sz="3000" b="1" dirty="0" smtClean="0"/>
              <a:t>21 </a:t>
            </a:r>
            <a:r>
              <a:rPr lang="zh-CN" altLang="en-US" sz="3000" b="1" dirty="0" smtClean="0"/>
              <a:t>這水所表明的洗禮，現在藉著耶穌基督復活也拯救你們；這洗禮本不在乎除掉肉體的污穢，只求在  神面前有無虧的良心。</a:t>
            </a:r>
            <a:endParaRPr lang="en-US" altLang="zh-CN" sz="3000" b="1" dirty="0" smtClean="0"/>
          </a:p>
          <a:p>
            <a:pPr>
              <a:buNone/>
            </a:pPr>
            <a:r>
              <a:rPr lang="en-US" altLang="zh-CN" sz="3000" b="1" dirty="0" smtClean="0"/>
              <a:t>22 </a:t>
            </a:r>
            <a:r>
              <a:rPr lang="zh-CN" altLang="en-US" sz="3000" b="1" dirty="0" smtClean="0"/>
              <a:t>耶穌已經進入天堂，在  神的右邊，眾天使和有權柄的 並有能力的，都服從了他。</a:t>
            </a:r>
            <a:endParaRPr lang="en-US" sz="30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6670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耶稣先受苦难</a:t>
            </a:r>
            <a:endParaRPr lang="en-US" sz="4400" b="1" dirty="0"/>
          </a:p>
        </p:txBody>
      </p:sp>
      <p:sp>
        <p:nvSpPr>
          <p:cNvPr id="5" name="Right Arrow 4"/>
          <p:cNvSpPr/>
          <p:nvPr/>
        </p:nvSpPr>
        <p:spPr>
          <a:xfrm>
            <a:off x="4343400" y="2819400"/>
            <a:ext cx="1066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2667000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后得荣耀</a:t>
            </a:r>
            <a:endParaRPr lang="en-US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0"/>
            <a:ext cx="9220200" cy="6248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8000" b="1" dirty="0" smtClean="0">
                <a:latin typeface="SimSun"/>
                <a:ea typeface="SimSun"/>
                <a:cs typeface="MingLiU"/>
              </a:rPr>
              <a:t>A 1 (</a:t>
            </a:r>
            <a:r>
              <a:rPr lang="en-US" sz="9600" b="1" dirty="0" smtClean="0">
                <a:latin typeface="SimSun"/>
                <a:ea typeface="SimSun"/>
                <a:cs typeface="MingLiU"/>
              </a:rPr>
              <a:t>3:18)</a:t>
            </a:r>
            <a:r>
              <a:rPr lang="zh-CN" altLang="en-US" sz="9600" b="1" dirty="0" smtClean="0">
                <a:latin typeface="SimSun"/>
                <a:ea typeface="SimSun"/>
                <a:cs typeface="MingLiU"/>
              </a:rPr>
              <a:t>基督也曾以此为罪受（苦）死， 就是义的代替不义的， 为要引我们到神面前</a:t>
            </a:r>
            <a:endParaRPr lang="en-US" sz="48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9600" b="1" dirty="0" smtClean="0">
                <a:latin typeface="SimSun"/>
                <a:ea typeface="SimSun"/>
                <a:cs typeface="MingLiU"/>
              </a:rPr>
              <a:t>  2 (3:18)</a:t>
            </a:r>
            <a:r>
              <a:rPr lang="zh-CN" altLang="en-US" sz="9600" b="1" dirty="0" smtClean="0">
                <a:latin typeface="SimSun"/>
                <a:ea typeface="SimSun"/>
                <a:cs typeface="MingLiU"/>
              </a:rPr>
              <a:t>他按肉身说被治死， 按灵性说复活了</a:t>
            </a:r>
            <a:endParaRPr lang="en-US" sz="56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9600" b="1" dirty="0" smtClean="0">
                <a:solidFill>
                  <a:srgbClr val="C0504D"/>
                </a:solidFill>
                <a:latin typeface="SimSun"/>
                <a:ea typeface="SimSun"/>
                <a:cs typeface="MingLiU"/>
              </a:rPr>
              <a:t>   B (3:19)</a:t>
            </a:r>
            <a:r>
              <a:rPr lang="zh-CN" altLang="en-US" sz="9600" b="1" dirty="0" smtClean="0">
                <a:solidFill>
                  <a:srgbClr val="C0504D"/>
                </a:solidFill>
                <a:latin typeface="SimSun"/>
                <a:ea typeface="SimSun"/>
                <a:cs typeface="MingLiU"/>
              </a:rPr>
              <a:t>他曾去传道给监狱里的灵听</a:t>
            </a:r>
            <a:endParaRPr lang="en-US" sz="56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8000" b="1" dirty="0" smtClean="0">
                <a:latin typeface="SimSun"/>
                <a:ea typeface="SimSun"/>
                <a:cs typeface="MingLiU"/>
              </a:rPr>
              <a:t>     </a:t>
            </a:r>
            <a:r>
              <a:rPr lang="en-US" sz="9600" b="1" dirty="0" smtClean="0">
                <a:solidFill>
                  <a:srgbClr val="00B0F0"/>
                </a:solidFill>
                <a:latin typeface="SimSun"/>
                <a:ea typeface="SimSun"/>
                <a:cs typeface="MingLiU"/>
              </a:rPr>
              <a:t>C (3:20)</a:t>
            </a:r>
            <a:r>
              <a:rPr lang="zh-CN" altLang="en-US" sz="9600" b="1" dirty="0" smtClean="0">
                <a:solidFill>
                  <a:srgbClr val="00B0F0"/>
                </a:solidFill>
                <a:latin typeface="SimSun"/>
                <a:ea typeface="SimSun"/>
                <a:cs typeface="MingLiU"/>
              </a:rPr>
              <a:t>就是那些神容忍等待的时侯，不信从的人</a:t>
            </a:r>
            <a:endParaRPr lang="en-US" sz="48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80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      </a:t>
            </a:r>
            <a:r>
              <a:rPr 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D  (3:20)</a:t>
            </a:r>
            <a:r>
              <a:rPr lang="zh-CN" alt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籍着水</a:t>
            </a:r>
            <a:r>
              <a:rPr lang="zh-CN" altLang="en-US" sz="9600" b="1" dirty="0" smtClean="0">
                <a:solidFill>
                  <a:srgbClr val="FF0000"/>
                </a:solidFill>
                <a:highlight>
                  <a:srgbClr val="FFFF00"/>
                </a:highlight>
                <a:latin typeface="SimSun"/>
                <a:ea typeface="SimSun"/>
                <a:cs typeface="MingLiU"/>
              </a:rPr>
              <a:t>得救</a:t>
            </a:r>
            <a:r>
              <a:rPr lang="zh-CN" alt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的不多，只有八个人</a:t>
            </a:r>
            <a:endParaRPr lang="en-US" sz="48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80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	    </a:t>
            </a:r>
            <a:r>
              <a:rPr 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D</a:t>
            </a:r>
            <a:r>
              <a:rPr lang="zh-CN" alt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’</a:t>
            </a:r>
            <a:r>
              <a:rPr 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(3:21)</a:t>
            </a:r>
            <a:r>
              <a:rPr lang="zh-CN" alt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这水表明的</a:t>
            </a:r>
            <a:r>
              <a:rPr lang="zh-CN" altLang="en-US" sz="9600" b="1" dirty="0" smtClean="0">
                <a:solidFill>
                  <a:srgbClr val="FF0000"/>
                </a:solidFill>
                <a:highlight>
                  <a:srgbClr val="FFFF00"/>
                </a:highlight>
                <a:latin typeface="SimSun"/>
                <a:ea typeface="SimSun"/>
                <a:cs typeface="MingLiU"/>
              </a:rPr>
              <a:t>洗礼</a:t>
            </a:r>
            <a:r>
              <a:rPr lang="zh-CN" alt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籍着耶稣的复活也</a:t>
            </a:r>
            <a:r>
              <a:rPr lang="zh-CN" altLang="en-US" sz="9600" b="1" dirty="0" smtClean="0">
                <a:solidFill>
                  <a:srgbClr val="FF0000"/>
                </a:solidFill>
                <a:highlight>
                  <a:srgbClr val="FFFF00"/>
                </a:highlight>
                <a:latin typeface="SimSun"/>
                <a:ea typeface="SimSun"/>
                <a:cs typeface="MingLiU"/>
              </a:rPr>
              <a:t>拯救</a:t>
            </a:r>
            <a:r>
              <a:rPr lang="zh-CN" altLang="en-US" sz="9600" b="1" dirty="0" smtClean="0">
                <a:solidFill>
                  <a:srgbClr val="FF0000"/>
                </a:solidFill>
                <a:latin typeface="SimSun"/>
                <a:ea typeface="SimSun"/>
                <a:cs typeface="MingLiU"/>
              </a:rPr>
              <a:t>你们</a:t>
            </a:r>
            <a:endParaRPr lang="en-US" sz="48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8000" b="1" dirty="0" smtClean="0">
                <a:solidFill>
                  <a:srgbClr val="00B0F0"/>
                </a:solidFill>
                <a:latin typeface="SimSun"/>
                <a:ea typeface="SimSun"/>
                <a:cs typeface="MingLiU"/>
              </a:rPr>
              <a:t>     </a:t>
            </a:r>
            <a:r>
              <a:rPr lang="en-US" sz="9600" b="1" dirty="0" smtClean="0">
                <a:solidFill>
                  <a:srgbClr val="00B0F0"/>
                </a:solidFill>
                <a:latin typeface="SimSun"/>
                <a:ea typeface="SimSun"/>
                <a:cs typeface="MingLiU"/>
              </a:rPr>
              <a:t>C’ (3:21)</a:t>
            </a:r>
            <a:r>
              <a:rPr lang="zh-CN" altLang="en-US" sz="9600" b="1" dirty="0" smtClean="0">
                <a:solidFill>
                  <a:srgbClr val="00B0F0"/>
                </a:solidFill>
                <a:latin typeface="SimSun"/>
                <a:ea typeface="SimSun"/>
                <a:cs typeface="MingLiU"/>
              </a:rPr>
              <a:t>不在乎除掉肉体的污秽， 只求在神面前有无</a:t>
            </a:r>
            <a:endParaRPr lang="en-US" altLang="zh-CN" sz="9600" b="1" dirty="0" smtClean="0">
              <a:solidFill>
                <a:srgbClr val="00B0F0"/>
              </a:solidFill>
              <a:latin typeface="SimSun"/>
              <a:ea typeface="SimSun"/>
              <a:cs typeface="MingLiU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altLang="zh-CN" sz="9600" b="1" dirty="0" smtClean="0">
                <a:solidFill>
                  <a:srgbClr val="00B0F0"/>
                </a:solidFill>
                <a:latin typeface="SimSun"/>
                <a:ea typeface="SimSun"/>
                <a:cs typeface="MingLiU"/>
              </a:rPr>
              <a:t>         </a:t>
            </a:r>
            <a:r>
              <a:rPr lang="zh-CN" altLang="en-US" sz="9600" b="1" dirty="0" smtClean="0">
                <a:solidFill>
                  <a:srgbClr val="00B0F0"/>
                </a:solidFill>
                <a:latin typeface="SimSun"/>
                <a:ea typeface="SimSun"/>
                <a:cs typeface="MingLiU"/>
              </a:rPr>
              <a:t>亏的良心</a:t>
            </a:r>
            <a:endParaRPr lang="en-US" sz="56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9600" b="1" dirty="0" smtClean="0">
                <a:latin typeface="SimSun"/>
                <a:ea typeface="SimSun"/>
                <a:cs typeface="MingLiU"/>
              </a:rPr>
              <a:t> </a:t>
            </a:r>
            <a:r>
              <a:rPr lang="en-US" sz="9600" b="1" dirty="0" smtClean="0">
                <a:solidFill>
                  <a:srgbClr val="C0504D"/>
                </a:solidFill>
                <a:latin typeface="SimSun"/>
                <a:ea typeface="SimSun"/>
                <a:cs typeface="MingLiU"/>
              </a:rPr>
              <a:t>B’ (3:22)</a:t>
            </a:r>
            <a:r>
              <a:rPr lang="zh-CN" altLang="en-US" sz="9600" b="1" dirty="0" smtClean="0">
                <a:solidFill>
                  <a:srgbClr val="C0504D"/>
                </a:solidFill>
                <a:latin typeface="SimSun"/>
                <a:ea typeface="SimSun"/>
                <a:cs typeface="MingLiU"/>
              </a:rPr>
              <a:t>基督已进入天堂， 在神的右边，众天使</a:t>
            </a:r>
            <a:r>
              <a:rPr lang="en-US" altLang="zh-CN" sz="9600" b="1" dirty="0" smtClean="0">
                <a:solidFill>
                  <a:srgbClr val="C0504D"/>
                </a:solidFill>
                <a:latin typeface="SimSun"/>
                <a:ea typeface="SimSun"/>
                <a:cs typeface="MingLiU"/>
              </a:rPr>
              <a:t>..</a:t>
            </a:r>
            <a:r>
              <a:rPr lang="zh-CN" altLang="en-US" sz="9600" b="1" dirty="0" smtClean="0">
                <a:solidFill>
                  <a:srgbClr val="C0504D"/>
                </a:solidFill>
                <a:latin typeface="SimSun"/>
                <a:ea typeface="SimSun"/>
                <a:cs typeface="MingLiU"/>
              </a:rPr>
              <a:t>服从了他</a:t>
            </a:r>
            <a:endParaRPr lang="en-US" sz="56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9600" b="1" dirty="0" smtClean="0">
                <a:latin typeface="SimSun"/>
                <a:ea typeface="SimSun"/>
                <a:cs typeface="MingLiU"/>
              </a:rPr>
              <a:t>A’1 (4:1)</a:t>
            </a:r>
            <a:r>
              <a:rPr lang="zh-CN" altLang="en-US" sz="9600" b="1" dirty="0" smtClean="0">
                <a:latin typeface="SimSun"/>
                <a:ea typeface="SimSun"/>
                <a:cs typeface="MingLiU"/>
              </a:rPr>
              <a:t>基督既在肉身受苦，你们也当将这样的心志作为兵器</a:t>
            </a:r>
            <a:endParaRPr lang="en-US" sz="5600" b="1" dirty="0" smtClean="0">
              <a:latin typeface="Calibri"/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9600" b="1" dirty="0" smtClean="0">
                <a:latin typeface="SimSun"/>
                <a:ea typeface="SimSun"/>
                <a:cs typeface="MingLiU"/>
              </a:rPr>
              <a:t>     2 (4:6)</a:t>
            </a:r>
            <a:r>
              <a:rPr lang="zh-CN" altLang="en-US" sz="9600" b="1" dirty="0" smtClean="0">
                <a:latin typeface="SimSun"/>
                <a:ea typeface="SimSun"/>
                <a:cs typeface="MingLiU"/>
              </a:rPr>
              <a:t>死人有福音传给他们，叫肉体按照人受审判， 灵性靠神活着</a:t>
            </a:r>
            <a:endParaRPr lang="en-US" sz="5600" b="1" dirty="0" smtClean="0">
              <a:latin typeface="Calibri"/>
              <a:ea typeface="SimSu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https://upload.wikimedia.org/wikipedia/en/4/41/Noah2014Pos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3886200" cy="5754567"/>
          </a:xfrm>
          <a:prstGeom prst="rect">
            <a:avLst/>
          </a:prstGeom>
          <a:noFill/>
        </p:spPr>
      </p:pic>
      <p:pic>
        <p:nvPicPr>
          <p:cNvPr id="18436" name="Picture 4" descr="http://pmcdeadline2.files.wordpress.com/2014/03/russell-crowe-as-noah-014-noah-s-russell-crowe-says-that-banning-was-to-be-expected__14033015002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5250" y="1828800"/>
            <a:ext cx="5238750" cy="314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/>
              <a:t>这里是要揭示一个真理性的问题</a:t>
            </a:r>
            <a:r>
              <a:rPr lang="en-US" sz="4000" dirty="0" smtClean="0"/>
              <a:t>, </a:t>
            </a:r>
            <a:r>
              <a:rPr lang="zh-CN" altLang="en-US" sz="4000" dirty="0" smtClean="0"/>
              <a:t>在诺亚的时代，神就已经籍着洪水向我们预示了基督的救恩，即基督的拯救。在新约时代， 神更是籍着耶稣的身体完成了这个救恩计划。也是籍着水的</a:t>
            </a:r>
            <a:r>
              <a:rPr lang="zh-CN" altLang="en-US" sz="4000" smtClean="0"/>
              <a:t>洗</a:t>
            </a:r>
            <a:r>
              <a:rPr lang="zh-CN" altLang="en-US" sz="4000" smtClean="0"/>
              <a:t>礼将拯救的意义表</a:t>
            </a:r>
            <a:r>
              <a:rPr lang="zh-CN" altLang="en-US" sz="4000" dirty="0" smtClean="0"/>
              <a:t>达出来</a:t>
            </a:r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 smtClean="0"/>
              <a:t>总结与应用：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1. </a:t>
            </a:r>
            <a:r>
              <a:rPr lang="zh-CN" altLang="en-US" sz="3600" dirty="0" smtClean="0"/>
              <a:t>耶稣基督已经得胜了，祂复活升天， 坐在父神的右边， 祂不但在天上享有至高的榮耀， 权柄和能力， 祂也向一切在阴间被囚禁的灵宣告祂的复活与得胜。 祂赐给我们救恩， 让我们凡信靠祂的都籍着祂的身体得蒙拯救。我们不用惧怕任何的权势， 无论是天上， 地上的和地下， 只要在神面前存无亏的良心。</a:t>
            </a:r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2. </a:t>
            </a:r>
            <a:r>
              <a:rPr lang="zh-CN" altLang="en-US" sz="4000" dirty="0" smtClean="0"/>
              <a:t>神容忍等待世上的罪人， 是愿意人人悔改归向他， 无论是挪亚的时代，还是彼得的时代， 或是今天的。 但是诺亚时代大洪水同样告诉我们一个事实， 世界里走向败坏是多数， 得救的是少数，因为他们不信，他们不但不信， 更要逼迫一切愿意归向神的， 我们要警醒！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09601"/>
            <a:ext cx="8229600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dirty="0" smtClean="0"/>
              <a:t>彼 得 後 書 </a:t>
            </a:r>
            <a:r>
              <a:rPr lang="en-US" altLang="zh-CN" sz="4400" b="1" dirty="0" smtClean="0"/>
              <a:t>3:8-9</a:t>
            </a:r>
            <a:endParaRPr lang="en-US" sz="4400" b="1" dirty="0" smtClean="0"/>
          </a:p>
          <a:p>
            <a:endParaRPr lang="en-US" sz="4400" b="1" baseline="30000" dirty="0"/>
          </a:p>
          <a:p>
            <a:r>
              <a:rPr lang="en-US" sz="4000" baseline="30000" dirty="0" smtClean="0"/>
              <a:t>8</a:t>
            </a:r>
            <a:r>
              <a:rPr lang="en-US" sz="4000" baseline="30000" smtClean="0"/>
              <a:t> </a:t>
            </a:r>
            <a:r>
              <a:rPr lang="zh-CN" altLang="en-US" sz="4000" b="1" smtClean="0"/>
              <a:t>親 愛 的 弟 兄 阿 ， 有 一 件 事 你 們 不 可 忘 記 ， 就 是 主 看 一 日 如 千 年 ， 千 年 如 一 日 。</a:t>
            </a:r>
          </a:p>
          <a:p>
            <a:r>
              <a:rPr lang="en-US" altLang="zh-CN" sz="4000" b="1" baseline="30000" smtClean="0"/>
              <a:t>9 </a:t>
            </a:r>
            <a:r>
              <a:rPr lang="zh-CN" altLang="en-US" sz="4000" b="1" smtClean="0"/>
              <a:t>主 所 應 許 的 尚 未 成 就 ， 有 人 以 為 他 是 耽 延 ， 其 實 不 是 耽 延 ， 乃 是 寬 容 你 們 ， 不 願 有 一 人 沉 淪 ， 乃 願 人 人 都 悔 改 。</a:t>
            </a:r>
            <a:endParaRPr lang="zh-CN" alt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602</TotalTime>
  <Words>949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基督的复活得胜 带给信徒救恩</vt:lpstr>
      <vt:lpstr>彼得前书  3：17-22 </vt:lpstr>
      <vt:lpstr>Slide 3</vt:lpstr>
      <vt:lpstr>Slide 4</vt:lpstr>
      <vt:lpstr>Slide 5</vt:lpstr>
      <vt:lpstr>Slide 6</vt:lpstr>
      <vt:lpstr>总结与应用： 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基督的复活得胜 带给信徒救恩</dc:title>
  <dc:creator>Home</dc:creator>
  <cp:lastModifiedBy>Home</cp:lastModifiedBy>
  <cp:revision>4</cp:revision>
  <dcterms:created xsi:type="dcterms:W3CDTF">2016-03-19T10:53:36Z</dcterms:created>
  <dcterms:modified xsi:type="dcterms:W3CDTF">2016-03-19T21:20:11Z</dcterms:modified>
</cp:coreProperties>
</file>