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8" r:id="rId3"/>
    <p:sldId id="256" r:id="rId4"/>
    <p:sldId id="277" r:id="rId5"/>
    <p:sldId id="300" r:id="rId6"/>
    <p:sldId id="282" r:id="rId7"/>
    <p:sldId id="301" r:id="rId8"/>
    <p:sldId id="302" r:id="rId9"/>
    <p:sldId id="304" r:id="rId10"/>
    <p:sldId id="303" r:id="rId11"/>
    <p:sldId id="305" r:id="rId12"/>
    <p:sldId id="306" r:id="rId13"/>
    <p:sldId id="269" r:id="rId14"/>
    <p:sldId id="298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" initials="K" lastIdx="1" clrIdx="0">
    <p:extLst>
      <p:ext uri="{19B8F6BF-5375-455C-9EA6-DF929625EA0E}">
        <p15:presenceInfo xmlns:p15="http://schemas.microsoft.com/office/powerpoint/2012/main" userId="K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b="1" u="sng" dirty="0"/>
              <a:t>路加福音</a:t>
            </a:r>
            <a:r>
              <a:rPr lang="en-US" altLang="zh-CN" sz="4000" b="1" u="sng" dirty="0"/>
              <a:t>1</a:t>
            </a:r>
            <a:r>
              <a:rPr lang="en-AU" altLang="zh-CN" sz="4000" b="1" u="sng" dirty="0"/>
              <a:t>4:25-33 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有极多的人和耶稣同行。他转过来对他们说， </a:t>
            </a:r>
            <a:r>
              <a:rPr lang="en-US" altLang="zh-CN" sz="4000" baseline="30000" dirty="0"/>
              <a:t>26</a:t>
            </a:r>
            <a:r>
              <a:rPr lang="en-US" altLang="zh-CN" sz="4000" dirty="0"/>
              <a:t> </a:t>
            </a:r>
            <a:r>
              <a:rPr lang="zh-CN" altLang="en-US" sz="4000" dirty="0"/>
              <a:t>人到我这里来，若不爱我胜过爱自己的父母，妻子，儿女，弟兄，姐妹，和自己的性命，就不能作我的门徒。 </a:t>
            </a:r>
            <a:r>
              <a:rPr lang="en-US" altLang="zh-CN" sz="4000" baseline="30000" dirty="0"/>
              <a:t>27</a:t>
            </a:r>
            <a:r>
              <a:rPr lang="en-US" altLang="zh-CN" sz="4000" dirty="0"/>
              <a:t> </a:t>
            </a:r>
            <a:r>
              <a:rPr lang="zh-CN" altLang="en-US" sz="4000" dirty="0"/>
              <a:t>凡不背着自己十字架跟从我的，也不能作我的门徒。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75286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9050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A</a:t>
            </a:r>
            <a:r>
              <a:rPr lang="zh-CN" altLang="en-US" sz="3600" b="1" dirty="0"/>
              <a:t>）存受苦的心志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280160"/>
            <a:ext cx="8610600" cy="213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2b</a:t>
            </a:r>
            <a:r>
              <a:rPr lang="zh-CN" altLang="en-US" b="1" dirty="0"/>
              <a:t>）福音的目的</a:t>
            </a:r>
            <a:endParaRPr lang="en-US" altLang="zh-CN" sz="1000" dirty="0"/>
          </a:p>
          <a:p>
            <a:pPr marL="0" indent="0">
              <a:buNone/>
            </a:pPr>
            <a:r>
              <a:rPr lang="en-AU" dirty="0"/>
              <a:t>4:6a </a:t>
            </a:r>
            <a:r>
              <a:rPr lang="zh-CN" altLang="en-US" dirty="0"/>
              <a:t>为此，就是死人也曾有福音传给他们，</a:t>
            </a:r>
            <a:endParaRPr lang="en-US" altLang="zh-CN" dirty="0"/>
          </a:p>
          <a:p>
            <a:pPr marL="0" indent="0">
              <a:buNone/>
            </a:pPr>
            <a:r>
              <a:rPr lang="en-AU" dirty="0">
                <a:solidFill>
                  <a:srgbClr val="0070C0"/>
                </a:solidFill>
              </a:rPr>
              <a:t>4:6b</a:t>
            </a:r>
            <a:r>
              <a:rPr lang="en-AU" dirty="0"/>
              <a:t> </a:t>
            </a:r>
            <a:r>
              <a:rPr lang="zh-CN" altLang="en-US" dirty="0">
                <a:solidFill>
                  <a:srgbClr val="0070C0"/>
                </a:solidFill>
              </a:rPr>
              <a:t>要叫他们的肉体按着人受审判，他们的灵性却靠神活着。</a:t>
            </a:r>
            <a:endParaRPr lang="en-AU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 </a:t>
            </a:r>
            <a:endParaRPr lang="en-AU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  <p:sp>
        <p:nvSpPr>
          <p:cNvPr id="6" name="Rectangular Callout 5"/>
          <p:cNvSpPr/>
          <p:nvPr/>
        </p:nvSpPr>
        <p:spPr>
          <a:xfrm>
            <a:off x="4358640" y="76202"/>
            <a:ext cx="4495800" cy="1676398"/>
          </a:xfrm>
          <a:prstGeom prst="wedgeRectCallout">
            <a:avLst>
              <a:gd name="adj1" fmla="val -64014"/>
              <a:gd name="adj2" fmla="val 5027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tx1"/>
                </a:solidFill>
              </a:rPr>
              <a:t>4:6a </a:t>
            </a:r>
            <a:r>
              <a:rPr lang="zh-CN" altLang="en-US" sz="3200" dirty="0">
                <a:solidFill>
                  <a:schemeClr val="tx1"/>
                </a:solidFill>
              </a:rPr>
              <a:t>新汉语译本</a:t>
            </a:r>
            <a:r>
              <a:rPr lang="en-AU" sz="3200" dirty="0">
                <a:solidFill>
                  <a:schemeClr val="tx1"/>
                </a:solidFill>
              </a:rPr>
              <a:t>: “</a:t>
            </a:r>
            <a:r>
              <a:rPr lang="zh-CN" altLang="en-US" sz="3200" dirty="0">
                <a:solidFill>
                  <a:schemeClr val="tx1"/>
                </a:solidFill>
              </a:rPr>
              <a:t>因为福音也曾为此传给如今已死的人</a:t>
            </a:r>
            <a:r>
              <a:rPr lang="en-AU" altLang="zh-CN" sz="3200" dirty="0">
                <a:solidFill>
                  <a:schemeClr val="tx1"/>
                </a:solidFill>
              </a:rPr>
              <a:t>…</a:t>
            </a:r>
            <a:r>
              <a:rPr lang="en-AU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990600" y="3505200"/>
            <a:ext cx="7978140" cy="3343422"/>
          </a:xfrm>
          <a:prstGeom prst="wedgeRoundRectCallout">
            <a:avLst>
              <a:gd name="adj1" fmla="val -55601"/>
              <a:gd name="adj2" fmla="val -5328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  </a:t>
            </a:r>
            <a:r>
              <a:rPr lang="en-US" sz="2400" b="1" dirty="0">
                <a:solidFill>
                  <a:srgbClr val="0070C0"/>
                </a:solidFill>
              </a:rPr>
              <a:t>4:6b </a:t>
            </a:r>
            <a:r>
              <a:rPr lang="zh-CN" altLang="en-US" sz="2400" b="1" dirty="0">
                <a:solidFill>
                  <a:srgbClr val="0070C0"/>
                </a:solidFill>
              </a:rPr>
              <a:t>的对比</a:t>
            </a:r>
            <a:endParaRPr lang="en-US" sz="2400" b="1" dirty="0">
              <a:solidFill>
                <a:srgbClr val="0070C0"/>
              </a:solidFill>
            </a:endParaRPr>
          </a:p>
          <a:p>
            <a:r>
              <a:rPr lang="zh-CN" altLang="en-US" sz="2400" b="1" dirty="0">
                <a:solidFill>
                  <a:srgbClr val="0070C0"/>
                </a:solidFill>
              </a:rPr>
              <a:t>一方面好叫</a:t>
            </a:r>
            <a:r>
              <a:rPr lang="en-AU" altLang="zh-CN" sz="2400" b="1" dirty="0">
                <a:solidFill>
                  <a:srgbClr val="0070C0"/>
                </a:solidFill>
              </a:rPr>
              <a:t>	  </a:t>
            </a:r>
            <a:r>
              <a:rPr lang="zh-CN" altLang="en-US" sz="2400" b="1" dirty="0">
                <a:solidFill>
                  <a:srgbClr val="0070C0"/>
                </a:solidFill>
              </a:rPr>
              <a:t>另一方面</a:t>
            </a:r>
            <a:r>
              <a:rPr lang="en-US" sz="2400" b="1" dirty="0">
                <a:solidFill>
                  <a:srgbClr val="0070C0"/>
                </a:solidFill>
              </a:rPr>
              <a:t>	In order that</a:t>
            </a:r>
          </a:p>
          <a:p>
            <a:r>
              <a:rPr lang="zh-CN" altLang="en-US" sz="2400" b="1" dirty="0">
                <a:solidFill>
                  <a:srgbClr val="0070C0"/>
                </a:solidFill>
              </a:rPr>
              <a:t>他们</a:t>
            </a:r>
            <a:r>
              <a:rPr lang="en-AU" altLang="zh-CN" sz="2400" b="1" dirty="0">
                <a:solidFill>
                  <a:srgbClr val="0070C0"/>
                </a:solidFill>
              </a:rPr>
              <a:t>…</a:t>
            </a:r>
            <a:r>
              <a:rPr lang="zh-CN" altLang="en-US" sz="2400" b="1" dirty="0">
                <a:solidFill>
                  <a:srgbClr val="0070C0"/>
                </a:solidFill>
              </a:rPr>
              <a:t>受审判</a:t>
            </a:r>
            <a:r>
              <a:rPr lang="en-AU" altLang="zh-CN" sz="2400" b="1" dirty="0">
                <a:solidFill>
                  <a:srgbClr val="0070C0"/>
                </a:solidFill>
              </a:rPr>
              <a:t>	  </a:t>
            </a:r>
            <a:r>
              <a:rPr lang="zh-CN" altLang="en-US" sz="2400" b="1" dirty="0">
                <a:solidFill>
                  <a:srgbClr val="0070C0"/>
                </a:solidFill>
              </a:rPr>
              <a:t>他们</a:t>
            </a:r>
            <a:r>
              <a:rPr lang="en-AU" altLang="zh-CN" sz="2400" b="1" dirty="0">
                <a:solidFill>
                  <a:srgbClr val="0070C0"/>
                </a:solidFill>
              </a:rPr>
              <a:t>…</a:t>
            </a:r>
            <a:r>
              <a:rPr lang="zh-CN" altLang="en-US" sz="2400" b="1" dirty="0">
                <a:solidFill>
                  <a:srgbClr val="0070C0"/>
                </a:solidFill>
              </a:rPr>
              <a:t>活着</a:t>
            </a:r>
            <a:r>
              <a:rPr lang="en-AU" altLang="zh-CN" sz="2400" b="1" dirty="0">
                <a:solidFill>
                  <a:srgbClr val="0070C0"/>
                </a:solidFill>
              </a:rPr>
              <a:t>	</a:t>
            </a:r>
            <a:r>
              <a:rPr lang="en-US" sz="2400" b="1" dirty="0">
                <a:solidFill>
                  <a:srgbClr val="0070C0"/>
                </a:solidFill>
              </a:rPr>
              <a:t>They might be judged</a:t>
            </a:r>
          </a:p>
          <a:p>
            <a:r>
              <a:rPr lang="zh-CN" altLang="en-US" sz="2400" b="1" dirty="0">
                <a:solidFill>
                  <a:srgbClr val="0070C0"/>
                </a:solidFill>
              </a:rPr>
              <a:t>按着人</a:t>
            </a:r>
            <a:r>
              <a:rPr lang="en-AU" altLang="zh-CN" sz="2400" b="1" dirty="0">
                <a:solidFill>
                  <a:srgbClr val="0070C0"/>
                </a:solidFill>
              </a:rPr>
              <a:t>	  </a:t>
            </a:r>
            <a:r>
              <a:rPr lang="zh-CN" altLang="en-US" sz="2400" b="1" dirty="0">
                <a:solidFill>
                  <a:srgbClr val="0070C0"/>
                </a:solidFill>
              </a:rPr>
              <a:t>按着神</a:t>
            </a:r>
            <a:r>
              <a:rPr lang="en-AU" altLang="zh-CN" sz="2400" b="1" dirty="0">
                <a:solidFill>
                  <a:srgbClr val="0070C0"/>
                </a:solidFill>
              </a:rPr>
              <a:t>		</a:t>
            </a:r>
            <a:r>
              <a:rPr lang="en-US" sz="2400" b="1" dirty="0">
                <a:solidFill>
                  <a:srgbClr val="0070C0"/>
                </a:solidFill>
              </a:rPr>
              <a:t>according to men</a:t>
            </a:r>
          </a:p>
          <a:p>
            <a:r>
              <a:rPr lang="zh-CN" altLang="en-US" sz="2400" b="1" dirty="0">
                <a:solidFill>
                  <a:srgbClr val="0070C0"/>
                </a:solidFill>
              </a:rPr>
              <a:t>在肉体中</a:t>
            </a:r>
            <a:r>
              <a:rPr lang="en-AU" altLang="zh-CN" sz="2400" b="1" dirty="0">
                <a:solidFill>
                  <a:srgbClr val="0070C0"/>
                </a:solidFill>
              </a:rPr>
              <a:t>	  </a:t>
            </a:r>
            <a:r>
              <a:rPr lang="zh-CN" altLang="en-US" sz="2400" b="1" dirty="0">
                <a:solidFill>
                  <a:srgbClr val="0070C0"/>
                </a:solidFill>
              </a:rPr>
              <a:t>在灵中</a:t>
            </a:r>
            <a:r>
              <a:rPr lang="en-AU" altLang="zh-CN" sz="2400" b="1" dirty="0">
                <a:solidFill>
                  <a:srgbClr val="0070C0"/>
                </a:solidFill>
              </a:rPr>
              <a:t>		</a:t>
            </a:r>
            <a:r>
              <a:rPr lang="en-US" sz="2400" b="1" dirty="0">
                <a:solidFill>
                  <a:srgbClr val="0070C0"/>
                </a:solidFill>
              </a:rPr>
              <a:t>in regard to the body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				But live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					according to God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					in regard to the Spirit</a:t>
            </a:r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8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9050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B</a:t>
            </a:r>
            <a:r>
              <a:rPr lang="zh-CN" altLang="en-US" sz="3600" b="1" dirty="0"/>
              <a:t>）过相爱的生活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4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3</a:t>
            </a:r>
            <a:r>
              <a:rPr lang="zh-CN" altLang="en-US" b="1" dirty="0"/>
              <a:t>）警醒祷告 切实相爱</a:t>
            </a:r>
            <a:endParaRPr lang="en-US" altLang="zh-CN" sz="1000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en-AU" altLang="zh-CN" dirty="0"/>
              <a:t>:7 </a:t>
            </a:r>
            <a:r>
              <a:rPr lang="zh-CN" altLang="en-US" dirty="0"/>
              <a:t>万物的结局近了。所以你们要谨慎自守，警醒祷告。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en-AU" altLang="zh-CN" dirty="0"/>
              <a:t>:</a:t>
            </a:r>
            <a:r>
              <a:rPr lang="en-US" altLang="zh-CN" dirty="0"/>
              <a:t>8 </a:t>
            </a:r>
            <a:r>
              <a:rPr lang="zh-CN" altLang="en-US" dirty="0"/>
              <a:t>最要紧的是彼此切实相爱。因为爱能遮掩许多的罪。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en-AU" altLang="zh-CN" dirty="0"/>
              <a:t>:9</a:t>
            </a:r>
            <a:r>
              <a:rPr lang="en-US" altLang="zh-CN" dirty="0"/>
              <a:t> </a:t>
            </a:r>
            <a:r>
              <a:rPr lang="zh-CN" altLang="en-US" dirty="0"/>
              <a:t>你们要互相款待，不发怨言。</a:t>
            </a:r>
            <a:endParaRPr lang="en-AU" dirty="0"/>
          </a:p>
          <a:p>
            <a:pPr marL="0" indent="0">
              <a:buNone/>
            </a:pPr>
            <a:endParaRPr lang="en-AU" altLang="zh-CN" dirty="0"/>
          </a:p>
          <a:p>
            <a:pPr marL="0" indent="0"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3309624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9050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B</a:t>
            </a:r>
            <a:r>
              <a:rPr lang="zh-CN" altLang="en-US" sz="3600" b="1" dirty="0"/>
              <a:t>）过相爱的生活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4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4</a:t>
            </a:r>
            <a:r>
              <a:rPr lang="zh-CN" altLang="en-US" b="1" dirty="0"/>
              <a:t>）做神百般恩赐的好管家 荣神益人 </a:t>
            </a:r>
            <a:endParaRPr lang="en-US" altLang="zh-CN" sz="1000" dirty="0"/>
          </a:p>
          <a:p>
            <a:pPr marL="0" indent="0">
              <a:buNone/>
            </a:pPr>
            <a:r>
              <a:rPr lang="en-AU" baseline="30000" dirty="0"/>
              <a:t>10</a:t>
            </a:r>
            <a:r>
              <a:rPr lang="en-AU" dirty="0"/>
              <a:t> </a:t>
            </a:r>
            <a:r>
              <a:rPr lang="zh-CN" altLang="en-US" dirty="0"/>
              <a:t>各人要照所得的恩赐彼此服事，作神百般恩赐的好管家。 </a:t>
            </a:r>
            <a:endParaRPr lang="en-AU" dirty="0"/>
          </a:p>
          <a:p>
            <a:pPr marL="0" indent="0">
              <a:buNone/>
            </a:pPr>
            <a:r>
              <a:rPr lang="en-AU" baseline="30000" dirty="0"/>
              <a:t>11</a:t>
            </a:r>
            <a:r>
              <a:rPr lang="en-AU" dirty="0"/>
              <a:t> </a:t>
            </a:r>
            <a:r>
              <a:rPr lang="zh-CN" altLang="en-US" dirty="0"/>
              <a:t>若有讲道的，要按着神的圣言讲。若有服事人的，要按着神所赐的力量服事。叫神在凡事上因耶稣基督得荣耀。原来荣耀权能都是他的，直到永永远远。阿们。</a:t>
            </a:r>
            <a:endParaRPr lang="en-AU" altLang="zh-CN" dirty="0"/>
          </a:p>
        </p:txBody>
      </p:sp>
    </p:spTree>
    <p:extLst>
      <p:ext uri="{BB962C8B-B14F-4D97-AF65-F5344CB8AC3E}">
        <p14:creationId xmlns:p14="http://schemas.microsoft.com/office/powerpoint/2010/main" val="417029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1" dirty="0"/>
              <a:t>结论：存受苦的心志 过相爱的生活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/>
              <a:t>1</a:t>
            </a:r>
            <a:r>
              <a:rPr lang="zh-CN" altLang="en-US" b="1" dirty="0"/>
              <a:t>）用受苦的心志来武装自己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）过合乎神旨意的生活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3</a:t>
            </a:r>
            <a:r>
              <a:rPr lang="zh-CN" altLang="en-US" b="1" dirty="0"/>
              <a:t>）警醒祷告 切实相爱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4</a:t>
            </a:r>
            <a:r>
              <a:rPr lang="zh-CN" altLang="en-US" b="1" dirty="0"/>
              <a:t>）做神百般恩赐的好管家 荣神益人 </a:t>
            </a:r>
            <a:endParaRPr lang="en-US" altLang="zh-CN" sz="1000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endParaRPr lang="en-US" altLang="zh-CN" sz="1000" dirty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49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0" y="1"/>
          <a:ext cx="9144000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570810195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3877192168"/>
                    </a:ext>
                  </a:extLst>
                </a:gridCol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u="sng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a:t>彼得前书有关受苦、苦难 或苦楚的经文</a:t>
                      </a:r>
                      <a:endParaRPr lang="en-AU" sz="3200" u="sng" dirty="0">
                        <a:ln>
                          <a:noFill/>
                        </a:ln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204202"/>
                  </a:ext>
                </a:extLst>
              </a:tr>
              <a:tr h="411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1:11</a:t>
                      </a:r>
                      <a:endParaRPr lang="en-AU" sz="3200" b="1" dirty="0">
                        <a:ln>
                          <a:noFill/>
                        </a:ln>
                        <a:solidFill>
                          <a:srgbClr val="FF0000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基督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受苦难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，后来得荣耀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altLang="zh-CN" sz="2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sufferings of Christ</a:t>
                      </a:r>
                      <a:endParaRPr lang="en-AU" sz="2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00801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2:19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就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忍受冤屈的苦楚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suffering unjustly</a:t>
                      </a:r>
                      <a:endParaRPr lang="en-AU" sz="2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54912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2:20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若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因行善受苦</a:t>
                      </a:r>
                      <a:r>
                        <a:rPr lang="en-AU" altLang="zh-CN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do well and suffer for it</a:t>
                      </a:r>
                      <a:endParaRPr lang="en-AU" sz="2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7088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2:21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因基督也为你们受过苦</a:t>
                      </a:r>
                      <a:r>
                        <a:rPr lang="en-AU" altLang="zh-CN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..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Christ also suffered for</a:t>
                      </a:r>
                      <a:r>
                        <a:rPr lang="en-AU" sz="2400" b="1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you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39190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3:14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就是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为义受苦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suffer for the sake of righteousness</a:t>
                      </a:r>
                      <a:endParaRPr lang="en-AU" sz="2400" dirty="0">
                        <a:ln>
                          <a:noFill/>
                        </a:ln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790785"/>
                  </a:ext>
                </a:extLst>
              </a:tr>
              <a:tr h="894716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3:17 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叫你们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因行善受苦，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总强如因行恶受苦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suffer for doing good rather than for doing evil</a:t>
                      </a:r>
                      <a:r>
                        <a:rPr lang="zh-CN" altLang="en-US" sz="24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135698"/>
                  </a:ext>
                </a:extLst>
              </a:tr>
              <a:tr h="1010163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3:18 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基督也曾一次为罪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受苦，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就是义的代替不义的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suffered once for sins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436412"/>
                  </a:ext>
                </a:extLst>
              </a:tr>
              <a:tr h="1358073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</a:rPr>
                        <a:t>4:1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基督既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在肉身受苦</a:t>
                      </a:r>
                      <a:r>
                        <a:rPr lang="zh-CN" altLang="en-US" sz="3200" dirty="0">
                          <a:ln>
                            <a:noFill/>
                          </a:ln>
                        </a:rPr>
                        <a:t>，你们也当将这样的心志</a:t>
                      </a:r>
                      <a:r>
                        <a:rPr lang="en-US" altLang="zh-CN" sz="3200" dirty="0">
                          <a:ln>
                            <a:noFill/>
                          </a:ln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</a:rPr>
                        <a:t>，因为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</a:rPr>
                        <a:t>在肉身受过苦的</a:t>
                      </a:r>
                      <a:r>
                        <a:rPr lang="zh-CN" altLang="en-US" sz="3200" dirty="0">
                          <a:ln>
                            <a:noFill/>
                          </a:ln>
                        </a:rPr>
                        <a:t>，就已经与罪断绝了。</a:t>
                      </a:r>
                      <a:r>
                        <a:rPr lang="en-AU" sz="3200" b="1" dirty="0">
                          <a:ln>
                            <a:noFill/>
                          </a:ln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suffered in the flesh, </a:t>
                      </a:r>
                      <a:r>
                        <a:rPr lang="en-AU" sz="2400" b="1" dirty="0">
                          <a:ln>
                            <a:noFill/>
                          </a:ln>
                        </a:rPr>
                        <a:t>… suffered in the flesh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19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398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3800" b="1" u="sng" dirty="0">
                <a:cs typeface="Times New Roman" panose="02020603050405020304" pitchFamily="18" charset="0"/>
              </a:rPr>
              <a:t>彼得前书有关受苦、苦难 或苦楚的经文</a:t>
            </a:r>
            <a:endParaRPr lang="en-AU" sz="3800" u="sng" dirty="0"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AU" sz="3800" dirty="0"/>
              <a:t>4:13	…</a:t>
            </a:r>
            <a:r>
              <a:rPr lang="zh-CN" altLang="en-US" sz="3800" b="1" dirty="0"/>
              <a:t>你们是与基督一同受苦</a:t>
            </a:r>
            <a:r>
              <a:rPr lang="en-AU" altLang="zh-CN" sz="3800" b="1" dirty="0"/>
              <a:t>…</a:t>
            </a:r>
            <a:r>
              <a:rPr lang="en-AU" altLang="zh-CN" sz="3100" b="1" dirty="0"/>
              <a:t>y</a:t>
            </a:r>
            <a:r>
              <a:rPr lang="en-AU" sz="3100" b="1" dirty="0"/>
              <a:t>ou share Christ’s 	sufferings</a:t>
            </a:r>
            <a:endParaRPr lang="en-AU" sz="3100" dirty="0"/>
          </a:p>
          <a:p>
            <a:pPr marL="0" lvl="0" indent="0">
              <a:buNone/>
            </a:pPr>
            <a:r>
              <a:rPr lang="en-AU" sz="3800" dirty="0">
                <a:solidFill>
                  <a:srgbClr val="00B0F0"/>
                </a:solidFill>
              </a:rPr>
              <a:t>4:15 	…</a:t>
            </a:r>
            <a:r>
              <a:rPr lang="zh-CN" altLang="en-US" sz="3800" b="1" dirty="0">
                <a:solidFill>
                  <a:srgbClr val="00B0F0"/>
                </a:solidFill>
              </a:rPr>
              <a:t>不可有人因为杀人、偷窃、作恶、好官闲</a:t>
            </a:r>
            <a:r>
              <a:rPr lang="en-AU" altLang="zh-CN" sz="3800" b="1" dirty="0">
                <a:solidFill>
                  <a:srgbClr val="00B0F0"/>
                </a:solidFill>
              </a:rPr>
              <a:t>	</a:t>
            </a:r>
            <a:r>
              <a:rPr lang="zh-CN" altLang="en-US" sz="3800" b="1" dirty="0">
                <a:solidFill>
                  <a:srgbClr val="00B0F0"/>
                </a:solidFill>
              </a:rPr>
              <a:t>事而受苦</a:t>
            </a:r>
            <a:r>
              <a:rPr lang="en-US" altLang="zh-CN" sz="3800" b="1" dirty="0">
                <a:solidFill>
                  <a:srgbClr val="00B0F0"/>
                </a:solidFill>
              </a:rPr>
              <a:t>…</a:t>
            </a:r>
            <a:r>
              <a:rPr lang="en-AU" sz="3100" b="1" dirty="0">
                <a:solidFill>
                  <a:srgbClr val="00B0F0"/>
                </a:solidFill>
              </a:rPr>
              <a:t>let none of you suffer as a murderer, a 	thief, or evildoer, or a troublesome meddler</a:t>
            </a:r>
            <a:endParaRPr lang="en-AU" sz="3100" dirty="0">
              <a:solidFill>
                <a:srgbClr val="00B0F0"/>
              </a:solidFill>
            </a:endParaRPr>
          </a:p>
          <a:p>
            <a:pPr marL="0" lvl="0" indent="0">
              <a:buNone/>
            </a:pPr>
            <a:r>
              <a:rPr lang="en-AU" sz="3800" dirty="0"/>
              <a:t>4:16 	</a:t>
            </a:r>
            <a:r>
              <a:rPr lang="en-US" sz="3800" dirty="0"/>
              <a:t>…</a:t>
            </a:r>
            <a:r>
              <a:rPr lang="zh-CN" altLang="en-US" sz="3800" b="1" dirty="0"/>
              <a:t>作基督徒受苦</a:t>
            </a:r>
            <a:r>
              <a:rPr lang="en-US" altLang="zh-CN" sz="3800" b="1" dirty="0"/>
              <a:t>…</a:t>
            </a:r>
            <a:r>
              <a:rPr lang="en-AU" sz="2800" b="1" dirty="0"/>
              <a:t>suffer as a Christian</a:t>
            </a:r>
            <a:endParaRPr lang="en-AU" altLang="zh-CN" sz="2800" dirty="0"/>
          </a:p>
          <a:p>
            <a:pPr marL="0" lvl="0" indent="0">
              <a:buNone/>
            </a:pPr>
            <a:r>
              <a:rPr lang="en-AU" sz="3800" dirty="0"/>
              <a:t>4:19	… </a:t>
            </a:r>
            <a:r>
              <a:rPr lang="zh-CN" altLang="en-US" sz="3800" b="1" dirty="0"/>
              <a:t>那照神旨意受苦的人</a:t>
            </a:r>
            <a:r>
              <a:rPr lang="en-US" altLang="zh-CN" sz="3800" b="1" dirty="0"/>
              <a:t>…</a:t>
            </a:r>
            <a:r>
              <a:rPr lang="en-AU" sz="3100" b="1" dirty="0"/>
              <a:t>suffer according to the 	will of God</a:t>
            </a:r>
            <a:endParaRPr lang="en-AU" sz="3100" dirty="0"/>
          </a:p>
          <a:p>
            <a:pPr marL="0" lvl="0" indent="0">
              <a:buNone/>
            </a:pPr>
            <a:r>
              <a:rPr lang="en-AU" sz="3800" dirty="0"/>
              <a:t>5:1 	</a:t>
            </a:r>
            <a:r>
              <a:rPr lang="en-US" sz="3800" dirty="0"/>
              <a:t>…</a:t>
            </a:r>
            <a:r>
              <a:rPr lang="zh-CN" altLang="en-US" sz="3800" dirty="0"/>
              <a:t>作长老、</a:t>
            </a:r>
            <a:r>
              <a:rPr lang="zh-CN" altLang="en-US" sz="3800" b="1" dirty="0"/>
              <a:t>作基督受苦的见证</a:t>
            </a:r>
            <a:r>
              <a:rPr lang="en-US" altLang="zh-CN" sz="3800" b="1" dirty="0"/>
              <a:t>…</a:t>
            </a:r>
            <a:r>
              <a:rPr lang="en-AU" sz="3100" b="1" dirty="0"/>
              <a:t>a witness of the 	sufferings of Christ</a:t>
            </a:r>
            <a:endParaRPr lang="en-AU" sz="3100" dirty="0"/>
          </a:p>
          <a:p>
            <a:pPr marL="0" lvl="0" indent="0">
              <a:buNone/>
            </a:pPr>
            <a:r>
              <a:rPr lang="en-AU" sz="3800" dirty="0"/>
              <a:t>5:9 	…</a:t>
            </a:r>
            <a:r>
              <a:rPr lang="zh-CN" altLang="en-US" sz="3800" b="1" dirty="0"/>
              <a:t>众弟兄也是经历这样的苦难</a:t>
            </a:r>
            <a:r>
              <a:rPr lang="en-US" altLang="zh-CN" sz="3800" b="1" dirty="0"/>
              <a:t>…</a:t>
            </a:r>
            <a:r>
              <a:rPr lang="en-AU" sz="3100" b="1" dirty="0"/>
              <a:t>believers 	throughout the world is undergoing the same kind of 	sufferings</a:t>
            </a:r>
            <a:endParaRPr lang="en-AU" sz="3100" dirty="0"/>
          </a:p>
          <a:p>
            <a:pPr marL="0" indent="0">
              <a:buNone/>
            </a:pPr>
            <a:r>
              <a:rPr lang="en-AU" sz="3800" dirty="0"/>
              <a:t>5:10 	…</a:t>
            </a:r>
            <a:r>
              <a:rPr lang="zh-CN" altLang="en-US" sz="3800" b="1" dirty="0"/>
              <a:t>等你们暂受苦难之后 </a:t>
            </a:r>
            <a:r>
              <a:rPr lang="en-US" altLang="zh-CN" sz="3800" b="1" dirty="0"/>
              <a:t>…</a:t>
            </a:r>
            <a:r>
              <a:rPr lang="en-AU" sz="3100" b="1" dirty="0"/>
              <a:t>after you have suffered 	a little while</a:t>
            </a:r>
            <a:endParaRPr lang="en-AU" sz="3100" dirty="0"/>
          </a:p>
        </p:txBody>
      </p:sp>
    </p:spTree>
    <p:extLst>
      <p:ext uri="{BB962C8B-B14F-4D97-AF65-F5344CB8AC3E}">
        <p14:creationId xmlns:p14="http://schemas.microsoft.com/office/powerpoint/2010/main" val="298246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3600" b="1" u="sng" dirty="0"/>
              <a:t>路加福音</a:t>
            </a:r>
            <a:r>
              <a:rPr lang="en-US" altLang="zh-CN" sz="3600" b="1" u="sng" dirty="0"/>
              <a:t>1</a:t>
            </a:r>
            <a:r>
              <a:rPr lang="en-AU" altLang="zh-CN" sz="3600" b="1" u="sng" dirty="0"/>
              <a:t>4:25-33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600" baseline="30000" dirty="0"/>
              <a:t>28</a:t>
            </a:r>
            <a:r>
              <a:rPr lang="en-US" altLang="zh-CN" sz="3600" dirty="0"/>
              <a:t> </a:t>
            </a:r>
            <a:r>
              <a:rPr lang="zh-CN" altLang="en-US" sz="3600" dirty="0"/>
              <a:t>你们那一个要盖一座楼，不先坐下算计花费，能盖成不能呢？ </a:t>
            </a:r>
            <a:r>
              <a:rPr lang="en-US" altLang="zh-CN" sz="3600" baseline="30000" dirty="0"/>
              <a:t>29</a:t>
            </a:r>
            <a:r>
              <a:rPr lang="en-US" altLang="zh-CN" sz="3600" dirty="0"/>
              <a:t> </a:t>
            </a:r>
            <a:r>
              <a:rPr lang="zh-CN" altLang="en-US" sz="3600" dirty="0"/>
              <a:t>恐怕安了地基，不能成功，看见的人都笑话他， </a:t>
            </a:r>
            <a:r>
              <a:rPr lang="en-US" altLang="zh-CN" sz="3600" baseline="30000" dirty="0"/>
              <a:t>30</a:t>
            </a:r>
            <a:r>
              <a:rPr lang="en-US" altLang="zh-CN" sz="3600" dirty="0"/>
              <a:t> </a:t>
            </a:r>
            <a:r>
              <a:rPr lang="zh-CN" altLang="en-US" sz="3600" dirty="0"/>
              <a:t>说，这个人开了工，却不能完工。 </a:t>
            </a:r>
            <a:r>
              <a:rPr lang="en-US" altLang="zh-CN" sz="3600" baseline="30000" dirty="0"/>
              <a:t>31</a:t>
            </a:r>
            <a:r>
              <a:rPr lang="en-US" altLang="zh-CN" sz="3600" dirty="0"/>
              <a:t> </a:t>
            </a:r>
            <a:r>
              <a:rPr lang="zh-CN" altLang="en-US" sz="3600" dirty="0"/>
              <a:t>或是一个王，出去和别的王打仗，岂不先坐下酌量，能用一万兵，去敌那领二万兵来攻打他的吗？ </a:t>
            </a:r>
            <a:r>
              <a:rPr lang="en-US" altLang="zh-CN" sz="3600" baseline="30000" dirty="0"/>
              <a:t>32</a:t>
            </a:r>
            <a:r>
              <a:rPr lang="en-US" altLang="zh-CN" sz="3600" dirty="0"/>
              <a:t> </a:t>
            </a:r>
            <a:r>
              <a:rPr lang="zh-CN" altLang="en-US" sz="3600" dirty="0"/>
              <a:t>若是不能，就趁敌人还远的时候，派使者去求和息的条款。 </a:t>
            </a:r>
            <a:r>
              <a:rPr lang="en-US" altLang="zh-CN" sz="3600" baseline="30000" dirty="0"/>
              <a:t>33</a:t>
            </a:r>
            <a:r>
              <a:rPr lang="en-US" altLang="zh-CN" sz="3600" dirty="0"/>
              <a:t> </a:t>
            </a:r>
            <a:r>
              <a:rPr lang="zh-CN" altLang="en-US" sz="3600" dirty="0"/>
              <a:t>这样，你们无论什么人，若不撇下一切所有的，就不能作我的门徒。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36319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91000"/>
            <a:ext cx="6934200" cy="1591151"/>
          </a:xfrm>
        </p:spPr>
        <p:txBody>
          <a:bodyPr>
            <a:normAutofit fontScale="90000"/>
          </a:bodyPr>
          <a:lstStyle/>
          <a:p>
            <a:r>
              <a:rPr lang="zh-CN" altLang="en-US" sz="5400" b="1" dirty="0"/>
              <a:t>存受苦的心志 </a:t>
            </a:r>
            <a:br>
              <a:rPr lang="en-AU" altLang="zh-CN" sz="5400" b="1" dirty="0"/>
            </a:br>
            <a:r>
              <a:rPr lang="zh-CN" altLang="en-US" sz="5400" b="1" dirty="0"/>
              <a:t>过相爱的生活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5932206"/>
            <a:ext cx="6400800" cy="914400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</a:rPr>
              <a:t>彼得前书  </a:t>
            </a:r>
            <a:r>
              <a:rPr lang="en-AU" altLang="zh-CN" b="1" dirty="0">
                <a:solidFill>
                  <a:schemeClr val="tx1"/>
                </a:solidFill>
              </a:rPr>
              <a:t>4</a:t>
            </a:r>
            <a:r>
              <a:rPr lang="zh-CN" altLang="en-US" b="1" dirty="0">
                <a:solidFill>
                  <a:schemeClr val="tx1"/>
                </a:solidFill>
              </a:rPr>
              <a:t>：</a:t>
            </a:r>
            <a:r>
              <a:rPr lang="en-AU" altLang="zh-CN" b="1" dirty="0">
                <a:solidFill>
                  <a:schemeClr val="tx1"/>
                </a:solidFill>
              </a:rPr>
              <a:t>1</a:t>
            </a:r>
            <a:r>
              <a:rPr lang="en-US" altLang="zh-CN" b="1" dirty="0">
                <a:solidFill>
                  <a:schemeClr val="tx1"/>
                </a:solidFill>
              </a:rPr>
              <a:t>-11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89350"/>
            <a:ext cx="4042563" cy="41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8579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3600" b="1" u="sng" dirty="0"/>
              <a:t>彼得前书</a:t>
            </a:r>
            <a:r>
              <a:rPr lang="en-AU" altLang="zh-CN" sz="3600" b="1" u="sng" dirty="0"/>
              <a:t>4:1-6</a:t>
            </a:r>
            <a:r>
              <a:rPr lang="zh-CN" altLang="en-US" sz="3600" dirty="0"/>
              <a:t> </a:t>
            </a:r>
            <a:r>
              <a:rPr lang="en-AU" altLang="zh-CN" sz="3600" baseline="30000" dirty="0"/>
              <a:t>1</a:t>
            </a:r>
            <a:r>
              <a:rPr lang="en-AU" sz="3600" baseline="30000" dirty="0"/>
              <a:t> </a:t>
            </a:r>
            <a:r>
              <a:rPr lang="zh-CN" altLang="en-US" sz="3600" dirty="0"/>
              <a:t>基督既在肉身受苦</a:t>
            </a:r>
            <a:r>
              <a:rPr lang="en-US" altLang="zh-CN" sz="3600" dirty="0"/>
              <a:t>,</a:t>
            </a:r>
            <a:r>
              <a:rPr lang="zh-CN" altLang="en-US" sz="3600" dirty="0"/>
              <a:t>你们也当将这样的心志作为兵器</a:t>
            </a:r>
            <a:r>
              <a:rPr lang="en-US" altLang="zh-CN" sz="3600" dirty="0"/>
              <a:t>. </a:t>
            </a:r>
            <a:r>
              <a:rPr lang="zh-CN" altLang="en-US" sz="3600" dirty="0"/>
              <a:t>因为在肉身受过苦的</a:t>
            </a:r>
            <a:r>
              <a:rPr lang="en-US" altLang="zh-CN" sz="3600" dirty="0"/>
              <a:t>, </a:t>
            </a:r>
            <a:r>
              <a:rPr lang="zh-CN" altLang="en-US" sz="3600" dirty="0"/>
              <a:t>就已经与罪断绝了</a:t>
            </a:r>
            <a:r>
              <a:rPr lang="en-US" altLang="zh-CN" sz="3600" dirty="0"/>
              <a:t>.</a:t>
            </a:r>
            <a:r>
              <a:rPr lang="zh-CN" altLang="en-US" sz="3600" dirty="0"/>
              <a:t> </a:t>
            </a:r>
            <a:r>
              <a:rPr lang="en-AU" sz="3600" baseline="30000" dirty="0"/>
              <a:t>2</a:t>
            </a:r>
            <a:r>
              <a:rPr lang="en-AU" sz="3600" dirty="0"/>
              <a:t> </a:t>
            </a:r>
            <a:r>
              <a:rPr lang="zh-CN" altLang="en-US" sz="3600" dirty="0"/>
              <a:t>你们存这样的心</a:t>
            </a:r>
            <a:r>
              <a:rPr lang="en-US" altLang="zh-CN" sz="3600" dirty="0"/>
              <a:t>, </a:t>
            </a:r>
            <a:r>
              <a:rPr lang="zh-CN" altLang="en-US" sz="3600" dirty="0"/>
              <a:t>从今以后</a:t>
            </a:r>
            <a:r>
              <a:rPr lang="en-US" altLang="zh-CN" sz="3600" dirty="0"/>
              <a:t>, </a:t>
            </a:r>
            <a:r>
              <a:rPr lang="zh-CN" altLang="en-US" sz="3600" dirty="0"/>
              <a:t>就可以不从人的情欲</a:t>
            </a:r>
            <a:r>
              <a:rPr lang="en-US" altLang="zh-CN" sz="3600" dirty="0"/>
              <a:t>, </a:t>
            </a:r>
            <a:r>
              <a:rPr lang="zh-CN" altLang="en-US" sz="3600" dirty="0"/>
              <a:t>只从神的旨意</a:t>
            </a:r>
            <a:r>
              <a:rPr lang="en-US" altLang="zh-CN" sz="3600" dirty="0"/>
              <a:t>, </a:t>
            </a:r>
            <a:r>
              <a:rPr lang="zh-CN" altLang="en-US" sz="3600" dirty="0"/>
              <a:t>在世度余下的光阴</a:t>
            </a:r>
            <a:r>
              <a:rPr lang="en-US" altLang="zh-CN" sz="3600" dirty="0"/>
              <a:t>.</a:t>
            </a:r>
            <a:r>
              <a:rPr lang="zh-CN" altLang="en-US" sz="3600" dirty="0"/>
              <a:t> </a:t>
            </a:r>
            <a:r>
              <a:rPr lang="en-AU" sz="3600" baseline="30000" dirty="0"/>
              <a:t>3</a:t>
            </a:r>
            <a:r>
              <a:rPr lang="en-AU" sz="3600" dirty="0"/>
              <a:t> </a:t>
            </a:r>
            <a:r>
              <a:rPr lang="zh-CN" altLang="en-US" sz="3600" dirty="0"/>
              <a:t>因为往日随从外邦人的心意</a:t>
            </a:r>
            <a:r>
              <a:rPr lang="en-US" altLang="zh-CN" sz="3600" dirty="0"/>
              <a:t>, </a:t>
            </a:r>
            <a:r>
              <a:rPr lang="zh-CN" altLang="en-US" sz="3600" dirty="0"/>
              <a:t>行邪淫</a:t>
            </a:r>
            <a:r>
              <a:rPr lang="en-US" altLang="zh-CN" sz="3600" dirty="0"/>
              <a:t>, </a:t>
            </a:r>
            <a:r>
              <a:rPr lang="zh-CN" altLang="en-US" sz="3600" dirty="0"/>
              <a:t>恶欲</a:t>
            </a:r>
            <a:r>
              <a:rPr lang="en-US" altLang="zh-CN" sz="3600" dirty="0"/>
              <a:t>, </a:t>
            </a:r>
            <a:r>
              <a:rPr lang="zh-CN" altLang="en-US" sz="3600" dirty="0"/>
              <a:t>醉酒</a:t>
            </a:r>
            <a:r>
              <a:rPr lang="en-US" altLang="zh-CN" sz="3600" dirty="0"/>
              <a:t>, </a:t>
            </a:r>
            <a:r>
              <a:rPr lang="zh-CN" altLang="en-US" sz="3600" dirty="0"/>
              <a:t>荒宴</a:t>
            </a:r>
            <a:r>
              <a:rPr lang="en-US" altLang="zh-CN" sz="3600" dirty="0"/>
              <a:t>, </a:t>
            </a:r>
            <a:r>
              <a:rPr lang="zh-CN" altLang="en-US" sz="3600" dirty="0"/>
              <a:t>群饮</a:t>
            </a:r>
            <a:r>
              <a:rPr lang="en-US" altLang="zh-CN" sz="3600" dirty="0"/>
              <a:t>, </a:t>
            </a:r>
            <a:r>
              <a:rPr lang="zh-CN" altLang="en-US" sz="3600" dirty="0"/>
              <a:t>并可恶拜偶像的事</a:t>
            </a:r>
            <a:r>
              <a:rPr lang="en-US" altLang="zh-CN" sz="3600" dirty="0"/>
              <a:t>, </a:t>
            </a:r>
            <a:r>
              <a:rPr lang="zh-CN" altLang="en-US" sz="3600" dirty="0"/>
              <a:t>时候已经够了</a:t>
            </a:r>
            <a:r>
              <a:rPr lang="en-US" altLang="zh-CN" sz="3600" dirty="0"/>
              <a:t>.</a:t>
            </a:r>
            <a:r>
              <a:rPr lang="zh-CN" altLang="en-US" sz="3600" dirty="0"/>
              <a:t> </a:t>
            </a:r>
            <a:r>
              <a:rPr lang="en-AU" sz="3600" baseline="30000" dirty="0"/>
              <a:t>4</a:t>
            </a:r>
            <a:r>
              <a:rPr lang="en-AU" sz="3600" dirty="0"/>
              <a:t> </a:t>
            </a:r>
            <a:r>
              <a:rPr lang="zh-CN" altLang="en-US" sz="3600" dirty="0"/>
              <a:t>他们在这些事上</a:t>
            </a:r>
            <a:r>
              <a:rPr lang="en-US" altLang="zh-CN" sz="3600" dirty="0"/>
              <a:t>, </a:t>
            </a:r>
            <a:r>
              <a:rPr lang="zh-CN" altLang="en-US" sz="3600" dirty="0"/>
              <a:t>见你们不与他们同奔那放荡无度的路</a:t>
            </a:r>
            <a:r>
              <a:rPr lang="en-US" altLang="zh-CN" sz="3600" dirty="0"/>
              <a:t>,  </a:t>
            </a:r>
            <a:r>
              <a:rPr lang="zh-CN" altLang="en-US" sz="3600" dirty="0"/>
              <a:t>就以为怪毁谤你们</a:t>
            </a:r>
            <a:r>
              <a:rPr lang="en-US" altLang="zh-CN" sz="3600" dirty="0"/>
              <a:t>. </a:t>
            </a:r>
            <a:r>
              <a:rPr lang="zh-CN" altLang="en-US" sz="3600" dirty="0"/>
              <a:t> </a:t>
            </a:r>
            <a:r>
              <a:rPr lang="en-AU" sz="3600" baseline="30000" dirty="0"/>
              <a:t>5</a:t>
            </a:r>
            <a:r>
              <a:rPr lang="en-AU" sz="3600" dirty="0"/>
              <a:t> </a:t>
            </a:r>
            <a:r>
              <a:rPr lang="zh-CN" altLang="en-US" sz="3600" dirty="0"/>
              <a:t>他们必在那将要审判活人死人的主面前交账</a:t>
            </a:r>
            <a:r>
              <a:rPr lang="en-US" altLang="zh-CN" sz="3600" dirty="0"/>
              <a:t>. </a:t>
            </a:r>
            <a:r>
              <a:rPr lang="en-AU" sz="3600" baseline="30000" dirty="0"/>
              <a:t>6</a:t>
            </a:r>
            <a:r>
              <a:rPr lang="en-AU" sz="3600" dirty="0"/>
              <a:t> </a:t>
            </a:r>
            <a:r>
              <a:rPr lang="zh-CN" altLang="en-US" sz="3600" dirty="0"/>
              <a:t>为此</a:t>
            </a:r>
            <a:r>
              <a:rPr lang="en-US" altLang="zh-CN" sz="3600" dirty="0"/>
              <a:t>, </a:t>
            </a:r>
            <a:r>
              <a:rPr lang="zh-CN" altLang="en-US" sz="3600" dirty="0"/>
              <a:t>就是死人也曾有福音传给他们</a:t>
            </a:r>
            <a:r>
              <a:rPr lang="en-US" altLang="zh-CN" sz="3600" dirty="0"/>
              <a:t>, </a:t>
            </a:r>
            <a:r>
              <a:rPr lang="zh-CN" altLang="en-US" sz="3600" dirty="0"/>
              <a:t>要叫他们的肉体按着人受审判</a:t>
            </a:r>
            <a:r>
              <a:rPr lang="en-US" altLang="zh-CN" sz="3600" dirty="0"/>
              <a:t>, </a:t>
            </a:r>
            <a:r>
              <a:rPr lang="zh-CN" altLang="en-US" sz="3600" dirty="0"/>
              <a:t>他们的灵性却靠神活着</a:t>
            </a:r>
            <a:r>
              <a:rPr lang="en-US" altLang="zh-CN" sz="3600" dirty="0"/>
              <a:t>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06876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85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u="sng" dirty="0"/>
              <a:t>彼得前书</a:t>
            </a:r>
            <a:r>
              <a:rPr lang="en-AU" altLang="zh-CN" sz="3600" b="1" u="sng" dirty="0"/>
              <a:t>4:7-11</a:t>
            </a:r>
            <a:r>
              <a:rPr lang="zh-CN" altLang="en-US" sz="3600" dirty="0"/>
              <a:t> </a:t>
            </a:r>
            <a:endParaRPr lang="en-US" altLang="zh-CN" sz="3600" dirty="0"/>
          </a:p>
          <a:p>
            <a:pPr marL="0" indent="0">
              <a:buNone/>
            </a:pPr>
            <a:r>
              <a:rPr lang="en-AU" sz="3600" baseline="30000" dirty="0"/>
              <a:t>7</a:t>
            </a:r>
            <a:r>
              <a:rPr lang="en-AU" sz="3600" dirty="0"/>
              <a:t> </a:t>
            </a:r>
            <a:r>
              <a:rPr lang="zh-CN" altLang="en-US" sz="3600" dirty="0"/>
              <a:t>万物的结局近了。所以你们要谨慎自守，儆醒祷告。 </a:t>
            </a:r>
            <a:r>
              <a:rPr lang="en-AU" sz="3600" baseline="30000" dirty="0"/>
              <a:t>8</a:t>
            </a:r>
            <a:r>
              <a:rPr lang="en-AU" sz="3600" dirty="0"/>
              <a:t> </a:t>
            </a:r>
            <a:r>
              <a:rPr lang="zh-CN" altLang="en-US" sz="3600" dirty="0"/>
              <a:t>最要紧的是彼此切实相爱。因为爱能遮掩许多的罪。</a:t>
            </a:r>
            <a:r>
              <a:rPr lang="en-AU" sz="3600" baseline="30000" dirty="0"/>
              <a:t>9</a:t>
            </a:r>
            <a:r>
              <a:rPr lang="en-AU" sz="3600" dirty="0"/>
              <a:t> </a:t>
            </a:r>
            <a:r>
              <a:rPr lang="zh-CN" altLang="en-US" sz="3600" dirty="0"/>
              <a:t>你们要互相款待，不发怨言。 </a:t>
            </a:r>
            <a:r>
              <a:rPr lang="en-AU" sz="3600" baseline="30000" dirty="0"/>
              <a:t>10</a:t>
            </a:r>
            <a:r>
              <a:rPr lang="en-AU" sz="3600" dirty="0"/>
              <a:t> </a:t>
            </a:r>
            <a:r>
              <a:rPr lang="zh-CN" altLang="en-US" sz="3600" dirty="0"/>
              <a:t>各人要照所得的恩赐彼此服事，作神百般恩赐的好管家。</a:t>
            </a:r>
            <a:r>
              <a:rPr lang="en-AU" sz="3600" baseline="30000" dirty="0"/>
              <a:t>11</a:t>
            </a:r>
            <a:r>
              <a:rPr lang="en-AU" sz="3600" dirty="0"/>
              <a:t> </a:t>
            </a:r>
            <a:r>
              <a:rPr lang="zh-CN" altLang="en-US" sz="3600" dirty="0"/>
              <a:t>若有讲道的，要按着神的圣言讲。若有服事人的，要按着神所赐的力量服事。叫神在凡事上因耶稣基督得荣耀。原来荣耀权能都是他的，直到永永远远。阿们。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97493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9050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A</a:t>
            </a:r>
            <a:r>
              <a:rPr lang="zh-CN" altLang="en-US" sz="3600" b="1" dirty="0"/>
              <a:t>）存受苦的心志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4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1</a:t>
            </a:r>
            <a:r>
              <a:rPr lang="zh-CN" altLang="en-US" b="1" dirty="0"/>
              <a:t>）用受苦的心志来武装自己</a:t>
            </a:r>
            <a:endParaRPr lang="en-AU" b="1" dirty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dirty="0"/>
              <a:t>4:1 </a:t>
            </a:r>
            <a:r>
              <a:rPr lang="zh-CN" altLang="en-US" dirty="0"/>
              <a:t>基督既在肉身受苦，你们也当将这样的心志作为兵器，因为在肉身受过苦的，就已经与罪断绝了。</a:t>
            </a:r>
            <a:endParaRPr lang="en-AU" altLang="zh-CN" dirty="0"/>
          </a:p>
          <a:p>
            <a:pPr marL="0" indent="0">
              <a:buNone/>
            </a:pPr>
            <a:endParaRPr lang="en-AU" b="1" dirty="0"/>
          </a:p>
          <a:p>
            <a:r>
              <a:rPr lang="zh-CN" altLang="en-US" dirty="0"/>
              <a:t>“</a:t>
            </a:r>
            <a:r>
              <a:rPr lang="en-AU" altLang="zh-CN" dirty="0"/>
              <a:t>… …</a:t>
            </a:r>
            <a:r>
              <a:rPr lang="zh-CN" altLang="en-US" dirty="0"/>
              <a:t>在肉身受过苦的，就已经与罪断绝了</a:t>
            </a:r>
            <a:r>
              <a:rPr lang="en-AU" altLang="zh-CN" dirty="0"/>
              <a:t>…</a:t>
            </a:r>
            <a:r>
              <a:rPr lang="zh-CN" altLang="en-US" dirty="0"/>
              <a:t> ”是什么意思？</a:t>
            </a:r>
            <a:endParaRPr lang="en-AU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24037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9050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A</a:t>
            </a:r>
            <a:r>
              <a:rPr lang="zh-CN" altLang="en-US" sz="3600" b="1" dirty="0"/>
              <a:t>）存受苦的心志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4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）过合乎神旨意的生活</a:t>
            </a:r>
            <a:endParaRPr lang="en-AU" b="1" dirty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dirty="0"/>
              <a:t>4:2</a:t>
            </a:r>
            <a:r>
              <a:rPr lang="zh-CN" altLang="en-US" dirty="0"/>
              <a:t>你们存这样的心，从今以后，就可以不从人的情欲，只从神的旨意，在世度余下的光阴。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4:3</a:t>
            </a:r>
            <a:r>
              <a:rPr lang="zh-CN" altLang="en-US" dirty="0"/>
              <a:t>因为往日随从外邦人的心意，行邪淫，恶欲，醉酒，荒宴，群饮，并可恶拜偶像的事，时候已经够了。</a:t>
            </a:r>
            <a:endParaRPr lang="en-AU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157608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9050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A</a:t>
            </a:r>
            <a:r>
              <a:rPr lang="zh-CN" altLang="en-US" sz="3600" b="1" dirty="0"/>
              <a:t>）存受苦的心志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4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2a</a:t>
            </a:r>
            <a:r>
              <a:rPr lang="zh-CN" altLang="en-US" b="1" dirty="0"/>
              <a:t>）那毁谤我们的所要面对的审判</a:t>
            </a:r>
            <a:endParaRPr lang="en-AU" b="1" dirty="0"/>
          </a:p>
          <a:p>
            <a:pPr marL="0" indent="0">
              <a:buNone/>
            </a:pPr>
            <a:endParaRPr lang="en-US" altLang="zh-CN" sz="1000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en-AU" altLang="zh-CN" dirty="0"/>
              <a:t>:4</a:t>
            </a:r>
            <a:r>
              <a:rPr lang="en-AU" dirty="0"/>
              <a:t> </a:t>
            </a:r>
            <a:r>
              <a:rPr lang="zh-CN" altLang="en-US" dirty="0"/>
              <a:t>他们在这些事上，见你们不与他们同奔那放荡无度的路，就以为怪毁谤你们。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en-AU" altLang="zh-CN" dirty="0"/>
              <a:t>:5 </a:t>
            </a:r>
            <a:r>
              <a:rPr lang="zh-CN" altLang="en-US" dirty="0"/>
              <a:t>他们必在那将要审判活人死人的主面前交账。</a:t>
            </a:r>
            <a:endParaRPr lang="en-AU" altLang="zh-CN" dirty="0"/>
          </a:p>
          <a:p>
            <a:pPr marL="0" indent="0">
              <a:buNone/>
            </a:pPr>
            <a:endParaRPr lang="en-AU" altLang="zh-CN" sz="1000" dirty="0"/>
          </a:p>
          <a:p>
            <a:r>
              <a:rPr lang="zh-CN" altLang="en-US" b="1" dirty="0"/>
              <a:t>马太福音</a:t>
            </a:r>
            <a:r>
              <a:rPr lang="en-US" b="1" dirty="0"/>
              <a:t>24:9-13</a:t>
            </a:r>
            <a:r>
              <a:rPr lang="zh-CN" altLang="en-US" dirty="0"/>
              <a:t>“那时</a:t>
            </a:r>
            <a:r>
              <a:rPr lang="en-AU" altLang="zh-CN" dirty="0"/>
              <a:t>, </a:t>
            </a:r>
            <a:r>
              <a:rPr lang="zh-CN" altLang="en-US" dirty="0"/>
              <a:t>人要把你们陷在患难里</a:t>
            </a:r>
            <a:r>
              <a:rPr lang="en-AU" altLang="zh-CN" dirty="0"/>
              <a:t>, </a:t>
            </a:r>
            <a:r>
              <a:rPr lang="zh-CN" altLang="en-US" dirty="0"/>
              <a:t>也要杀害你们</a:t>
            </a:r>
            <a:r>
              <a:rPr lang="en-AU" altLang="zh-CN" dirty="0"/>
              <a:t>. </a:t>
            </a:r>
            <a:r>
              <a:rPr lang="zh-CN" altLang="en-US" dirty="0"/>
              <a:t>你们又要为我的名</a:t>
            </a:r>
            <a:r>
              <a:rPr lang="en-AU" altLang="zh-CN" dirty="0"/>
              <a:t>, </a:t>
            </a:r>
            <a:r>
              <a:rPr lang="zh-CN" altLang="en-US" dirty="0"/>
              <a:t>被万民恨恶</a:t>
            </a:r>
            <a:r>
              <a:rPr lang="en-AU" altLang="zh-CN" dirty="0"/>
              <a:t>. </a:t>
            </a:r>
            <a:r>
              <a:rPr lang="zh-CN" altLang="en-US" dirty="0"/>
              <a:t> </a:t>
            </a:r>
            <a:r>
              <a:rPr lang="en-US" baseline="30000" dirty="0"/>
              <a:t>10</a:t>
            </a:r>
            <a:r>
              <a:rPr lang="en-US" dirty="0"/>
              <a:t> </a:t>
            </a:r>
            <a:r>
              <a:rPr lang="zh-CN" altLang="en-US" dirty="0"/>
              <a:t>那时</a:t>
            </a:r>
            <a:r>
              <a:rPr lang="en-AU" altLang="zh-CN" dirty="0"/>
              <a:t>, </a:t>
            </a:r>
            <a:r>
              <a:rPr lang="zh-CN" altLang="en-US" dirty="0"/>
              <a:t>必有许多人跌倒</a:t>
            </a:r>
            <a:r>
              <a:rPr lang="en-AU" altLang="zh-CN" dirty="0"/>
              <a:t>, </a:t>
            </a:r>
            <a:r>
              <a:rPr lang="zh-CN" altLang="en-US" dirty="0"/>
              <a:t>也要彼此陷害</a:t>
            </a:r>
            <a:r>
              <a:rPr lang="en-AU" altLang="zh-CN" dirty="0"/>
              <a:t>, </a:t>
            </a:r>
            <a:r>
              <a:rPr lang="zh-CN" altLang="en-US" dirty="0"/>
              <a:t>彼此恨恶</a:t>
            </a:r>
            <a:r>
              <a:rPr lang="en-AU" altLang="zh-CN" dirty="0"/>
              <a:t>. </a:t>
            </a:r>
            <a:r>
              <a:rPr lang="zh-CN" altLang="en-US" dirty="0"/>
              <a:t> </a:t>
            </a: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zh-CN" altLang="en-US" dirty="0"/>
              <a:t>且有好些假先知起来</a:t>
            </a:r>
            <a:r>
              <a:rPr lang="en-AU" altLang="zh-CN" dirty="0"/>
              <a:t>, </a:t>
            </a:r>
            <a:r>
              <a:rPr lang="zh-CN" altLang="en-US" dirty="0"/>
              <a:t>迷惑多人</a:t>
            </a:r>
            <a:r>
              <a:rPr lang="en-AU" altLang="zh-CN" dirty="0"/>
              <a:t>. </a:t>
            </a:r>
            <a:r>
              <a:rPr lang="zh-CN" altLang="en-US" dirty="0"/>
              <a:t> </a:t>
            </a: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zh-CN" altLang="en-US" dirty="0"/>
              <a:t>只因不法的事增多</a:t>
            </a:r>
            <a:r>
              <a:rPr lang="en-AU" altLang="zh-CN" dirty="0"/>
              <a:t>, </a:t>
            </a:r>
            <a:r>
              <a:rPr lang="zh-CN" altLang="en-US" dirty="0"/>
              <a:t>许多人的爱心</a:t>
            </a:r>
            <a:r>
              <a:rPr lang="en-AU" altLang="zh-CN" dirty="0"/>
              <a:t>, </a:t>
            </a:r>
            <a:r>
              <a:rPr lang="zh-CN" altLang="en-US" dirty="0"/>
              <a:t>才渐渐冷淡了</a:t>
            </a:r>
            <a:r>
              <a:rPr lang="en-AU" altLang="zh-CN" dirty="0"/>
              <a:t>. </a:t>
            </a:r>
            <a:r>
              <a:rPr lang="zh-CN" altLang="en-US" dirty="0"/>
              <a:t> </a:t>
            </a:r>
            <a:r>
              <a:rPr lang="en-US" baseline="30000" dirty="0"/>
              <a:t>13</a:t>
            </a:r>
            <a:r>
              <a:rPr lang="en-US" dirty="0"/>
              <a:t> </a:t>
            </a:r>
            <a:r>
              <a:rPr lang="zh-CN" altLang="en-US" dirty="0"/>
              <a:t>惟有忍耐到底的</a:t>
            </a:r>
            <a:r>
              <a:rPr lang="en-AU" altLang="zh-CN" dirty="0"/>
              <a:t>, </a:t>
            </a:r>
            <a:r>
              <a:rPr lang="zh-CN" altLang="en-US" dirty="0"/>
              <a:t>必然得救</a:t>
            </a:r>
            <a:r>
              <a:rPr lang="en-AU" altLang="zh-CN" dirty="0"/>
              <a:t>. </a:t>
            </a:r>
            <a:r>
              <a:rPr lang="zh-CN" altLang="en-US" dirty="0"/>
              <a:t> ” </a:t>
            </a:r>
            <a:endParaRPr lang="en-AU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219213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9050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A</a:t>
            </a:r>
            <a:r>
              <a:rPr lang="zh-CN" altLang="en-US" sz="3600" b="1" dirty="0"/>
              <a:t>）存受苦的心志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4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2a</a:t>
            </a:r>
            <a:r>
              <a:rPr lang="zh-CN" altLang="en-US" b="1" dirty="0"/>
              <a:t>）那毁谤我们的所要面对的审判</a:t>
            </a:r>
            <a:endParaRPr lang="en-AU" b="1" dirty="0"/>
          </a:p>
          <a:p>
            <a:pPr marL="0" indent="0">
              <a:buNone/>
            </a:pPr>
            <a:endParaRPr lang="en-US" altLang="zh-CN" sz="1000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en-AU" altLang="zh-CN" dirty="0"/>
              <a:t>:4</a:t>
            </a:r>
            <a:r>
              <a:rPr lang="en-AU" dirty="0"/>
              <a:t> </a:t>
            </a:r>
            <a:r>
              <a:rPr lang="zh-CN" altLang="en-US" dirty="0"/>
              <a:t>他们在这些事上，见你们不与他们同奔那放荡无度的路，就以为怪毁谤你们。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en-AU" altLang="zh-CN" dirty="0"/>
              <a:t>:5 </a:t>
            </a:r>
            <a:r>
              <a:rPr lang="zh-CN" altLang="en-US" dirty="0"/>
              <a:t>他们必在那将要审判活人死人的主面前交账。</a:t>
            </a:r>
            <a:endParaRPr lang="en-AU" altLang="zh-CN" dirty="0"/>
          </a:p>
          <a:p>
            <a:pPr marL="0" indent="0">
              <a:buNone/>
            </a:pPr>
            <a:endParaRPr lang="en-AU" altLang="zh-CN" sz="1000" dirty="0"/>
          </a:p>
          <a:p>
            <a:r>
              <a:rPr lang="zh-CN" altLang="en-US" b="1" dirty="0"/>
              <a:t>马太福音</a:t>
            </a:r>
            <a:r>
              <a:rPr lang="en-US" altLang="zh-CN" b="1" dirty="0"/>
              <a:t>12</a:t>
            </a:r>
            <a:r>
              <a:rPr lang="en-US" b="1" dirty="0"/>
              <a:t>:36</a:t>
            </a:r>
            <a:r>
              <a:rPr lang="zh-CN" altLang="en-US" dirty="0"/>
              <a:t>“我又告诉你们，凡人所说的闲话，当审判的日子，必要句句供出来。”</a:t>
            </a:r>
            <a:endParaRPr lang="en-AU" altLang="zh-CN" dirty="0"/>
          </a:p>
          <a:p>
            <a:r>
              <a:rPr lang="zh-CN" altLang="en-US" b="1" dirty="0"/>
              <a:t>约翰福音 </a:t>
            </a:r>
            <a:r>
              <a:rPr lang="en-AU" altLang="zh-CN" b="1" dirty="0"/>
              <a:t>5:22</a:t>
            </a:r>
            <a:r>
              <a:rPr lang="en-AU" altLang="zh-CN" dirty="0"/>
              <a:t> </a:t>
            </a:r>
            <a:r>
              <a:rPr lang="zh-CN" altLang="en-US" dirty="0"/>
              <a:t>“父不审判什么人，乃将审判的事全交与子。 ” </a:t>
            </a:r>
            <a:endParaRPr lang="en-AU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2065603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1814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宋体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存受苦的心志  过相爱的生活</vt:lpstr>
      <vt:lpstr>PowerPoint Presentation</vt:lpstr>
      <vt:lpstr>PowerPoint Presentation</vt:lpstr>
      <vt:lpstr>A）存受苦的心志</vt:lpstr>
      <vt:lpstr>A）存受苦的心志</vt:lpstr>
      <vt:lpstr>A）存受苦的心志</vt:lpstr>
      <vt:lpstr>A）存受苦的心志</vt:lpstr>
      <vt:lpstr>A）存受苦的心志</vt:lpstr>
      <vt:lpstr>B）过相爱的生活</vt:lpstr>
      <vt:lpstr>B）过相爱的生活</vt:lpstr>
      <vt:lpstr>结论：存受苦的心志 过相爱的生活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KT</cp:lastModifiedBy>
  <cp:revision>92</cp:revision>
  <dcterms:created xsi:type="dcterms:W3CDTF">2006-08-16T00:00:00Z</dcterms:created>
  <dcterms:modified xsi:type="dcterms:W3CDTF">2016-04-09T21:04:18Z</dcterms:modified>
</cp:coreProperties>
</file>