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9" r:id="rId5"/>
    <p:sldId id="277" r:id="rId6"/>
    <p:sldId id="278" r:id="rId7"/>
    <p:sldId id="274" r:id="rId8"/>
    <p:sldId id="276" r:id="rId9"/>
    <p:sldId id="262" r:id="rId10"/>
    <p:sldId id="263" r:id="rId11"/>
    <p:sldId id="266" r:id="rId12"/>
    <p:sldId id="279" r:id="rId13"/>
    <p:sldId id="280" r:id="rId14"/>
    <p:sldId id="281" r:id="rId15"/>
    <p:sldId id="282" r:id="rId16"/>
    <p:sldId id="283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74911" autoAdjust="0"/>
  </p:normalViewPr>
  <p:slideViewPr>
    <p:cSldViewPr>
      <p:cViewPr varScale="1">
        <p:scale>
          <a:sx n="54" d="100"/>
          <a:sy n="54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FAA5E-8B30-49DB-A7FD-91DAEEC5B849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56F40-A2C8-47AA-9B6D-643739B1CE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8356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B9778-77A6-4534-8206-111A002ABE42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8F9E6-13A1-4276-B217-62DB952E16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214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686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216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32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17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548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13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886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856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983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285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278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3BF28-E8C2-4AD8-89C9-0D78530378EE}" type="datetimeFigureOut">
              <a:rPr lang="en-AU" smtClean="0"/>
              <a:t>16/04/2016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F538-0BFC-414E-BE31-32C538E74E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328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苦难中的喜乐</a:t>
            </a:r>
            <a:endParaRPr lang="en-AU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645024"/>
            <a:ext cx="6512768" cy="1993776"/>
          </a:xfrm>
        </p:spPr>
        <p:txBody>
          <a:bodyPr>
            <a:normAutofit lnSpcReduction="10000"/>
          </a:bodyPr>
          <a:lstStyle/>
          <a:p>
            <a:r>
              <a:rPr lang="zh-CN" altLang="en-US" sz="4000" dirty="0" smtClean="0">
                <a:solidFill>
                  <a:schemeClr val="tx1"/>
                </a:solidFill>
              </a:rPr>
              <a:t>彼得前书</a:t>
            </a:r>
            <a:r>
              <a:rPr lang="en-US" altLang="zh-CN" sz="4000" dirty="0" smtClean="0">
                <a:solidFill>
                  <a:schemeClr val="tx1"/>
                </a:solidFill>
              </a:rPr>
              <a:t>4</a:t>
            </a:r>
            <a:r>
              <a:rPr lang="en-AU" altLang="zh-CN" sz="4000" dirty="0" smtClean="0">
                <a:solidFill>
                  <a:schemeClr val="tx1"/>
                </a:solidFill>
              </a:rPr>
              <a:t>:12-19</a:t>
            </a:r>
          </a:p>
          <a:p>
            <a:endParaRPr lang="en-US" altLang="zh-CN" sz="4000" dirty="0" smtClean="0">
              <a:solidFill>
                <a:schemeClr val="tx1"/>
              </a:solidFill>
            </a:endParaRP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2016  </a:t>
            </a:r>
            <a:r>
              <a:rPr lang="zh-CN" altLang="en-US" sz="4000" dirty="0" smtClean="0">
                <a:solidFill>
                  <a:schemeClr val="tx1"/>
                </a:solidFill>
              </a:rPr>
              <a:t>年 </a:t>
            </a:r>
            <a:r>
              <a:rPr lang="en-US" altLang="zh-CN" sz="4000" dirty="0" smtClean="0">
                <a:solidFill>
                  <a:schemeClr val="tx1"/>
                </a:solidFill>
              </a:rPr>
              <a:t>4 </a:t>
            </a:r>
            <a:r>
              <a:rPr lang="zh-CN" altLang="en-US" sz="4000" dirty="0" smtClean="0">
                <a:solidFill>
                  <a:schemeClr val="tx1"/>
                </a:solidFill>
              </a:rPr>
              <a:t>月 </a:t>
            </a:r>
            <a:r>
              <a:rPr lang="en-US" altLang="zh-CN" sz="4000" dirty="0" smtClean="0">
                <a:solidFill>
                  <a:schemeClr val="tx1"/>
                </a:solidFill>
              </a:rPr>
              <a:t>17 </a:t>
            </a:r>
            <a:r>
              <a:rPr lang="zh-CN" altLang="en-US" sz="4000" dirty="0" smtClean="0">
                <a:solidFill>
                  <a:schemeClr val="tx1"/>
                </a:solidFill>
              </a:rPr>
              <a:t>日</a:t>
            </a:r>
            <a:endParaRPr lang="en-A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3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720079"/>
          </a:xfrm>
        </p:spPr>
        <p:txBody>
          <a:bodyPr/>
          <a:lstStyle/>
          <a:p>
            <a:pPr marL="914400" lvl="1" indent="-457200" algn="ctr"/>
            <a:r>
              <a:rPr lang="zh-CN" altLang="en-US" sz="3900" dirty="0" smtClean="0">
                <a:solidFill>
                  <a:schemeClr val="tx1"/>
                </a:solidFill>
              </a:rPr>
              <a:t>为基督的名受辱骂</a:t>
            </a:r>
            <a:endParaRPr lang="en-US" altLang="zh-CN" sz="39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04856" cy="4248472"/>
          </a:xfrm>
        </p:spPr>
        <p:txBody>
          <a:bodyPr>
            <a:noAutofit/>
          </a:bodyPr>
          <a:lstStyle/>
          <a:p>
            <a:pPr algn="l"/>
            <a:r>
              <a:rPr lang="zh-CN" altLang="en-US" sz="3400" dirty="0">
                <a:solidFill>
                  <a:schemeClr val="tx1"/>
                </a:solidFill>
              </a:rPr>
              <a:t>彼得前书</a:t>
            </a:r>
            <a:r>
              <a:rPr lang="en-US" altLang="zh-CN" sz="3400" dirty="0">
                <a:solidFill>
                  <a:schemeClr val="tx1"/>
                </a:solidFill>
              </a:rPr>
              <a:t>4</a:t>
            </a:r>
            <a:r>
              <a:rPr lang="zh-CN" altLang="en-US" sz="3400" dirty="0">
                <a:solidFill>
                  <a:schemeClr val="tx1"/>
                </a:solidFill>
              </a:rPr>
              <a:t>：</a:t>
            </a:r>
            <a:r>
              <a:rPr lang="en-US" altLang="zh-CN" sz="3400" dirty="0">
                <a:solidFill>
                  <a:schemeClr val="tx1"/>
                </a:solidFill>
              </a:rPr>
              <a:t>14 </a:t>
            </a:r>
            <a:r>
              <a:rPr lang="en-AU" sz="3400" dirty="0">
                <a:solidFill>
                  <a:schemeClr val="tx1"/>
                </a:solidFill>
              </a:rPr>
              <a:t> </a:t>
            </a:r>
            <a:r>
              <a:rPr lang="zh-CN" altLang="en-US" sz="3400" dirty="0">
                <a:solidFill>
                  <a:schemeClr val="tx1"/>
                </a:solidFill>
              </a:rPr>
              <a:t>你们若为基督的名受辱骂，便是有福的。因为神荣耀的灵，常住在你们身上。</a:t>
            </a:r>
            <a:endParaRPr lang="en-AU" sz="3400" dirty="0">
              <a:solidFill>
                <a:schemeClr val="tx1"/>
              </a:solidFill>
            </a:endParaRPr>
          </a:p>
          <a:p>
            <a:pPr algn="l"/>
            <a:endParaRPr lang="en-US" altLang="zh-CN" sz="3400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3400" dirty="0" smtClean="0">
                <a:solidFill>
                  <a:schemeClr val="tx1"/>
                </a:solidFill>
              </a:rPr>
              <a:t>马</a:t>
            </a:r>
            <a:r>
              <a:rPr lang="zh-CN" altLang="en-US" sz="3400" dirty="0">
                <a:solidFill>
                  <a:schemeClr val="tx1"/>
                </a:solidFill>
              </a:rPr>
              <a:t>太福音</a:t>
            </a:r>
            <a:r>
              <a:rPr lang="en-AU" sz="3400" dirty="0">
                <a:solidFill>
                  <a:schemeClr val="tx1"/>
                </a:solidFill>
              </a:rPr>
              <a:t>5</a:t>
            </a:r>
            <a:r>
              <a:rPr lang="zh-CN" altLang="en-US" sz="3400" dirty="0">
                <a:solidFill>
                  <a:schemeClr val="tx1"/>
                </a:solidFill>
              </a:rPr>
              <a:t>：</a:t>
            </a:r>
            <a:r>
              <a:rPr lang="en-AU" sz="3400" dirty="0" smtClean="0">
                <a:solidFill>
                  <a:schemeClr val="tx1"/>
                </a:solidFill>
              </a:rPr>
              <a:t>1</a:t>
            </a:r>
            <a:r>
              <a:rPr lang="en-US" altLang="zh-CN" sz="3400" dirty="0" smtClean="0">
                <a:solidFill>
                  <a:schemeClr val="tx1"/>
                </a:solidFill>
              </a:rPr>
              <a:t>1</a:t>
            </a:r>
            <a:r>
              <a:rPr lang="en-AU" sz="3400" dirty="0" smtClean="0">
                <a:solidFill>
                  <a:schemeClr val="tx1"/>
                </a:solidFill>
              </a:rPr>
              <a:t>-12</a:t>
            </a:r>
            <a:r>
              <a:rPr lang="zh-CN" altLang="en-US" sz="3400" dirty="0" smtClean="0">
                <a:solidFill>
                  <a:schemeClr val="tx1"/>
                </a:solidFill>
              </a:rPr>
              <a:t>  人</a:t>
            </a:r>
            <a:r>
              <a:rPr lang="zh-CN" altLang="en-US" sz="3400" dirty="0">
                <a:solidFill>
                  <a:schemeClr val="tx1"/>
                </a:solidFill>
              </a:rPr>
              <a:t>若因我辱骂你们，逼迫你们，捏造各样坏话毁谤你们，你们就有福了。应当欢喜快乐，因为你们在天上的赏赐是大的</a:t>
            </a:r>
            <a:r>
              <a:rPr lang="zh-CN" altLang="en-US" sz="3400" dirty="0" smtClean="0">
                <a:solidFill>
                  <a:schemeClr val="tx1"/>
                </a:solidFill>
              </a:rPr>
              <a:t>。</a:t>
            </a:r>
            <a:endParaRPr lang="en-US" altLang="zh-CN" sz="3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64096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zh-CN" altLang="en-US" sz="3900" dirty="0" smtClean="0">
                <a:solidFill>
                  <a:schemeClr val="tx1"/>
                </a:solidFill>
              </a:rPr>
              <a:t>不该为罪受苦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704856" cy="4536504"/>
          </a:xfrm>
        </p:spPr>
        <p:txBody>
          <a:bodyPr>
            <a:normAutofit/>
          </a:bodyPr>
          <a:lstStyle/>
          <a:p>
            <a:pPr algn="l"/>
            <a:r>
              <a:rPr lang="en-US" altLang="zh-CN" sz="3400" dirty="0" smtClean="0">
                <a:solidFill>
                  <a:schemeClr val="tx1"/>
                </a:solidFill>
              </a:rPr>
              <a:t>16 </a:t>
            </a:r>
            <a:r>
              <a:rPr lang="zh-CN" altLang="en-US" sz="3400" dirty="0" smtClean="0">
                <a:solidFill>
                  <a:schemeClr val="tx1"/>
                </a:solidFill>
              </a:rPr>
              <a:t>你</a:t>
            </a:r>
            <a:r>
              <a:rPr lang="zh-CN" altLang="en-US" sz="3400" dirty="0">
                <a:solidFill>
                  <a:schemeClr val="tx1"/>
                </a:solidFill>
              </a:rPr>
              <a:t>们中间却不可有人，因为杀人，偷窃，作恶，</a:t>
            </a:r>
            <a:r>
              <a:rPr lang="zh-CN" altLang="en-US" sz="3400" b="1" dirty="0">
                <a:solidFill>
                  <a:schemeClr val="tx1"/>
                </a:solidFill>
              </a:rPr>
              <a:t>好管闲事</a:t>
            </a:r>
            <a:r>
              <a:rPr lang="zh-CN" altLang="en-US" sz="3400" dirty="0">
                <a:solidFill>
                  <a:schemeClr val="tx1"/>
                </a:solidFill>
              </a:rPr>
              <a:t>而受苦</a:t>
            </a:r>
            <a:r>
              <a:rPr lang="zh-CN" altLang="en-US" sz="3400" dirty="0" smtClean="0">
                <a:solidFill>
                  <a:schemeClr val="tx1"/>
                </a:solidFill>
              </a:rPr>
              <a:t>。</a:t>
            </a:r>
            <a:endParaRPr lang="en-US" altLang="zh-CN" sz="3400" dirty="0" smtClean="0">
              <a:solidFill>
                <a:schemeClr val="tx1"/>
              </a:solidFill>
            </a:endParaRPr>
          </a:p>
          <a:p>
            <a:endParaRPr lang="en-US" sz="3400" dirty="0">
              <a:solidFill>
                <a:schemeClr val="tx1"/>
              </a:solidFill>
            </a:endParaRPr>
          </a:p>
          <a:p>
            <a:pPr algn="l"/>
            <a:r>
              <a:rPr lang="zh-CN" altLang="en-US" sz="3400" dirty="0">
                <a:solidFill>
                  <a:schemeClr val="tx1"/>
                </a:solidFill>
              </a:rPr>
              <a:t>帖撒罗尼迦后书</a:t>
            </a:r>
            <a:r>
              <a:rPr lang="en-US" altLang="zh-CN" sz="3400" dirty="0" smtClean="0">
                <a:solidFill>
                  <a:schemeClr val="tx1"/>
                </a:solidFill>
              </a:rPr>
              <a:t>3:11-12</a:t>
            </a:r>
            <a:r>
              <a:rPr lang="zh-CN" altLang="en-US" sz="3400" dirty="0" smtClean="0">
                <a:solidFill>
                  <a:schemeClr val="tx1"/>
                </a:solidFill>
              </a:rPr>
              <a:t>：因</a:t>
            </a:r>
            <a:r>
              <a:rPr lang="zh-CN" altLang="en-US" sz="3400" dirty="0">
                <a:solidFill>
                  <a:schemeClr val="tx1"/>
                </a:solidFill>
              </a:rPr>
              <a:t>我们听说，在你们中间有人不按规矩而行，什么工都不作，反倒专管闲</a:t>
            </a:r>
            <a:r>
              <a:rPr lang="zh-CN" altLang="en-US" sz="3400" dirty="0" smtClean="0">
                <a:solidFill>
                  <a:schemeClr val="tx1"/>
                </a:solidFill>
              </a:rPr>
              <a:t>事</a:t>
            </a:r>
            <a:r>
              <a:rPr lang="en-US" altLang="zh-CN" sz="3400" dirty="0" smtClean="0">
                <a:solidFill>
                  <a:schemeClr val="tx1"/>
                </a:solidFill>
              </a:rPr>
              <a:t>. </a:t>
            </a:r>
            <a:r>
              <a:rPr lang="zh-CN" altLang="en-US" sz="3400" dirty="0" smtClean="0">
                <a:solidFill>
                  <a:schemeClr val="tx1"/>
                </a:solidFill>
              </a:rPr>
              <a:t>我</a:t>
            </a:r>
            <a:r>
              <a:rPr lang="zh-CN" altLang="en-US" sz="3400" dirty="0">
                <a:solidFill>
                  <a:schemeClr val="tx1"/>
                </a:solidFill>
              </a:rPr>
              <a:t>们靠主耶稣基督，吩咐劝戒这样的人，要安静作工，吃自己的</a:t>
            </a:r>
            <a:r>
              <a:rPr lang="zh-CN" altLang="en-US" sz="3400" dirty="0" smtClean="0">
                <a:solidFill>
                  <a:schemeClr val="tx1"/>
                </a:solidFill>
              </a:rPr>
              <a:t>饭</a:t>
            </a:r>
            <a:r>
              <a:rPr lang="en-US" altLang="zh-CN" sz="3400" dirty="0" smtClean="0">
                <a:solidFill>
                  <a:schemeClr val="tx1"/>
                </a:solidFill>
              </a:rPr>
              <a:t>.</a:t>
            </a:r>
            <a:endParaRPr lang="en-AU" sz="34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99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109985"/>
          </a:xfrm>
        </p:spPr>
        <p:txBody>
          <a:bodyPr/>
          <a:lstStyle/>
          <a:p>
            <a:r>
              <a:rPr lang="zh-CN" altLang="en-US" dirty="0"/>
              <a:t>作基督徒受苦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6872808" cy="4082008"/>
          </a:xfrm>
        </p:spPr>
        <p:txBody>
          <a:bodyPr>
            <a:normAutofit/>
          </a:bodyPr>
          <a:lstStyle/>
          <a:p>
            <a:pPr algn="l"/>
            <a:r>
              <a:rPr lang="zh-CN" altLang="en-US" sz="3600" dirty="0" smtClean="0">
                <a:solidFill>
                  <a:schemeClr val="tx1"/>
                </a:solidFill>
              </a:rPr>
              <a:t>基</a:t>
            </a:r>
            <a:r>
              <a:rPr lang="zh-CN" altLang="en-US" sz="3600" dirty="0">
                <a:solidFill>
                  <a:schemeClr val="tx1"/>
                </a:solidFill>
              </a:rPr>
              <a:t>督</a:t>
            </a:r>
            <a:r>
              <a:rPr lang="zh-CN" altLang="en-US" sz="3600" dirty="0" smtClean="0">
                <a:solidFill>
                  <a:schemeClr val="tx1"/>
                </a:solidFill>
              </a:rPr>
              <a:t>徒的名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endParaRPr lang="en-US" altLang="zh-CN" sz="3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tx1"/>
                </a:solidFill>
              </a:rPr>
              <a:t>不要</a:t>
            </a:r>
            <a:r>
              <a:rPr lang="zh-CN" altLang="en-US" sz="3600" dirty="0" smtClean="0">
                <a:solidFill>
                  <a:schemeClr val="tx1"/>
                </a:solidFill>
              </a:rPr>
              <a:t>羞</a:t>
            </a:r>
            <a:r>
              <a:rPr lang="zh-CN" altLang="en-US" sz="3600" dirty="0" smtClean="0">
                <a:solidFill>
                  <a:schemeClr val="tx1"/>
                </a:solidFill>
              </a:rPr>
              <a:t>耻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tx1"/>
                </a:solidFill>
              </a:rPr>
              <a:t>受</a:t>
            </a:r>
            <a:r>
              <a:rPr lang="zh-CN" altLang="en-US" sz="3600" dirty="0" smtClean="0">
                <a:solidFill>
                  <a:schemeClr val="tx1"/>
                </a:solidFill>
              </a:rPr>
              <a:t>苦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chemeClr val="tx1"/>
                </a:solidFill>
              </a:rPr>
              <a:t>因基</a:t>
            </a:r>
            <a:r>
              <a:rPr lang="zh-CN" altLang="en-US" sz="3600" dirty="0">
                <a:solidFill>
                  <a:schemeClr val="tx1"/>
                </a:solidFill>
              </a:rPr>
              <a:t>督徒的</a:t>
            </a:r>
            <a:r>
              <a:rPr lang="zh-CN" altLang="en-US" sz="3600" dirty="0" smtClean="0">
                <a:solidFill>
                  <a:schemeClr val="tx1"/>
                </a:solidFill>
              </a:rPr>
              <a:t>名</a:t>
            </a:r>
            <a:r>
              <a:rPr lang="zh-CN" altLang="en-US" sz="3600" dirty="0" smtClean="0">
                <a:solidFill>
                  <a:schemeClr val="tx1"/>
                </a:solidFill>
              </a:rPr>
              <a:t>归</a:t>
            </a:r>
            <a:r>
              <a:rPr lang="zh-CN" altLang="en-US" sz="3600" dirty="0" smtClean="0">
                <a:solidFill>
                  <a:schemeClr val="tx1"/>
                </a:solidFill>
              </a:rPr>
              <a:t>荣耀给神</a:t>
            </a:r>
            <a:endParaRPr lang="en-US" altLang="zh-CN" sz="3600" dirty="0">
              <a:solidFill>
                <a:schemeClr val="tx1"/>
              </a:solidFill>
            </a:endParaRPr>
          </a:p>
          <a:p>
            <a:pPr lvl="1" algn="l"/>
            <a:endParaRPr lang="en-US" altLang="zh-CN" sz="3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08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261"/>
            <a:ext cx="7772400" cy="1181993"/>
          </a:xfrm>
        </p:spPr>
        <p:txBody>
          <a:bodyPr/>
          <a:lstStyle/>
          <a:p>
            <a:r>
              <a:rPr lang="zh-CN" altLang="en-US" dirty="0"/>
              <a:t>义人仅仅得救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560840" cy="4896544"/>
          </a:xfrm>
        </p:spPr>
        <p:txBody>
          <a:bodyPr>
            <a:noAutofit/>
          </a:bodyPr>
          <a:lstStyle/>
          <a:p>
            <a:pPr algn="l"/>
            <a:r>
              <a:rPr lang="en-AU" altLang="zh-CN" sz="3600" dirty="0" smtClean="0">
                <a:solidFill>
                  <a:schemeClr val="tx1"/>
                </a:solidFill>
              </a:rPr>
              <a:t>18 </a:t>
            </a:r>
            <a:r>
              <a:rPr lang="zh-CN" altLang="en-US" sz="3600" dirty="0" smtClean="0">
                <a:solidFill>
                  <a:schemeClr val="tx1"/>
                </a:solidFill>
              </a:rPr>
              <a:t>若</a:t>
            </a:r>
            <a:r>
              <a:rPr lang="zh-CN" altLang="en-US" sz="3600" dirty="0">
                <a:solidFill>
                  <a:schemeClr val="tx1"/>
                </a:solidFill>
              </a:rPr>
              <a:t>是义人仅仅得救，那不虔敬和犯罪的人，将有何地可站</a:t>
            </a:r>
            <a:r>
              <a:rPr lang="zh-CN" altLang="en-US" sz="3600" dirty="0" smtClean="0">
                <a:solidFill>
                  <a:schemeClr val="tx1"/>
                </a:solidFill>
              </a:rPr>
              <a:t>呢？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3600" dirty="0" smtClean="0">
                <a:solidFill>
                  <a:schemeClr val="tx1"/>
                </a:solidFill>
              </a:rPr>
              <a:t>原文直译： 既然义人</a:t>
            </a:r>
            <a:r>
              <a:rPr lang="zh-CN" altLang="en-US" sz="3600" dirty="0" smtClean="0">
                <a:solidFill>
                  <a:srgbClr val="FF0000"/>
                </a:solidFill>
              </a:rPr>
              <a:t>被拯救</a:t>
            </a:r>
            <a:r>
              <a:rPr lang="zh-CN" altLang="en-US" sz="3600" dirty="0" smtClean="0">
                <a:solidFill>
                  <a:schemeClr val="tx1"/>
                </a:solidFill>
              </a:rPr>
              <a:t>很困难（非常少见），那</a:t>
            </a:r>
            <a:r>
              <a:rPr lang="zh-CN" altLang="en-US" sz="3600" dirty="0">
                <a:solidFill>
                  <a:schemeClr val="tx1"/>
                </a:solidFill>
              </a:rPr>
              <a:t>不虔敬和犯罪的</a:t>
            </a:r>
            <a:r>
              <a:rPr lang="zh-CN" altLang="en-US" sz="3600" dirty="0" smtClean="0">
                <a:solidFill>
                  <a:schemeClr val="tx1"/>
                </a:solidFill>
              </a:rPr>
              <a:t>人将出现在何处呢？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endParaRPr lang="en-US" sz="3600" dirty="0">
              <a:solidFill>
                <a:schemeClr val="tx1"/>
              </a:solidFill>
            </a:endParaRPr>
          </a:p>
          <a:p>
            <a:pPr algn="l"/>
            <a:r>
              <a:rPr lang="zh-CN" altLang="en-US" sz="3600" dirty="0" smtClean="0">
                <a:solidFill>
                  <a:schemeClr val="tx1"/>
                </a:solidFill>
              </a:rPr>
              <a:t>救恩绝不容易</a:t>
            </a:r>
            <a:r>
              <a:rPr lang="en-US" altLang="zh-CN" sz="3600" dirty="0" smtClean="0">
                <a:solidFill>
                  <a:schemeClr val="tx1"/>
                </a:solidFill>
              </a:rPr>
              <a:t>-</a:t>
            </a:r>
            <a:r>
              <a:rPr lang="zh-CN" altLang="en-US" sz="3600" dirty="0" smtClean="0">
                <a:solidFill>
                  <a:schemeClr val="tx1"/>
                </a:solidFill>
              </a:rPr>
              <a:t>窄门小</a:t>
            </a:r>
            <a:r>
              <a:rPr lang="zh-CN" altLang="en-US" sz="3600" dirty="0" smtClean="0">
                <a:solidFill>
                  <a:schemeClr val="tx1"/>
                </a:solidFill>
              </a:rPr>
              <a:t>路</a:t>
            </a:r>
            <a:endParaRPr lang="en-US" altLang="zh-CN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9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80119"/>
          </a:xfrm>
        </p:spPr>
        <p:txBody>
          <a:bodyPr/>
          <a:lstStyle/>
          <a:p>
            <a:r>
              <a:rPr lang="zh-CN" altLang="en-US" dirty="0" smtClean="0"/>
              <a:t>怎样受</a:t>
            </a:r>
            <a:r>
              <a:rPr lang="zh-CN" altLang="en-US" dirty="0"/>
              <a:t>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560840" cy="496855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70000"/>
              </a:lnSpc>
            </a:pPr>
            <a:r>
              <a:rPr lang="zh-CN" altLang="en-US" sz="6200" dirty="0">
                <a:solidFill>
                  <a:schemeClr val="tx1"/>
                </a:solidFill>
              </a:rPr>
              <a:t>所以那照神旨意受苦的人，要一心为善，将自己灵魂交与那信实的造化之</a:t>
            </a:r>
            <a:r>
              <a:rPr lang="zh-CN" altLang="en-US" sz="6200" dirty="0" smtClean="0">
                <a:solidFill>
                  <a:schemeClr val="tx1"/>
                </a:solidFill>
              </a:rPr>
              <a:t>主</a:t>
            </a:r>
            <a:endParaRPr lang="en-US" altLang="zh-CN" sz="62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r>
              <a:rPr lang="zh-CN" altLang="en-US" sz="6200" dirty="0">
                <a:solidFill>
                  <a:schemeClr val="tx1"/>
                </a:solidFill>
              </a:rPr>
              <a:t>原文直</a:t>
            </a:r>
            <a:r>
              <a:rPr lang="zh-CN" altLang="en-US" sz="6200" dirty="0" smtClean="0">
                <a:solidFill>
                  <a:schemeClr val="tx1"/>
                </a:solidFill>
              </a:rPr>
              <a:t>译：</a:t>
            </a:r>
            <a:r>
              <a:rPr lang="zh-CN" altLang="en-US" sz="6200" dirty="0">
                <a:solidFill>
                  <a:schemeClr val="tx1"/>
                </a:solidFill>
              </a:rPr>
              <a:t>所以</a:t>
            </a:r>
            <a:r>
              <a:rPr lang="zh-CN" altLang="en-US" sz="6200" dirty="0" smtClean="0">
                <a:solidFill>
                  <a:schemeClr val="tx1"/>
                </a:solidFill>
              </a:rPr>
              <a:t>那顺从神</a:t>
            </a:r>
            <a:r>
              <a:rPr lang="zh-CN" altLang="en-US" sz="6200" dirty="0">
                <a:solidFill>
                  <a:schemeClr val="tx1"/>
                </a:solidFill>
              </a:rPr>
              <a:t>旨意受苦的人，</a:t>
            </a:r>
            <a:r>
              <a:rPr lang="zh-CN" altLang="en-US" sz="6200" dirty="0" smtClean="0">
                <a:solidFill>
                  <a:schemeClr val="tx1"/>
                </a:solidFill>
              </a:rPr>
              <a:t>要藉着行善</a:t>
            </a:r>
            <a:r>
              <a:rPr lang="zh-CN" altLang="en-US" sz="6200" dirty="0">
                <a:solidFill>
                  <a:schemeClr val="tx1"/>
                </a:solidFill>
              </a:rPr>
              <a:t>，将自己灵魂交与</a:t>
            </a:r>
            <a:r>
              <a:rPr lang="zh-CN" altLang="en-US" sz="6200" dirty="0" smtClean="0">
                <a:solidFill>
                  <a:schemeClr val="tx1"/>
                </a:solidFill>
              </a:rPr>
              <a:t>那可信赖的创造主。</a:t>
            </a:r>
            <a:endParaRPr lang="en-US" altLang="zh-CN" sz="6200" dirty="0" smtClean="0">
              <a:solidFill>
                <a:schemeClr val="tx1"/>
              </a:solidFill>
            </a:endParaRPr>
          </a:p>
          <a:p>
            <a:pPr algn="l"/>
            <a:endParaRPr lang="en-US" altLang="zh-CN" sz="3600" dirty="0">
              <a:solidFill>
                <a:schemeClr val="tx1"/>
              </a:solidFill>
            </a:endParaRPr>
          </a:p>
          <a:p>
            <a:r>
              <a:rPr lang="zh-CN" altLang="en-US" dirty="0" smtClean="0"/>
              <a:t> 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849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08112"/>
          </a:xfrm>
        </p:spPr>
        <p:txBody>
          <a:bodyPr/>
          <a:lstStyle/>
          <a:p>
            <a:r>
              <a:rPr lang="zh-CN" altLang="en-US" dirty="0" smtClean="0"/>
              <a:t>神的旨</a:t>
            </a:r>
            <a:r>
              <a:rPr lang="zh-CN" altLang="en-US" dirty="0"/>
              <a:t>意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776864" cy="4320480"/>
          </a:xfrm>
        </p:spPr>
        <p:txBody>
          <a:bodyPr>
            <a:normAutofit lnSpcReduction="10000"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tx1"/>
                </a:solidFill>
              </a:rPr>
              <a:t>我们不是按着自己的感动去受苦，而是按神的意思去受苦</a:t>
            </a:r>
            <a:endParaRPr lang="en-AU" sz="3600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tx1"/>
                </a:solidFill>
              </a:rPr>
              <a:t>按爱的原</a:t>
            </a:r>
            <a:r>
              <a:rPr lang="zh-CN" altLang="en-US" sz="3600" dirty="0" smtClean="0">
                <a:solidFill>
                  <a:schemeClr val="tx1"/>
                </a:solidFill>
              </a:rPr>
              <a:t>则</a:t>
            </a:r>
            <a:r>
              <a:rPr lang="en-AU" altLang="zh-CN" sz="3600" dirty="0" smtClean="0">
                <a:solidFill>
                  <a:schemeClr val="tx1"/>
                </a:solidFill>
              </a:rPr>
              <a:t>-</a:t>
            </a:r>
            <a:r>
              <a:rPr lang="zh-CN" altLang="en-US" sz="3600" dirty="0">
                <a:solidFill>
                  <a:schemeClr val="tx1"/>
                </a:solidFill>
              </a:rPr>
              <a:t>藉着行</a:t>
            </a:r>
            <a:r>
              <a:rPr lang="zh-CN" altLang="en-US" sz="3600" dirty="0" smtClean="0">
                <a:solidFill>
                  <a:schemeClr val="tx1"/>
                </a:solidFill>
              </a:rPr>
              <a:t>善</a:t>
            </a:r>
            <a:endParaRPr lang="en-AU" altLang="zh-CN" sz="3600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tx1"/>
                </a:solidFill>
              </a:rPr>
              <a:t>把过程和结果完全交给</a:t>
            </a:r>
            <a:r>
              <a:rPr lang="zh-CN" altLang="en-US" sz="3600" dirty="0" smtClean="0">
                <a:solidFill>
                  <a:schemeClr val="tx1"/>
                </a:solidFill>
              </a:rPr>
              <a:t>神，把灵魂交托神</a:t>
            </a:r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endParaRPr lang="en-AU" altLang="zh-CN" sz="3600" dirty="0" smtClean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684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936104"/>
          </a:xfrm>
        </p:spPr>
        <p:txBody>
          <a:bodyPr/>
          <a:lstStyle/>
          <a:p>
            <a:r>
              <a:rPr lang="zh-CN" altLang="en-US" dirty="0" smtClean="0"/>
              <a:t>应用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632848" cy="4392488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6200" dirty="0" smtClean="0">
                <a:solidFill>
                  <a:schemeClr val="tx1"/>
                </a:solidFill>
              </a:rPr>
              <a:t>明白神的旨</a:t>
            </a:r>
            <a:r>
              <a:rPr lang="zh-CN" altLang="en-US" sz="6200" dirty="0" smtClean="0">
                <a:solidFill>
                  <a:schemeClr val="tx1"/>
                </a:solidFill>
              </a:rPr>
              <a:t>意</a:t>
            </a:r>
            <a:r>
              <a:rPr lang="zh-CN" altLang="en-US" sz="6200" dirty="0" smtClean="0">
                <a:solidFill>
                  <a:schemeClr val="tx1"/>
                </a:solidFill>
              </a:rPr>
              <a:t>，传讲先受苦后的荣耀的真道，拒绝成功神学。</a:t>
            </a:r>
            <a:endParaRPr lang="en-US" altLang="zh-CN" sz="6200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6200" dirty="0" smtClean="0">
                <a:solidFill>
                  <a:schemeClr val="tx1"/>
                </a:solidFill>
              </a:rPr>
              <a:t>靠我们自己绝无可能，靠神的应许面对苦难</a:t>
            </a:r>
            <a:r>
              <a:rPr lang="zh-CN" altLang="en-US" sz="6200" dirty="0" smtClean="0">
                <a:solidFill>
                  <a:schemeClr val="tx1"/>
                </a:solidFill>
              </a:rPr>
              <a:t>，</a:t>
            </a:r>
            <a:r>
              <a:rPr lang="zh-CN" altLang="en-US" sz="6200" dirty="0" smtClean="0">
                <a:solidFill>
                  <a:schemeClr val="tx1"/>
                </a:solidFill>
              </a:rPr>
              <a:t>苦难中有喜乐</a:t>
            </a:r>
            <a:endParaRPr lang="en-US" altLang="zh-CN" sz="6200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6200" dirty="0" smtClean="0">
                <a:solidFill>
                  <a:schemeClr val="tx1"/>
                </a:solidFill>
              </a:rPr>
              <a:t>不要唱属灵高调，经</a:t>
            </a:r>
            <a:r>
              <a:rPr lang="zh-CN" altLang="en-US" sz="6200" dirty="0" smtClean="0">
                <a:solidFill>
                  <a:schemeClr val="tx1"/>
                </a:solidFill>
              </a:rPr>
              <a:t>文对己而非对人</a:t>
            </a:r>
            <a:endParaRPr lang="en-US" altLang="zh-CN" sz="6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10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8064896" cy="5976664"/>
          </a:xfrm>
        </p:spPr>
        <p:txBody>
          <a:bodyPr>
            <a:noAutofit/>
          </a:bodyPr>
          <a:lstStyle/>
          <a:p>
            <a:pPr algn="l"/>
            <a:r>
              <a:rPr lang="en-AU" sz="4000" dirty="0" smtClean="0">
                <a:solidFill>
                  <a:schemeClr val="tx1"/>
                </a:solidFill>
              </a:rPr>
              <a:t>12 </a:t>
            </a:r>
            <a:r>
              <a:rPr lang="zh-CN" altLang="en-US" sz="4000" dirty="0">
                <a:solidFill>
                  <a:schemeClr val="tx1"/>
                </a:solidFill>
              </a:rPr>
              <a:t>亲爱的弟兄阿，有火炼的试验临到你们，不要以为奇怪，（似乎是遭遇非常的事）</a:t>
            </a:r>
            <a:r>
              <a:rPr lang="en-AU" sz="4000" dirty="0">
                <a:solidFill>
                  <a:schemeClr val="tx1"/>
                </a:solidFill>
              </a:rPr>
              <a:t>13 </a:t>
            </a:r>
            <a:r>
              <a:rPr lang="zh-CN" altLang="en-US" sz="4000" dirty="0">
                <a:solidFill>
                  <a:schemeClr val="tx1"/>
                </a:solidFill>
              </a:rPr>
              <a:t>倒要欢喜。因为你们是与基督一同受苦，使你们在他荣耀显现的时候，也可以欢喜快乐。</a:t>
            </a:r>
            <a:r>
              <a:rPr lang="en-AU" sz="4000" dirty="0">
                <a:solidFill>
                  <a:schemeClr val="tx1"/>
                </a:solidFill>
              </a:rPr>
              <a:t>14 </a:t>
            </a:r>
            <a:r>
              <a:rPr lang="zh-CN" altLang="en-US" sz="4000" dirty="0">
                <a:solidFill>
                  <a:schemeClr val="tx1"/>
                </a:solidFill>
              </a:rPr>
              <a:t>你们若为基督的名受辱骂，便是有福的。因为神荣耀的灵，常住在你们身上。</a:t>
            </a:r>
            <a:r>
              <a:rPr lang="en-AU" sz="4000" dirty="0">
                <a:solidFill>
                  <a:schemeClr val="tx1"/>
                </a:solidFill>
              </a:rPr>
              <a:t>15 </a:t>
            </a:r>
            <a:r>
              <a:rPr lang="zh-CN" altLang="en-US" sz="4000" dirty="0">
                <a:solidFill>
                  <a:schemeClr val="tx1"/>
                </a:solidFill>
              </a:rPr>
              <a:t>你们中间却不可有人，因为杀人，偷窃，作恶，好管闲事而受苦</a:t>
            </a:r>
            <a:r>
              <a:rPr lang="zh-CN" altLang="en-US" sz="4000" dirty="0" smtClean="0">
                <a:solidFill>
                  <a:schemeClr val="tx1"/>
                </a:solidFill>
              </a:rPr>
              <a:t>。</a:t>
            </a:r>
            <a:endParaRPr lang="en-A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8064896" cy="5688632"/>
          </a:xfrm>
        </p:spPr>
        <p:txBody>
          <a:bodyPr>
            <a:normAutofit/>
          </a:bodyPr>
          <a:lstStyle/>
          <a:p>
            <a:pPr algn="l"/>
            <a:r>
              <a:rPr lang="en-AU" sz="4000" dirty="0" smtClean="0">
                <a:solidFill>
                  <a:schemeClr val="tx1"/>
                </a:solidFill>
              </a:rPr>
              <a:t>16 </a:t>
            </a:r>
            <a:r>
              <a:rPr lang="zh-CN" altLang="en-US" sz="4000" dirty="0" smtClean="0">
                <a:solidFill>
                  <a:schemeClr val="tx1"/>
                </a:solidFill>
              </a:rPr>
              <a:t>若为作基督徒受苦，却不要羞耻。倒要因这名归荣耀给神。</a:t>
            </a:r>
            <a:r>
              <a:rPr lang="en-AU" sz="4000" dirty="0" smtClean="0">
                <a:solidFill>
                  <a:schemeClr val="tx1"/>
                </a:solidFill>
              </a:rPr>
              <a:t>17 </a:t>
            </a:r>
            <a:r>
              <a:rPr lang="zh-CN" altLang="en-US" sz="4000" dirty="0" smtClean="0">
                <a:solidFill>
                  <a:schemeClr val="tx1"/>
                </a:solidFill>
              </a:rPr>
              <a:t>因为时候到了，审判要从神的家起首。若是先从我们起首，那不信从神福音的人，将有何等的结局呢？</a:t>
            </a:r>
            <a:r>
              <a:rPr lang="en-AU" sz="4000" dirty="0" smtClean="0">
                <a:solidFill>
                  <a:schemeClr val="tx1"/>
                </a:solidFill>
              </a:rPr>
              <a:t>18 </a:t>
            </a:r>
            <a:r>
              <a:rPr lang="zh-CN" altLang="en-US" sz="4000" dirty="0" smtClean="0">
                <a:solidFill>
                  <a:schemeClr val="tx1"/>
                </a:solidFill>
              </a:rPr>
              <a:t>若是义人仅仅得救，那不虔敬和犯罪的人，将有何地可站呢？</a:t>
            </a:r>
            <a:r>
              <a:rPr lang="en-AU" sz="4000" dirty="0" smtClean="0">
                <a:solidFill>
                  <a:schemeClr val="tx1"/>
                </a:solidFill>
              </a:rPr>
              <a:t>19 </a:t>
            </a:r>
            <a:r>
              <a:rPr lang="zh-CN" altLang="en-US" sz="4000" dirty="0" smtClean="0">
                <a:solidFill>
                  <a:schemeClr val="tx1"/>
                </a:solidFill>
              </a:rPr>
              <a:t>所以那照神旨意受苦的人，要一心为善，将自己灵魂交与那信实的造化之主</a:t>
            </a:r>
            <a:r>
              <a:rPr lang="en-AU" altLang="zh-CN" sz="4000" dirty="0" smtClean="0">
                <a:solidFill>
                  <a:schemeClr val="tx1"/>
                </a:solidFill>
              </a:rPr>
              <a:t>.</a:t>
            </a:r>
            <a:endParaRPr lang="en-AU" sz="4000" dirty="0" smtClean="0">
              <a:solidFill>
                <a:schemeClr val="tx1"/>
              </a:solidFill>
            </a:endParaRPr>
          </a:p>
          <a:p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7772400" cy="792088"/>
          </a:xfrm>
        </p:spPr>
        <p:txBody>
          <a:bodyPr/>
          <a:lstStyle/>
          <a:p>
            <a:r>
              <a:rPr lang="zh-CN" altLang="en-US" dirty="0"/>
              <a:t>结构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136904" cy="55446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900" dirty="0" smtClean="0">
                <a:solidFill>
                  <a:schemeClr val="tx1"/>
                </a:solidFill>
              </a:rPr>
              <a:t>12-13 </a:t>
            </a:r>
            <a:r>
              <a:rPr lang="zh-CN" altLang="en-US" sz="3900" dirty="0" smtClean="0">
                <a:solidFill>
                  <a:schemeClr val="tx1"/>
                </a:solidFill>
              </a:rPr>
              <a:t>面对苦难的基本态度 </a:t>
            </a:r>
            <a:endParaRPr lang="en-US" altLang="zh-CN" sz="39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900" dirty="0" smtClean="0">
                <a:solidFill>
                  <a:schemeClr val="tx1"/>
                </a:solidFill>
              </a:rPr>
              <a:t>不是意外</a:t>
            </a:r>
            <a:r>
              <a:rPr lang="en-US" altLang="zh-CN" sz="3900" dirty="0" smtClean="0">
                <a:solidFill>
                  <a:schemeClr val="tx1"/>
                </a:solidFill>
              </a:rPr>
              <a:t>-</a:t>
            </a:r>
            <a:r>
              <a:rPr lang="zh-CN" altLang="en-US" sz="3900" dirty="0" smtClean="0">
                <a:solidFill>
                  <a:schemeClr val="tx1"/>
                </a:solidFill>
              </a:rPr>
              <a:t>有平常心  </a:t>
            </a:r>
            <a:r>
              <a:rPr lang="en-US" altLang="zh-CN" sz="3900" dirty="0" smtClean="0">
                <a:solidFill>
                  <a:schemeClr val="tx1"/>
                </a:solidFill>
              </a:rPr>
              <a:t>(4:12)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900" dirty="0" smtClean="0">
                <a:solidFill>
                  <a:schemeClr val="tx1"/>
                </a:solidFill>
              </a:rPr>
              <a:t>不</a:t>
            </a:r>
            <a:r>
              <a:rPr lang="zh-CN" altLang="en-US" sz="3900" dirty="0" smtClean="0">
                <a:solidFill>
                  <a:schemeClr val="tx1"/>
                </a:solidFill>
              </a:rPr>
              <a:t>是偶然 </a:t>
            </a:r>
            <a:r>
              <a:rPr lang="en-US" altLang="zh-CN" sz="3900" dirty="0" smtClean="0">
                <a:solidFill>
                  <a:schemeClr val="tx1"/>
                </a:solidFill>
              </a:rPr>
              <a:t>-</a:t>
            </a:r>
            <a:r>
              <a:rPr lang="zh-CN" altLang="en-US" sz="3900" dirty="0">
                <a:solidFill>
                  <a:srgbClr val="FF0000"/>
                </a:solidFill>
              </a:rPr>
              <a:t>神的旨</a:t>
            </a:r>
            <a:r>
              <a:rPr lang="zh-CN" altLang="en-US" sz="3900" dirty="0" smtClean="0">
                <a:solidFill>
                  <a:srgbClr val="FF0000"/>
                </a:solidFill>
              </a:rPr>
              <a:t>意 </a:t>
            </a:r>
            <a:r>
              <a:rPr lang="en-US" altLang="zh-CN" sz="3900" dirty="0" smtClean="0">
                <a:solidFill>
                  <a:schemeClr val="tx1"/>
                </a:solidFill>
              </a:rPr>
              <a:t>(4:13)</a:t>
            </a:r>
          </a:p>
          <a:p>
            <a:pPr algn="l"/>
            <a:r>
              <a:rPr lang="en-US" altLang="zh-CN" sz="3900" dirty="0" smtClean="0">
                <a:solidFill>
                  <a:schemeClr val="tx1"/>
                </a:solidFill>
              </a:rPr>
              <a:t>14-18 </a:t>
            </a:r>
            <a:r>
              <a:rPr lang="zh-CN" altLang="en-US" sz="3900" dirty="0" smtClean="0">
                <a:solidFill>
                  <a:schemeClr val="tx1"/>
                </a:solidFill>
              </a:rPr>
              <a:t>什么样的受</a:t>
            </a:r>
            <a:r>
              <a:rPr lang="zh-CN" altLang="en-US" sz="3900" dirty="0" smtClean="0">
                <a:solidFill>
                  <a:schemeClr val="tx1"/>
                </a:solidFill>
              </a:rPr>
              <a:t>苦</a:t>
            </a:r>
            <a:endParaRPr lang="en-US" altLang="zh-CN" sz="39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900" dirty="0" smtClean="0">
                <a:solidFill>
                  <a:schemeClr val="tx1"/>
                </a:solidFill>
              </a:rPr>
              <a:t>为基督的名受辱骂 </a:t>
            </a:r>
            <a:r>
              <a:rPr lang="en-US" altLang="zh-CN" sz="3900" dirty="0" smtClean="0">
                <a:solidFill>
                  <a:schemeClr val="tx1"/>
                </a:solidFill>
              </a:rPr>
              <a:t>(4:14)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900" dirty="0" smtClean="0">
                <a:solidFill>
                  <a:schemeClr val="tx1"/>
                </a:solidFill>
              </a:rPr>
              <a:t>不该为罪受苦 </a:t>
            </a:r>
            <a:r>
              <a:rPr lang="en-US" altLang="zh-CN" sz="3900" dirty="0" smtClean="0">
                <a:solidFill>
                  <a:schemeClr val="tx1"/>
                </a:solidFill>
              </a:rPr>
              <a:t>(4:15)</a:t>
            </a:r>
            <a:endParaRPr lang="en-US" altLang="zh-CN" sz="39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sz="3900" dirty="0" smtClean="0">
                <a:solidFill>
                  <a:schemeClr val="tx1"/>
                </a:solidFill>
              </a:rPr>
              <a:t>作基督徒受苦 </a:t>
            </a:r>
            <a:r>
              <a:rPr lang="en-US" altLang="zh-CN" sz="3900" dirty="0" smtClean="0">
                <a:solidFill>
                  <a:schemeClr val="tx1"/>
                </a:solidFill>
              </a:rPr>
              <a:t>(4:16-18)</a:t>
            </a:r>
          </a:p>
          <a:p>
            <a:pPr algn="l"/>
            <a:r>
              <a:rPr lang="en-US" altLang="zh-CN" sz="3900" dirty="0" smtClean="0">
                <a:solidFill>
                  <a:schemeClr val="tx1"/>
                </a:solidFill>
              </a:rPr>
              <a:t>19 </a:t>
            </a:r>
            <a:r>
              <a:rPr lang="zh-CN" altLang="en-US" sz="3900" dirty="0" smtClean="0">
                <a:solidFill>
                  <a:schemeClr val="tx1"/>
                </a:solidFill>
              </a:rPr>
              <a:t>照神的旨意受</a:t>
            </a:r>
            <a:r>
              <a:rPr lang="zh-CN" altLang="en-US" sz="3900" dirty="0" smtClean="0">
                <a:solidFill>
                  <a:schemeClr val="tx1"/>
                </a:solidFill>
              </a:rPr>
              <a:t>苦</a:t>
            </a:r>
            <a:endParaRPr lang="en-US" altLang="zh-CN" sz="3900" dirty="0" smtClean="0">
              <a:solidFill>
                <a:schemeClr val="tx1"/>
              </a:solidFill>
            </a:endParaRPr>
          </a:p>
          <a:p>
            <a:pPr marL="1028700" lvl="2" indent="-571500" algn="l">
              <a:buFont typeface="Arial" panose="020B0604020202020204" pitchFamily="34" charset="0"/>
              <a:buChar char="•"/>
            </a:pPr>
            <a:r>
              <a:rPr lang="zh-CN" altLang="en-US" sz="3900" dirty="0" smtClean="0">
                <a:solidFill>
                  <a:srgbClr val="FF0000"/>
                </a:solidFill>
              </a:rPr>
              <a:t>神的旨意 </a:t>
            </a:r>
            <a:r>
              <a:rPr lang="en-US" altLang="zh-CN" sz="3900" dirty="0" smtClean="0">
                <a:solidFill>
                  <a:schemeClr val="tx1"/>
                </a:solidFill>
              </a:rPr>
              <a:t>(4:19) -</a:t>
            </a:r>
            <a:r>
              <a:rPr lang="zh-CN" altLang="en-US" sz="3900" dirty="0" smtClean="0">
                <a:solidFill>
                  <a:schemeClr val="tx1"/>
                </a:solidFill>
              </a:rPr>
              <a:t>藉</a:t>
            </a:r>
            <a:r>
              <a:rPr lang="zh-CN" altLang="en-US" sz="3900" dirty="0">
                <a:solidFill>
                  <a:schemeClr val="tx1"/>
                </a:solidFill>
              </a:rPr>
              <a:t>着行善</a:t>
            </a:r>
            <a:endParaRPr lang="en-US" altLang="zh-CN" sz="3900" dirty="0">
              <a:solidFill>
                <a:schemeClr val="tx1"/>
              </a:solidFill>
            </a:endParaRPr>
          </a:p>
          <a:p>
            <a:pPr lvl="1" algn="l"/>
            <a:endParaRPr lang="en-US" altLang="zh-CN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68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416824" cy="1080120"/>
          </a:xfrm>
        </p:spPr>
        <p:txBody>
          <a:bodyPr/>
          <a:lstStyle/>
          <a:p>
            <a:r>
              <a:rPr lang="zh-CN" altLang="en-US" dirty="0"/>
              <a:t>面对苦难的基本态度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136904" cy="504056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altLang="zh-CN" sz="4000" dirty="0">
                <a:solidFill>
                  <a:schemeClr val="tx1"/>
                </a:solidFill>
              </a:rPr>
              <a:t>12 </a:t>
            </a:r>
            <a:r>
              <a:rPr lang="zh-CN" altLang="en-US" sz="4000" dirty="0">
                <a:solidFill>
                  <a:schemeClr val="tx1"/>
                </a:solidFill>
              </a:rPr>
              <a:t>亲爱的弟兄阿，有火炼的试验临到你们，不要以为奇怪，（似乎是遭遇非常的事）</a:t>
            </a:r>
            <a:endParaRPr lang="en-US" altLang="zh-CN" sz="4000" dirty="0">
              <a:solidFill>
                <a:schemeClr val="tx1"/>
              </a:solidFill>
            </a:endParaRPr>
          </a:p>
          <a:p>
            <a:pPr algn="l"/>
            <a:endParaRPr lang="en-US" altLang="zh-CN" sz="4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tx1"/>
                </a:solidFill>
              </a:rPr>
              <a:t>必有的苦难</a:t>
            </a:r>
            <a:endParaRPr lang="en-US" altLang="zh-CN" sz="4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tx1"/>
                </a:solidFill>
              </a:rPr>
              <a:t>火炼般难熬</a:t>
            </a:r>
            <a:endParaRPr lang="en-US" altLang="zh-CN" sz="4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tx1"/>
                </a:solidFill>
              </a:rPr>
              <a:t>常常临</a:t>
            </a:r>
            <a:r>
              <a:rPr lang="zh-CN" altLang="en-US" sz="4000" dirty="0" smtClean="0">
                <a:solidFill>
                  <a:schemeClr val="tx1"/>
                </a:solidFill>
              </a:rPr>
              <a:t>到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tx1"/>
                </a:solidFill>
              </a:rPr>
              <a:t>试</a:t>
            </a:r>
            <a:r>
              <a:rPr lang="zh-CN" altLang="en-US" sz="4000" dirty="0" smtClean="0">
                <a:solidFill>
                  <a:schemeClr val="tx1"/>
                </a:solidFill>
              </a:rPr>
              <a:t>验我们的信心 </a:t>
            </a:r>
            <a:r>
              <a:rPr lang="en-AU" altLang="zh-CN" sz="4000" dirty="0" smtClean="0">
                <a:solidFill>
                  <a:schemeClr val="tx1"/>
                </a:solidFill>
              </a:rPr>
              <a:t>(</a:t>
            </a:r>
            <a:r>
              <a:rPr lang="en-US" altLang="zh-CN" sz="4000" dirty="0" smtClean="0">
                <a:solidFill>
                  <a:schemeClr val="tx1"/>
                </a:solidFill>
              </a:rPr>
              <a:t>1</a:t>
            </a:r>
            <a:r>
              <a:rPr lang="zh-CN" altLang="en-US" sz="4000" dirty="0" smtClean="0">
                <a:solidFill>
                  <a:schemeClr val="tx1"/>
                </a:solidFill>
              </a:rPr>
              <a:t>：</a:t>
            </a:r>
            <a:r>
              <a:rPr lang="en-US" altLang="zh-CN" sz="4000" dirty="0" smtClean="0">
                <a:solidFill>
                  <a:schemeClr val="tx1"/>
                </a:solidFill>
              </a:rPr>
              <a:t>7</a:t>
            </a:r>
            <a:r>
              <a:rPr lang="en-AU" altLang="zh-CN" sz="4000" dirty="0" smtClean="0">
                <a:solidFill>
                  <a:schemeClr val="tx1"/>
                </a:solidFill>
              </a:rPr>
              <a:t>)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algn="l"/>
            <a:endParaRPr lang="en-US" altLang="zh-CN" sz="3700" dirty="0">
              <a:solidFill>
                <a:schemeClr val="tx1"/>
              </a:solidFill>
            </a:endParaRPr>
          </a:p>
          <a:p>
            <a:r>
              <a:rPr lang="zh-CN" altLang="en-US" sz="3700" b="1" dirty="0">
                <a:solidFill>
                  <a:schemeClr val="tx1"/>
                </a:solidFill>
              </a:rPr>
              <a:t>面对苦难的平常心</a:t>
            </a:r>
            <a:endParaRPr lang="en-US" altLang="zh-CN" sz="3700" b="1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28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8"/>
          </a:xfrm>
        </p:spPr>
        <p:txBody>
          <a:bodyPr/>
          <a:lstStyle/>
          <a:p>
            <a:r>
              <a:rPr lang="zh-CN" altLang="en-US" dirty="0"/>
              <a:t>面对苦难的基本态度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8136904" cy="525658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AU" sz="4300" dirty="0">
                <a:solidFill>
                  <a:schemeClr val="tx1"/>
                </a:solidFill>
              </a:rPr>
              <a:t>13 </a:t>
            </a:r>
            <a:r>
              <a:rPr lang="zh-CN" altLang="en-US" sz="4300" dirty="0">
                <a:solidFill>
                  <a:schemeClr val="tx1"/>
                </a:solidFill>
              </a:rPr>
              <a:t>倒要欢喜。因为你们是</a:t>
            </a:r>
            <a:r>
              <a:rPr lang="zh-CN" altLang="en-US" sz="4300" b="1" dirty="0">
                <a:solidFill>
                  <a:schemeClr val="tx1"/>
                </a:solidFill>
              </a:rPr>
              <a:t>与基督一同受苦</a:t>
            </a:r>
            <a:r>
              <a:rPr lang="zh-CN" altLang="en-US" sz="4300" dirty="0">
                <a:solidFill>
                  <a:schemeClr val="tx1"/>
                </a:solidFill>
              </a:rPr>
              <a:t>，使你们在他荣耀显现的时候，也可以欢喜快</a:t>
            </a:r>
            <a:r>
              <a:rPr lang="zh-CN" altLang="en-US" sz="4300" dirty="0" smtClean="0">
                <a:solidFill>
                  <a:schemeClr val="tx1"/>
                </a:solidFill>
              </a:rPr>
              <a:t>乐</a:t>
            </a:r>
            <a:r>
              <a:rPr lang="en-AU" altLang="zh-CN" sz="4300" dirty="0" smtClean="0">
                <a:solidFill>
                  <a:schemeClr val="tx1"/>
                </a:solidFill>
              </a:rPr>
              <a:t>(</a:t>
            </a:r>
            <a:r>
              <a:rPr lang="zh-CN" altLang="en-US" sz="4300" b="1" dirty="0" smtClean="0">
                <a:solidFill>
                  <a:schemeClr val="tx1"/>
                </a:solidFill>
              </a:rPr>
              <a:t>欢</a:t>
            </a:r>
            <a:r>
              <a:rPr lang="zh-CN" altLang="en-US" sz="4300" b="1" dirty="0">
                <a:solidFill>
                  <a:schemeClr val="tx1"/>
                </a:solidFill>
              </a:rPr>
              <a:t>喜若</a:t>
            </a:r>
            <a:r>
              <a:rPr lang="zh-CN" altLang="en-US" sz="4300" b="1" dirty="0" smtClean="0">
                <a:solidFill>
                  <a:schemeClr val="tx1"/>
                </a:solidFill>
              </a:rPr>
              <a:t>狂</a:t>
            </a:r>
            <a:r>
              <a:rPr lang="en-AU" altLang="zh-CN" sz="4300" b="1" dirty="0" smtClean="0">
                <a:solidFill>
                  <a:schemeClr val="tx1"/>
                </a:solidFill>
              </a:rPr>
              <a:t>)</a:t>
            </a:r>
            <a:r>
              <a:rPr lang="zh-CN" altLang="en-US" sz="4300" dirty="0" smtClean="0">
                <a:solidFill>
                  <a:schemeClr val="tx1"/>
                </a:solidFill>
              </a:rPr>
              <a:t>。</a:t>
            </a:r>
            <a:endParaRPr lang="en-US" altLang="zh-CN" sz="4300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300" dirty="0">
                <a:solidFill>
                  <a:schemeClr val="tx1"/>
                </a:solidFill>
              </a:rPr>
              <a:t>不</a:t>
            </a:r>
            <a:r>
              <a:rPr lang="zh-CN" altLang="en-US" sz="4300" dirty="0" smtClean="0">
                <a:solidFill>
                  <a:schemeClr val="tx1"/>
                </a:solidFill>
              </a:rPr>
              <a:t>是偶然，与基督一同受苦是神的旨意</a:t>
            </a:r>
            <a:endParaRPr lang="en-US" altLang="zh-CN" sz="4300" dirty="0" smtClean="0">
              <a:solidFill>
                <a:schemeClr val="tx1"/>
              </a:solidFill>
            </a:endParaRPr>
          </a:p>
          <a:p>
            <a:pPr algn="l"/>
            <a:endParaRPr lang="en-AU" altLang="zh-CN" sz="4300" dirty="0" smtClean="0">
              <a:solidFill>
                <a:schemeClr val="tx1"/>
              </a:solidFill>
            </a:endParaRPr>
          </a:p>
          <a:p>
            <a:pPr algn="l"/>
            <a:r>
              <a:rPr lang="en-AU" altLang="zh-CN" sz="4300" dirty="0" smtClean="0">
                <a:solidFill>
                  <a:schemeClr val="tx1"/>
                </a:solidFill>
              </a:rPr>
              <a:t>13 </a:t>
            </a:r>
            <a:r>
              <a:rPr lang="zh-CN" altLang="en-US" sz="4300" dirty="0" smtClean="0">
                <a:solidFill>
                  <a:schemeClr val="tx1"/>
                </a:solidFill>
              </a:rPr>
              <a:t>与</a:t>
            </a:r>
            <a:r>
              <a:rPr lang="en-US" altLang="zh-CN" sz="4300" dirty="0" smtClean="0">
                <a:solidFill>
                  <a:schemeClr val="tx1"/>
                </a:solidFill>
              </a:rPr>
              <a:t>19 </a:t>
            </a:r>
            <a:r>
              <a:rPr lang="zh-CN" altLang="en-US" sz="4300" dirty="0" smtClean="0">
                <a:solidFill>
                  <a:schemeClr val="tx1"/>
                </a:solidFill>
              </a:rPr>
              <a:t>节相呼应</a:t>
            </a:r>
            <a:endParaRPr lang="en-US" altLang="zh-CN" sz="4300" dirty="0" smtClean="0">
              <a:solidFill>
                <a:schemeClr val="tx1"/>
              </a:solidFill>
            </a:endParaRPr>
          </a:p>
          <a:p>
            <a:pPr algn="l"/>
            <a:endParaRPr lang="en-US" altLang="zh-CN" sz="4300" dirty="0">
              <a:solidFill>
                <a:schemeClr val="tx1"/>
              </a:solidFill>
            </a:endParaRPr>
          </a:p>
          <a:p>
            <a:pPr algn="l"/>
            <a:r>
              <a:rPr lang="en-AU" altLang="zh-CN" sz="4300" dirty="0" smtClean="0">
                <a:solidFill>
                  <a:schemeClr val="tx1"/>
                </a:solidFill>
              </a:rPr>
              <a:t>19 </a:t>
            </a:r>
            <a:r>
              <a:rPr lang="zh-CN" altLang="en-US" sz="4300" dirty="0" smtClean="0">
                <a:solidFill>
                  <a:schemeClr val="tx1"/>
                </a:solidFill>
              </a:rPr>
              <a:t>所</a:t>
            </a:r>
            <a:r>
              <a:rPr lang="zh-CN" altLang="en-US" sz="4300" dirty="0">
                <a:solidFill>
                  <a:schemeClr val="tx1"/>
                </a:solidFill>
              </a:rPr>
              <a:t>以</a:t>
            </a:r>
            <a:r>
              <a:rPr lang="zh-CN" altLang="en-US" sz="4300" b="1" dirty="0">
                <a:solidFill>
                  <a:schemeClr val="tx1"/>
                </a:solidFill>
              </a:rPr>
              <a:t>那照神旨意受苦</a:t>
            </a:r>
            <a:r>
              <a:rPr lang="zh-CN" altLang="en-US" sz="4300" dirty="0">
                <a:solidFill>
                  <a:schemeClr val="tx1"/>
                </a:solidFill>
              </a:rPr>
              <a:t>的人，要一心为善，将自己灵魂交与那信实的造化之</a:t>
            </a:r>
            <a:r>
              <a:rPr lang="zh-CN" altLang="en-US" sz="4300" dirty="0" smtClean="0">
                <a:solidFill>
                  <a:schemeClr val="tx1"/>
                </a:solidFill>
              </a:rPr>
              <a:t>主</a:t>
            </a:r>
            <a:r>
              <a:rPr lang="en-AU" altLang="zh-CN" sz="43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altLang="zh-CN" sz="4300" dirty="0">
              <a:solidFill>
                <a:schemeClr val="tx1"/>
              </a:solidFill>
            </a:endParaRPr>
          </a:p>
          <a:p>
            <a:r>
              <a:rPr lang="zh-CN" altLang="en-US" sz="4300" b="1" dirty="0">
                <a:solidFill>
                  <a:schemeClr val="tx1"/>
                </a:solidFill>
              </a:rPr>
              <a:t>不仅要有平常心，而且还要大欢喜</a:t>
            </a:r>
            <a:endParaRPr lang="en-AU" sz="4300" b="1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21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68"/>
            <a:ext cx="7772400" cy="1080120"/>
          </a:xfrm>
        </p:spPr>
        <p:txBody>
          <a:bodyPr/>
          <a:lstStyle/>
          <a:p>
            <a:r>
              <a:rPr lang="zh-CN" altLang="en-US" dirty="0"/>
              <a:t>与基督一同受苦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352928" cy="5112568"/>
          </a:xfrm>
        </p:spPr>
        <p:txBody>
          <a:bodyPr>
            <a:normAutofit lnSpcReduction="10000"/>
          </a:bodyPr>
          <a:lstStyle/>
          <a:p>
            <a:pPr algn="l"/>
            <a:r>
              <a:rPr lang="zh-CN" altLang="en-US" sz="3600" dirty="0" smtClean="0">
                <a:solidFill>
                  <a:schemeClr val="tx1"/>
                </a:solidFill>
              </a:rPr>
              <a:t>使</a:t>
            </a:r>
            <a:r>
              <a:rPr lang="zh-CN" altLang="en-US" sz="3600" dirty="0">
                <a:solidFill>
                  <a:schemeClr val="tx1"/>
                </a:solidFill>
              </a:rPr>
              <a:t>徒行</a:t>
            </a:r>
            <a:r>
              <a:rPr lang="zh-CN" altLang="en-US" sz="3600" dirty="0" smtClean="0">
                <a:solidFill>
                  <a:schemeClr val="tx1"/>
                </a:solidFill>
              </a:rPr>
              <a:t>传</a:t>
            </a:r>
            <a:r>
              <a:rPr lang="en-US" altLang="zh-CN" sz="3600" dirty="0" smtClean="0">
                <a:solidFill>
                  <a:schemeClr val="tx1"/>
                </a:solidFill>
              </a:rPr>
              <a:t>22</a:t>
            </a:r>
            <a:r>
              <a:rPr lang="zh-CN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CN" sz="3600" dirty="0" smtClean="0">
                <a:solidFill>
                  <a:schemeClr val="tx1"/>
                </a:solidFill>
              </a:rPr>
              <a:t>6-8</a:t>
            </a:r>
          </a:p>
          <a:p>
            <a:pPr algn="l"/>
            <a:r>
              <a:rPr lang="zh-CN" altLang="en-US" sz="3600" dirty="0" smtClean="0">
                <a:solidFill>
                  <a:schemeClr val="tx1"/>
                </a:solidFill>
              </a:rPr>
              <a:t>“当</a:t>
            </a:r>
            <a:r>
              <a:rPr lang="zh-CN" altLang="en-US" sz="3600" dirty="0">
                <a:solidFill>
                  <a:schemeClr val="tx1"/>
                </a:solidFill>
              </a:rPr>
              <a:t>我赶路快到</a:t>
            </a:r>
            <a:r>
              <a:rPr lang="zh-CN" altLang="en-US" sz="3600" u="sng" dirty="0">
                <a:solidFill>
                  <a:schemeClr val="tx1"/>
                </a:solidFill>
              </a:rPr>
              <a:t>大马士革</a:t>
            </a:r>
            <a:r>
              <a:rPr lang="zh-CN" altLang="en-US" sz="3600" dirty="0">
                <a:solidFill>
                  <a:schemeClr val="tx1"/>
                </a:solidFill>
              </a:rPr>
              <a:t>的时候，大约中午，忽然有强烈的光从天上下来，在我周围四面照射。 </a:t>
            </a:r>
            <a:r>
              <a:rPr lang="en-US" altLang="zh-CN" sz="3600" b="1" baseline="30000" dirty="0">
                <a:solidFill>
                  <a:schemeClr val="tx1"/>
                </a:solidFill>
              </a:rPr>
              <a:t> </a:t>
            </a:r>
            <a:r>
              <a:rPr lang="zh-CN" altLang="en-US" sz="3600" dirty="0">
                <a:solidFill>
                  <a:schemeClr val="tx1"/>
                </a:solidFill>
              </a:rPr>
              <a:t>我就仆倒在地上，听见有声音对我说：‘</a:t>
            </a:r>
            <a:r>
              <a:rPr lang="zh-CN" altLang="en-US" sz="3600" u="sng" dirty="0">
                <a:solidFill>
                  <a:schemeClr val="tx1"/>
                </a:solidFill>
              </a:rPr>
              <a:t>扫罗</a:t>
            </a:r>
            <a:r>
              <a:rPr lang="zh-CN" altLang="en-US" sz="3600" dirty="0">
                <a:solidFill>
                  <a:schemeClr val="tx1"/>
                </a:solidFill>
              </a:rPr>
              <a:t>，</a:t>
            </a:r>
            <a:r>
              <a:rPr lang="zh-CN" altLang="en-US" sz="3600" u="sng" dirty="0">
                <a:solidFill>
                  <a:schemeClr val="tx1"/>
                </a:solidFill>
              </a:rPr>
              <a:t>扫罗</a:t>
            </a:r>
            <a:r>
              <a:rPr lang="zh-CN" altLang="en-US" sz="3600" dirty="0">
                <a:solidFill>
                  <a:schemeClr val="tx1"/>
                </a:solidFill>
              </a:rPr>
              <a:t>！你为什么逼迫我？’</a:t>
            </a:r>
          </a:p>
          <a:p>
            <a:pPr algn="l"/>
            <a:r>
              <a:rPr lang="en-US" altLang="zh-CN" sz="3600" b="1" baseline="30000" dirty="0">
                <a:solidFill>
                  <a:schemeClr val="tx1"/>
                </a:solidFill>
              </a:rPr>
              <a:t> </a:t>
            </a:r>
            <a:r>
              <a:rPr lang="zh-CN" altLang="en-US" sz="3600" dirty="0">
                <a:solidFill>
                  <a:schemeClr val="tx1"/>
                </a:solidFill>
              </a:rPr>
              <a:t>“我回答：‘主啊！你到底是谁？’</a:t>
            </a:r>
          </a:p>
          <a:p>
            <a:pPr algn="l"/>
            <a:r>
              <a:rPr lang="zh-CN" altLang="en-US" sz="3600" dirty="0">
                <a:solidFill>
                  <a:schemeClr val="tx1"/>
                </a:solidFill>
              </a:rPr>
              <a:t>“他说：‘我就是你所逼迫的</a:t>
            </a:r>
            <a:r>
              <a:rPr lang="zh-CN" altLang="en-US" sz="3600" u="sng" dirty="0">
                <a:solidFill>
                  <a:schemeClr val="tx1"/>
                </a:solidFill>
              </a:rPr>
              <a:t>拿撒勒</a:t>
            </a:r>
            <a:r>
              <a:rPr lang="zh-CN" altLang="en-US" sz="3600" dirty="0">
                <a:solidFill>
                  <a:schemeClr val="tx1"/>
                </a:solidFill>
              </a:rPr>
              <a:t>人耶稣。</a:t>
            </a:r>
          </a:p>
          <a:p>
            <a:endParaRPr lang="en-US" altLang="zh-CN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05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1152128"/>
          </a:xfrm>
        </p:spPr>
        <p:txBody>
          <a:bodyPr/>
          <a:lstStyle/>
          <a:p>
            <a:r>
              <a:rPr lang="zh-CN" altLang="en-US" dirty="0"/>
              <a:t>与基督一同受苦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184576"/>
          </a:xfrm>
        </p:spPr>
        <p:txBody>
          <a:bodyPr>
            <a:noAutofit/>
          </a:bodyPr>
          <a:lstStyle/>
          <a:p>
            <a:pPr algn="l"/>
            <a:r>
              <a:rPr lang="zh-CN" altLang="en-US" sz="3600" dirty="0">
                <a:solidFill>
                  <a:schemeClr val="tx1"/>
                </a:solidFill>
              </a:rPr>
              <a:t>罗马书</a:t>
            </a:r>
            <a:r>
              <a:rPr lang="en-AU" sz="3600" dirty="0" smtClean="0">
                <a:solidFill>
                  <a:schemeClr val="tx1"/>
                </a:solidFill>
              </a:rPr>
              <a:t>8:17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</a:rPr>
              <a:t> 既</a:t>
            </a:r>
            <a:r>
              <a:rPr lang="zh-CN" altLang="en-US" sz="3600" dirty="0">
                <a:solidFill>
                  <a:schemeClr val="tx1"/>
                </a:solidFill>
              </a:rPr>
              <a:t>是儿女，便是后嗣，就是神的后嗣，和基督同作后嗣。如果我们</a:t>
            </a:r>
            <a:r>
              <a:rPr lang="zh-CN" altLang="en-US" sz="3600" dirty="0">
                <a:solidFill>
                  <a:srgbClr val="FF0000"/>
                </a:solidFill>
              </a:rPr>
              <a:t>和他一同受苦</a:t>
            </a:r>
            <a:r>
              <a:rPr lang="zh-CN" altLang="en-US" sz="3600" dirty="0">
                <a:solidFill>
                  <a:schemeClr val="tx1"/>
                </a:solidFill>
              </a:rPr>
              <a:t>，也必和他</a:t>
            </a:r>
            <a:r>
              <a:rPr lang="zh-CN" altLang="en-US" sz="3600" dirty="0">
                <a:solidFill>
                  <a:srgbClr val="FF0000"/>
                </a:solidFill>
              </a:rPr>
              <a:t>一同得荣</a:t>
            </a:r>
            <a:r>
              <a:rPr lang="zh-CN" altLang="en-US" sz="3600" dirty="0" smtClean="0">
                <a:solidFill>
                  <a:srgbClr val="FF0000"/>
                </a:solidFill>
              </a:rPr>
              <a:t>耀</a:t>
            </a:r>
            <a:r>
              <a:rPr lang="en-AU" altLang="zh-CN" sz="3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altLang="zh-CN" sz="3600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3600" dirty="0" smtClean="0">
                <a:solidFill>
                  <a:schemeClr val="tx1"/>
                </a:solidFill>
              </a:rPr>
              <a:t>彼</a:t>
            </a:r>
            <a:r>
              <a:rPr lang="zh-CN" altLang="en-US" sz="3600" dirty="0" smtClean="0">
                <a:solidFill>
                  <a:schemeClr val="tx1"/>
                </a:solidFill>
              </a:rPr>
              <a:t>得前书</a:t>
            </a:r>
            <a:r>
              <a:rPr lang="en-US" altLang="zh-CN" sz="3600" dirty="0" smtClean="0">
                <a:solidFill>
                  <a:schemeClr val="tx1"/>
                </a:solidFill>
              </a:rPr>
              <a:t>1:7  </a:t>
            </a:r>
            <a:r>
              <a:rPr lang="zh-CN" altLang="en-US" sz="3600" dirty="0" smtClean="0">
                <a:solidFill>
                  <a:schemeClr val="tx1"/>
                </a:solidFill>
              </a:rPr>
              <a:t>叫</a:t>
            </a:r>
            <a:r>
              <a:rPr lang="zh-CN" altLang="en-US" sz="3600" dirty="0">
                <a:solidFill>
                  <a:schemeClr val="tx1"/>
                </a:solidFill>
              </a:rPr>
              <a:t>你们的信心既被试验，就比那被火试验仍然能坏的金子更显宝贵，可以在耶稣基督显现的时候，得着</a:t>
            </a:r>
            <a:r>
              <a:rPr lang="zh-CN" altLang="en-US" sz="3600" dirty="0">
                <a:solidFill>
                  <a:srgbClr val="FF0000"/>
                </a:solidFill>
              </a:rPr>
              <a:t>称赞、荣耀、尊贵</a:t>
            </a:r>
            <a:r>
              <a:rPr lang="en-US" altLang="zh-CN" sz="3600" dirty="0">
                <a:solidFill>
                  <a:srgbClr val="FF0000"/>
                </a:solidFill>
              </a:rPr>
              <a:t> </a:t>
            </a:r>
            <a:r>
              <a:rPr lang="zh-CN" altLang="en-US" sz="3600" dirty="0" smtClean="0">
                <a:solidFill>
                  <a:srgbClr val="FF0000"/>
                </a:solidFill>
              </a:rPr>
              <a:t>。</a:t>
            </a:r>
            <a:endParaRPr lang="en-AU" sz="3600" dirty="0">
              <a:solidFill>
                <a:srgbClr val="FF0000"/>
              </a:solidFill>
            </a:endParaRPr>
          </a:p>
          <a:p>
            <a:pPr algn="l"/>
            <a:endParaRPr lang="en-A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8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zh-CN" altLang="en-US" dirty="0"/>
              <a:t>受什</a:t>
            </a:r>
            <a:r>
              <a:rPr lang="zh-CN" altLang="en-US" dirty="0"/>
              <a:t>么样</a:t>
            </a:r>
            <a:r>
              <a:rPr lang="zh-CN" altLang="en-US" dirty="0" smtClean="0"/>
              <a:t>的苦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204864"/>
            <a:ext cx="7016824" cy="3793976"/>
          </a:xfrm>
        </p:spPr>
        <p:txBody>
          <a:bodyPr/>
          <a:lstStyle/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900" dirty="0">
                <a:solidFill>
                  <a:schemeClr val="tx1"/>
                </a:solidFill>
              </a:rPr>
              <a:t>为基督的名受辱骂 </a:t>
            </a:r>
            <a:r>
              <a:rPr lang="en-US" altLang="zh-CN" sz="3900" dirty="0">
                <a:solidFill>
                  <a:schemeClr val="tx1"/>
                </a:solidFill>
              </a:rPr>
              <a:t>(4:14)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900" dirty="0">
                <a:solidFill>
                  <a:schemeClr val="tx1"/>
                </a:solidFill>
              </a:rPr>
              <a:t>不该受的苦 </a:t>
            </a:r>
            <a:r>
              <a:rPr lang="en-US" altLang="zh-CN" sz="3900" dirty="0">
                <a:solidFill>
                  <a:schemeClr val="tx1"/>
                </a:solidFill>
              </a:rPr>
              <a:t>(4:15)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900" dirty="0">
                <a:solidFill>
                  <a:schemeClr val="tx1"/>
                </a:solidFill>
              </a:rPr>
              <a:t>作基督徒受苦 </a:t>
            </a:r>
            <a:r>
              <a:rPr lang="en-US" altLang="zh-CN" sz="3900" dirty="0">
                <a:solidFill>
                  <a:schemeClr val="tx1"/>
                </a:solidFill>
              </a:rPr>
              <a:t>(</a:t>
            </a:r>
            <a:r>
              <a:rPr lang="en-US" altLang="zh-CN" sz="3900" dirty="0" smtClean="0">
                <a:solidFill>
                  <a:schemeClr val="tx1"/>
                </a:solidFill>
              </a:rPr>
              <a:t>4:16-18)</a:t>
            </a:r>
            <a:endParaRPr lang="en-US" altLang="zh-CN" sz="39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06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1338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苦难中的喜乐</vt:lpstr>
      <vt:lpstr>PowerPoint Presentation</vt:lpstr>
      <vt:lpstr>PowerPoint Presentation</vt:lpstr>
      <vt:lpstr>结构</vt:lpstr>
      <vt:lpstr>面对苦难的基本态度</vt:lpstr>
      <vt:lpstr>面对苦难的基本态度</vt:lpstr>
      <vt:lpstr>与基督一同受苦</vt:lpstr>
      <vt:lpstr>与基督一同受苦</vt:lpstr>
      <vt:lpstr>受什么样的苦</vt:lpstr>
      <vt:lpstr>为基督的名受辱骂</vt:lpstr>
      <vt:lpstr>不该为罪受苦</vt:lpstr>
      <vt:lpstr>作基督徒受苦</vt:lpstr>
      <vt:lpstr>义人仅仅得救</vt:lpstr>
      <vt:lpstr>怎样受苦</vt:lpstr>
      <vt:lpstr>神的旨意</vt:lpstr>
      <vt:lpstr>应用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与基督一同受苦</dc:title>
  <dc:creator>Park Edge</dc:creator>
  <cp:lastModifiedBy>Park Edge</cp:lastModifiedBy>
  <cp:revision>46</cp:revision>
  <cp:lastPrinted>2016-04-15T02:51:09Z</cp:lastPrinted>
  <dcterms:created xsi:type="dcterms:W3CDTF">2016-04-12T01:28:00Z</dcterms:created>
  <dcterms:modified xsi:type="dcterms:W3CDTF">2016-04-16T10:53:22Z</dcterms:modified>
</cp:coreProperties>
</file>