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2547" r:id="rId2"/>
    <p:sldId id="2548" r:id="rId3"/>
    <p:sldId id="2562" r:id="rId4"/>
    <p:sldId id="2563" r:id="rId5"/>
    <p:sldId id="2564" r:id="rId6"/>
    <p:sldId id="2549" r:id="rId7"/>
    <p:sldId id="2550" r:id="rId8"/>
    <p:sldId id="2551" r:id="rId9"/>
    <p:sldId id="2552" r:id="rId10"/>
    <p:sldId id="2553" r:id="rId11"/>
    <p:sldId id="2554" r:id="rId12"/>
    <p:sldId id="2555" r:id="rId13"/>
    <p:sldId id="2556" r:id="rId14"/>
    <p:sldId id="2557" r:id="rId15"/>
    <p:sldId id="2558" r:id="rId16"/>
    <p:sldId id="2559" r:id="rId17"/>
    <p:sldId id="2560" r:id="rId18"/>
    <p:sldId id="2561" r:id="rId19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000" b="1" kern="1200">
        <a:solidFill>
          <a:srgbClr val="3333FF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000" b="1" kern="1200">
        <a:solidFill>
          <a:srgbClr val="3333FF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000" b="1" kern="1200">
        <a:solidFill>
          <a:srgbClr val="3333FF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000" b="1" kern="1200">
        <a:solidFill>
          <a:srgbClr val="3333FF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000" b="1" kern="1200">
        <a:solidFill>
          <a:srgbClr val="3333FF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4000" b="1" kern="1200">
        <a:solidFill>
          <a:srgbClr val="3333FF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4000" b="1" kern="1200">
        <a:solidFill>
          <a:srgbClr val="3333FF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4000" b="1" kern="1200">
        <a:solidFill>
          <a:srgbClr val="3333FF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4000" b="1" kern="1200">
        <a:solidFill>
          <a:srgbClr val="3333FF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  <a:srgbClr val="800000"/>
    <a:srgbClr val="FFF0E6"/>
    <a:srgbClr val="336699"/>
    <a:srgbClr val="3366FF"/>
    <a:srgbClr val="FFFF00"/>
    <a:srgbClr val="000000"/>
    <a:srgbClr val="6600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32" autoAdjust="0"/>
    <p:restoredTop sz="94086" autoAdjust="0"/>
  </p:normalViewPr>
  <p:slideViewPr>
    <p:cSldViewPr>
      <p:cViewPr varScale="1">
        <p:scale>
          <a:sx n="69" d="100"/>
          <a:sy n="69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41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5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25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3E497-3D49-4B5F-A464-73117D8DE22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76647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3730DC5-FB2A-4101-9A9D-2713F53F877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578050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  <a:p>
            <a:pPr eaLnBrk="1" hangingPunct="1">
              <a:spcBef>
                <a:spcPct val="0"/>
              </a:spcBef>
            </a:pPr>
            <a:endParaRPr lang="en-SG" altLang="en-US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AAAB2AC-9384-4718-B8B9-78AC952329F1}" type="slidenum">
              <a:rPr lang="en-SG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SG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9689BA-B906-4D8F-82CB-BA0B91231DB6}" type="slidenum">
              <a:rPr lang="en-SG" smtClean="0"/>
              <a:pPr>
                <a:defRPr/>
              </a:pPr>
              <a:t>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98231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dirty="0">
                <a:latin typeface="DengXian" panose="02010600030101010101" pitchFamily="2" charset="-122"/>
                <a:ea typeface="DengXian" panose="02010600030101010101" pitchFamily="2" charset="-122"/>
              </a:rPr>
              <a:t>要了解如何在神眼里行他看为是正确的事，必须从救恩历史里去看。</a:t>
            </a:r>
            <a:endParaRPr lang="en-AU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136015-43FA-4FBE-8894-346487FA07D5}" type="slidenum">
              <a:rPr lang="en-SG" smtClean="0"/>
              <a:pPr>
                <a:defRPr/>
              </a:pPr>
              <a:t>7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38159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 dirty="0"/>
              <a:t>搅扰者强调律法的延续性：</a:t>
            </a:r>
            <a:r>
              <a:rPr lang="en-US" altLang="zh-CN" sz="1200" b="1" dirty="0"/>
              <a:t>1</a:t>
            </a:r>
            <a:r>
              <a:rPr lang="zh-CN" altLang="en-US" sz="1200" b="1" dirty="0"/>
              <a:t>）神的子民继续受管于律法之下；</a:t>
            </a:r>
            <a:r>
              <a:rPr lang="en-US" altLang="zh-CN" sz="1200" b="1" dirty="0"/>
              <a:t>2</a:t>
            </a:r>
            <a:r>
              <a:rPr lang="zh-CN" altLang="en-US" sz="1200" b="1" dirty="0"/>
              <a:t>）律法定义什么是罪；</a:t>
            </a:r>
            <a:r>
              <a:rPr lang="en-US" altLang="zh-CN" sz="1200" b="1" dirty="0"/>
              <a:t>3</a:t>
            </a:r>
            <a:r>
              <a:rPr lang="zh-CN" altLang="en-US" sz="1200" b="1" dirty="0"/>
              <a:t>）只有在律法之下才能经历神的恩典；</a:t>
            </a:r>
            <a:r>
              <a:rPr lang="en-US" altLang="zh-CN" sz="1200" b="1" dirty="0"/>
              <a:t>4</a:t>
            </a:r>
            <a:r>
              <a:rPr lang="zh-CN" altLang="en-US" sz="1200" b="1" dirty="0"/>
              <a:t>）基督徒藉着遵行律法继续与神保持正确的关系。因此，犹太基督徒不能与外邦人一起吃饭，外邦基督徒也必需遵行律法。</a:t>
            </a:r>
            <a:endParaRPr lang="en-AU" sz="1200" b="1" dirty="0"/>
          </a:p>
          <a:p>
            <a:endParaRPr lang="en-AU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136015-43FA-4FBE-8894-346487FA07D5}" type="slidenum">
              <a:rPr lang="en-SG" smtClean="0"/>
              <a:pPr>
                <a:defRPr/>
              </a:pPr>
              <a:t>8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85132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zh-CN" altLang="en-US" dirty="0"/>
              <a:t>基督十字架上的死与复活开始了救恩历史一个全新的阶段，使神的子民从此不再受管与律法之下。犹太基督徒不再需要行摩西律法，外邦基督徒也不需要行犹太律法。</a:t>
            </a:r>
            <a:endParaRPr lang="en-AU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136015-43FA-4FBE-8894-346487FA07D5}" type="slidenum">
              <a:rPr lang="en-SG" smtClean="0"/>
              <a:pPr>
                <a:defRPr/>
              </a:pPr>
              <a:t>9</a:t>
            </a:fld>
            <a:endParaRPr lang="en-SG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9689BA-B906-4D8F-82CB-BA0B91231DB6}" type="slidenum">
              <a:rPr lang="en-SG" smtClean="0"/>
              <a:pPr>
                <a:defRPr/>
              </a:pPr>
              <a:t>11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158075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9689BA-B906-4D8F-82CB-BA0B91231DB6}" type="slidenum">
              <a:rPr lang="en-SG" smtClean="0"/>
              <a:pPr>
                <a:defRPr/>
              </a:pPr>
              <a:t>14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982311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基督的律（参看林前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9:20-21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）：不只是爱神和爱人如己，也包括主的一切教导和命令。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9689BA-B906-4D8F-82CB-BA0B91231DB6}" type="slidenum">
              <a:rPr lang="en-SG" smtClean="0"/>
              <a:pPr>
                <a:defRPr/>
              </a:pPr>
              <a:t>18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44061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怀恩堂-主日崇拜2008年3月9日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25B4D-6665-40DD-8C66-8517710E7EF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怀恩堂-主日崇拜2008年3月9日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899F1-E671-44C5-8E49-A9E91C179FA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怀恩堂-主日崇拜2008年3月9日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0A7A2-4807-49FA-8943-0FC78D50720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怀恩堂-主日崇拜2008年3月9日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A474E-103A-4630-AE44-EA654BBBCBE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怀恩堂-主日崇拜2008年3月9日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DD67B-0C68-4E7E-8E83-0782D8E1B86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怀恩堂-主日崇拜2008年3月9日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8FAC4-6A5B-4FD4-A663-F366296C2DF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怀恩堂-主日崇拜2008年3月9日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4EE02-6775-4937-89F2-A69516CE151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怀恩堂-主日崇拜2008年3月9日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1B194-42AB-4D9F-AE53-86A883B444C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怀恩堂-主日崇拜2008年3月9日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7E5CA2-69BB-4016-BEF5-FEFC09F5DAB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怀恩堂-主日崇拜2008年3月9日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49625-A37B-44D7-851F-1280CEFBEB0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怀恩堂-主日崇拜2008年3月9日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36805E-5304-4785-ACB4-BC1352AF2A3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怀恩堂-主日崇拜2008年3月9日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F9EA8-5259-4F3C-954C-5E5118FBDFB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zh-CN"/>
              <a:t>怀恩堂-主日崇拜2008年3月9日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5F366DE-055A-442C-99C6-1B54D490ED0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7" r:id="rId1"/>
    <p:sldLayoutId id="2147484038" r:id="rId2"/>
    <p:sldLayoutId id="2147484039" r:id="rId3"/>
    <p:sldLayoutId id="2147484040" r:id="rId4"/>
    <p:sldLayoutId id="2147484041" r:id="rId5"/>
    <p:sldLayoutId id="2147484042" r:id="rId6"/>
    <p:sldLayoutId id="2147484043" r:id="rId7"/>
    <p:sldLayoutId id="2147484044" r:id="rId8"/>
    <p:sldLayoutId id="2147484045" r:id="rId9"/>
    <p:sldLayoutId id="2147484046" r:id="rId10"/>
    <p:sldLayoutId id="2147484047" r:id="rId11"/>
    <p:sldLayoutId id="2147484048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803275" y="4294632"/>
            <a:ext cx="7518400" cy="936625"/>
          </a:xfrm>
        </p:spPr>
        <p:txBody>
          <a:bodyPr/>
          <a:lstStyle/>
          <a:p>
            <a:pPr eaLnBrk="1" hangingPunct="1"/>
            <a:r>
              <a:rPr lang="zh-CN" altLang="en-US" b="1" dirty="0">
                <a:cs typeface="幼圆"/>
              </a:rPr>
              <a:t>从奴仆到神的众子</a:t>
            </a:r>
            <a:endParaRPr lang="en-SG" altLang="en-US" b="1" dirty="0">
              <a:ea typeface="DengXian Light" panose="02010600030101010101" pitchFamily="2" charset="-122"/>
              <a:cs typeface="幼圆"/>
            </a:endParaRPr>
          </a:p>
        </p:txBody>
      </p:sp>
      <p:sp>
        <p:nvSpPr>
          <p:cNvPr id="6147" name="Title 1"/>
          <p:cNvSpPr txBox="1">
            <a:spLocks/>
          </p:cNvSpPr>
          <p:nvPr/>
        </p:nvSpPr>
        <p:spPr bwMode="auto">
          <a:xfrm>
            <a:off x="-1588" y="5748338"/>
            <a:ext cx="9128126" cy="1109662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zh-CN" altLang="en-US" sz="4400" b="1" dirty="0">
                <a:cs typeface="幼圆"/>
              </a:rPr>
              <a:t>加拉太书</a:t>
            </a:r>
            <a:r>
              <a:rPr lang="en-AU" altLang="zh-CN" sz="4400" b="1" dirty="0">
                <a:cs typeface="幼圆"/>
              </a:rPr>
              <a:t>4:1-20</a:t>
            </a:r>
            <a:r>
              <a:rPr lang="en-AU" altLang="en-US" sz="4400" b="1" dirty="0">
                <a:ea typeface="DengXian" panose="02010600030101010101" pitchFamily="2" charset="-122"/>
                <a:cs typeface="幼圆"/>
              </a:rPr>
              <a:t> </a:t>
            </a:r>
            <a:endParaRPr lang="en-US" altLang="en-US" sz="4400" b="1" dirty="0">
              <a:ea typeface="DengXian" panose="02010600030101010101" pitchFamily="2" charset="-122"/>
              <a:cs typeface="幼圆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475" y="607092"/>
            <a:ext cx="6096000" cy="34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幼圆"/>
              </a:rPr>
              <a:t>加拉太书</a:t>
            </a:r>
            <a:r>
              <a:rPr lang="en-AU" altLang="zh-CN" sz="4000" b="1" dirty="0">
                <a:latin typeface="DengXian" panose="02010600030101010101" pitchFamily="2" charset="-122"/>
                <a:ea typeface="DengXian" panose="02010600030101010101" pitchFamily="2" charset="-122"/>
                <a:cs typeface="幼圆"/>
              </a:rPr>
              <a:t>3:7-4:7</a:t>
            </a: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幼圆"/>
              </a:rPr>
              <a:t>的基本争论</a:t>
            </a:r>
            <a:endParaRPr lang="en-US" sz="4000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423848" cy="4495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      </a:t>
            </a:r>
            <a:r>
              <a:rPr lang="zh-CN" altLang="en-US" sz="2400" dirty="0"/>
              <a:t>凡</a:t>
            </a:r>
            <a:r>
              <a:rPr lang="zh-CN" altLang="en-US" sz="2400" b="1" dirty="0">
                <a:solidFill>
                  <a:schemeClr val="accent2"/>
                </a:solidFill>
              </a:rPr>
              <a:t>相信</a:t>
            </a:r>
            <a:r>
              <a:rPr lang="zh-CN" altLang="en-US" sz="2400" dirty="0"/>
              <a:t>的（包括外邦人）都是</a:t>
            </a:r>
            <a:r>
              <a:rPr lang="zh-CN" altLang="en-US" sz="2400" b="1" dirty="0">
                <a:solidFill>
                  <a:schemeClr val="accent4">
                    <a:lumMod val="75000"/>
                  </a:schemeClr>
                </a:solidFill>
              </a:rPr>
              <a:t>亚伯拉罕的后裔</a:t>
            </a:r>
            <a:r>
              <a:rPr lang="en-US" sz="2400" dirty="0"/>
              <a:t>   3:7-9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zh-CN" altLang="en-US" sz="2400" dirty="0"/>
              <a:t>律法的不足（没有人能靠行律法在神面前称义）</a:t>
            </a:r>
            <a:r>
              <a:rPr lang="en-US" sz="2400" dirty="0"/>
              <a:t>3:10-14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zh-CN" altLang="en-US" sz="2400" dirty="0"/>
              <a:t>律法不能取代原先的应许</a:t>
            </a:r>
            <a:r>
              <a:rPr lang="en-US" sz="2400" dirty="0"/>
              <a:t>     3:15-18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zh-CN" altLang="en-US" sz="2400" dirty="0"/>
              <a:t>律法在救恩历史里的功效（监护人）</a:t>
            </a:r>
            <a:r>
              <a:rPr lang="en-US" sz="2400" dirty="0"/>
              <a:t>    3:19-25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      </a:t>
            </a:r>
            <a:r>
              <a:rPr lang="zh-CN" altLang="en-US" sz="2400" dirty="0"/>
              <a:t>凡</a:t>
            </a:r>
            <a:r>
              <a:rPr lang="zh-CN" altLang="en-US" sz="2400" b="1" dirty="0">
                <a:solidFill>
                  <a:schemeClr val="accent2"/>
                </a:solidFill>
              </a:rPr>
              <a:t>相信</a:t>
            </a:r>
            <a:r>
              <a:rPr lang="zh-CN" altLang="en-US" sz="2400" dirty="0"/>
              <a:t>耶稣基督的</a:t>
            </a:r>
            <a:r>
              <a:rPr lang="en-US" sz="2400" dirty="0"/>
              <a:t> </a:t>
            </a:r>
            <a:r>
              <a:rPr lang="zh-CN" altLang="en-US" sz="2400" dirty="0"/>
              <a:t>（包括外邦人）都是</a:t>
            </a:r>
            <a:r>
              <a:rPr lang="en-US" sz="2400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		</a:t>
            </a:r>
            <a:r>
              <a:rPr lang="zh-CN" altLang="en-US" sz="2400" b="1" dirty="0">
                <a:solidFill>
                  <a:schemeClr val="accent4">
                    <a:lumMod val="75000"/>
                  </a:schemeClr>
                </a:solidFill>
              </a:rPr>
              <a:t>亚伯拉罕的后裔 </a:t>
            </a:r>
            <a:r>
              <a:rPr lang="zh-CN" altLang="en-US" sz="2400" dirty="0"/>
              <a:t>既是神的儿女</a:t>
            </a:r>
            <a:r>
              <a:rPr lang="en-US" sz="2400" dirty="0"/>
              <a:t>     3:26-29</a:t>
            </a:r>
          </a:p>
          <a:p>
            <a:pPr marL="0" indent="0">
              <a:buNone/>
            </a:pPr>
            <a:r>
              <a:rPr lang="en-US" sz="2400" dirty="0"/>
              <a:t>		</a:t>
            </a:r>
            <a:r>
              <a:rPr lang="zh-CN" altLang="en-US" sz="2400" dirty="0"/>
              <a:t>透过神的儿子成为神的众子</a:t>
            </a:r>
            <a:r>
              <a:rPr lang="en-US" sz="2400" dirty="0"/>
              <a:t>   4:1-7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Left Bracket 7"/>
          <p:cNvSpPr/>
          <p:nvPr/>
        </p:nvSpPr>
        <p:spPr>
          <a:xfrm>
            <a:off x="827584" y="1844824"/>
            <a:ext cx="216024" cy="2016224"/>
          </a:xfrm>
          <a:prstGeom prst="leftBracket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64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68314" y="0"/>
            <a:ext cx="8235950" cy="720725"/>
          </a:xfrm>
        </p:spPr>
        <p:txBody>
          <a:bodyPr/>
          <a:lstStyle/>
          <a:p>
            <a:r>
              <a:rPr lang="en-US" b="1" dirty="0"/>
              <a:t>4:1-7 </a:t>
            </a:r>
            <a:r>
              <a:rPr lang="zh-CN" altLang="en-US" b="1" dirty="0"/>
              <a:t>和</a:t>
            </a:r>
            <a:r>
              <a:rPr lang="en-US" b="1" dirty="0"/>
              <a:t> 3:23-29 </a:t>
            </a:r>
            <a:r>
              <a:rPr lang="zh-CN" altLang="en-US" b="1" dirty="0"/>
              <a:t>的重要联系</a:t>
            </a:r>
            <a:endParaRPr lang="en-AU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657363"/>
              </p:ext>
            </p:extLst>
          </p:nvPr>
        </p:nvGraphicFramePr>
        <p:xfrm>
          <a:off x="229805" y="548640"/>
          <a:ext cx="8712968" cy="67299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0726">
                  <a:extLst>
                    <a:ext uri="{9D8B030D-6E8A-4147-A177-3AD203B41FA5}">
                      <a16:colId xmlns="" xmlns:a16="http://schemas.microsoft.com/office/drawing/2014/main" val="3276676365"/>
                    </a:ext>
                  </a:extLst>
                </a:gridCol>
                <a:gridCol w="4582242">
                  <a:extLst>
                    <a:ext uri="{9D8B030D-6E8A-4147-A177-3AD203B41FA5}">
                      <a16:colId xmlns="" xmlns:a16="http://schemas.microsoft.com/office/drawing/2014/main" val="3306376909"/>
                    </a:ext>
                  </a:extLst>
                </a:gridCol>
              </a:tblGrid>
              <a:tr h="3827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2400" dirty="0">
                          <a:effectLst/>
                        </a:rPr>
                        <a:t>加</a:t>
                      </a:r>
                      <a:r>
                        <a:rPr lang="en-US" sz="2400" dirty="0">
                          <a:effectLst/>
                        </a:rPr>
                        <a:t>3:23-29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2400" dirty="0">
                          <a:solidFill>
                            <a:schemeClr val="tx1"/>
                          </a:solidFill>
                          <a:effectLst/>
                        </a:rPr>
                        <a:t>加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4:1-7</a:t>
                      </a:r>
                      <a:endParaRPr lang="en-AU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18789859"/>
                  </a:ext>
                </a:extLst>
              </a:tr>
              <a:tr h="20059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23 </a:t>
                      </a:r>
                      <a:r>
                        <a:rPr lang="zh-CN" sz="2400" dirty="0">
                          <a:effectLst/>
                        </a:rPr>
                        <a:t>「信」来到之前，我们被看守在律法之下，直圈到（被监禁）那将来的真道（「信」） 显明出来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</a:t>
                      </a:r>
                      <a:r>
                        <a:rPr lang="zh-CN" sz="2400" dirty="0">
                          <a:effectLst/>
                        </a:rPr>
                        <a:t>我说，只要继承人还未成年，就与奴仆毫无分别</a:t>
                      </a:r>
                      <a:endParaRPr lang="en-AU" sz="2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 </a:t>
                      </a:r>
                      <a:r>
                        <a:rPr lang="zh-CN" sz="2400" dirty="0">
                          <a:effectLst/>
                        </a:rPr>
                        <a:t>我们为孩童的时候，是在世俗小学之下受奴役</a:t>
                      </a:r>
                      <a:endParaRPr lang="en-AU" sz="2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 </a:t>
                      </a:r>
                      <a:r>
                        <a:rPr lang="en-AU" sz="2400" dirty="0">
                          <a:effectLst/>
                        </a:rPr>
                        <a:t>…</a:t>
                      </a:r>
                      <a:r>
                        <a:rPr lang="zh-CN" altLang="en-US" sz="2400" dirty="0">
                          <a:effectLst/>
                        </a:rPr>
                        <a:t> </a:t>
                      </a:r>
                      <a:r>
                        <a:rPr lang="en-AU" altLang="zh-CN" sz="2400" dirty="0">
                          <a:effectLst/>
                        </a:rPr>
                        <a:t>…</a:t>
                      </a:r>
                      <a:r>
                        <a:rPr lang="zh-CN" sz="2400" dirty="0">
                          <a:effectLst/>
                        </a:rPr>
                        <a:t>到他父亲预定的时候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040732538"/>
                  </a:ext>
                </a:extLst>
              </a:tr>
              <a:tr h="7885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24 </a:t>
                      </a:r>
                      <a:r>
                        <a:rPr lang="zh-CN" sz="2400" dirty="0">
                          <a:effectLst/>
                        </a:rPr>
                        <a:t>律法是我们训蒙的师傅（成了我们的监护人）</a:t>
                      </a:r>
                      <a:r>
                        <a:rPr lang="en-US" sz="2400" dirty="0">
                          <a:effectLst/>
                        </a:rPr>
                        <a:t>… 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 </a:t>
                      </a:r>
                      <a:r>
                        <a:rPr lang="zh-CN" sz="2400">
                          <a:effectLst/>
                        </a:rPr>
                        <a:t>他是在师傅（监护人）和管家之下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77534355"/>
                  </a:ext>
                </a:extLst>
              </a:tr>
              <a:tr h="11943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25 </a:t>
                      </a:r>
                      <a:r>
                        <a:rPr lang="zh-CN" sz="2400" dirty="0">
                          <a:effectLst/>
                        </a:rPr>
                        <a:t>但「信」既然来到，我们就不在师傅的手下了（在监护人之下了）。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4-5 </a:t>
                      </a:r>
                      <a:r>
                        <a:rPr lang="zh-CN" sz="2400" dirty="0">
                          <a:effectLst/>
                        </a:rPr>
                        <a:t>及至时候满足，神就差遣他的儿子，为女子所生，且生在律法之下，要把律法之下的人赎出来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888678069"/>
                  </a:ext>
                </a:extLst>
              </a:tr>
              <a:tr h="7885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26 </a:t>
                      </a:r>
                      <a:r>
                        <a:rPr lang="zh-CN" sz="2400" dirty="0">
                          <a:effectLst/>
                        </a:rPr>
                        <a:t>因为你们藉信心，在基督耶稣里全都成为神的儿女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5 </a:t>
                      </a:r>
                      <a:r>
                        <a:rPr lang="zh-CN" sz="2400">
                          <a:effectLst/>
                        </a:rPr>
                        <a:t>叫我们得着儿子的名分</a:t>
                      </a:r>
                      <a:endParaRPr lang="en-AU" sz="24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7 </a:t>
                      </a:r>
                      <a:r>
                        <a:rPr lang="zh-CN" sz="2400">
                          <a:effectLst/>
                        </a:rPr>
                        <a:t>你不再是奴仆，而是儿子</a:t>
                      </a:r>
                      <a:endParaRPr lang="en-AU" sz="24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031174145"/>
                  </a:ext>
                </a:extLst>
              </a:tr>
              <a:tr h="7885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29 </a:t>
                      </a:r>
                      <a:r>
                        <a:rPr lang="zh-CN" sz="2400" dirty="0">
                          <a:effectLst/>
                        </a:rPr>
                        <a:t>你们就是亚伯拉罕的后裔，是照着应许的继承人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7 </a:t>
                      </a:r>
                      <a:r>
                        <a:rPr lang="zh-CN" sz="2400" dirty="0">
                          <a:effectLst/>
                        </a:rPr>
                        <a:t>就靠着神也成为继承人</a:t>
                      </a:r>
                      <a:endParaRPr lang="en-AU" sz="24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54326091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47173" y="2189352"/>
            <a:ext cx="8280920" cy="353276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zh-CN" altLang="en-US" sz="2800" b="1" dirty="0"/>
              <a:t>罗马书 </a:t>
            </a:r>
            <a:r>
              <a:rPr lang="en-AU" altLang="zh-CN" sz="2800" b="1" dirty="0"/>
              <a:t>8:14-17</a:t>
            </a:r>
            <a:r>
              <a:rPr lang="en-AU" altLang="zh-CN" sz="2800" dirty="0"/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altLang="zh-CN" sz="2800" dirty="0"/>
              <a:t>14</a:t>
            </a:r>
            <a:r>
              <a:rPr lang="zh-CN" altLang="en-US" sz="2800" dirty="0"/>
              <a:t>因为凡被神的灵引导的，都是神的儿子。 </a:t>
            </a:r>
            <a:r>
              <a:rPr lang="en-US" altLang="zh-CN" sz="2800" dirty="0"/>
              <a:t>15</a:t>
            </a:r>
            <a:r>
              <a:rPr lang="en-AU" altLang="zh-CN" sz="2800" dirty="0"/>
              <a:t> </a:t>
            </a:r>
            <a:r>
              <a:rPr lang="zh-CN" altLang="en-US" sz="2800" dirty="0"/>
              <a:t>你们所受的不是奴仆的心，仍旧害怕。所受的乃是儿子的心，因此我们呼叫：“阿爸，父！” </a:t>
            </a:r>
            <a:r>
              <a:rPr lang="en-US" altLang="zh-CN" sz="2800" dirty="0"/>
              <a:t>16</a:t>
            </a:r>
            <a:r>
              <a:rPr lang="en-AU" altLang="zh-CN" sz="2800" dirty="0"/>
              <a:t> </a:t>
            </a:r>
            <a:r>
              <a:rPr lang="zh-CN" altLang="en-US" sz="2800" dirty="0"/>
              <a:t>圣灵与我们的心同证我们是神的儿女。 </a:t>
            </a:r>
            <a:r>
              <a:rPr lang="en-US" altLang="zh-CN" sz="2800" dirty="0"/>
              <a:t>17</a:t>
            </a:r>
            <a:r>
              <a:rPr lang="en-AU" altLang="zh-CN" sz="2800" dirty="0"/>
              <a:t> </a:t>
            </a:r>
            <a:r>
              <a:rPr lang="zh-CN" altLang="en-US" sz="2800" dirty="0"/>
              <a:t>既是儿女，便是后嗣，就是神的后嗣，和基督同作后嗣。如果我们和他一同受苦，也必和他一同得荣耀。</a:t>
            </a:r>
            <a:endParaRPr lang="en-AU" sz="28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68314" y="0"/>
            <a:ext cx="8235950" cy="720725"/>
          </a:xfrm>
        </p:spPr>
        <p:txBody>
          <a:bodyPr/>
          <a:lstStyle/>
          <a:p>
            <a:r>
              <a:rPr lang="zh-CN" altLang="en-US" b="1" dirty="0"/>
              <a:t>不再是奴仆，乃是神的儿子</a:t>
            </a:r>
            <a:endParaRPr lang="en-AU" b="1" dirty="0"/>
          </a:p>
        </p:txBody>
      </p:sp>
      <p:sp>
        <p:nvSpPr>
          <p:cNvPr id="10" name="Rectangle 9"/>
          <p:cNvSpPr/>
          <p:nvPr/>
        </p:nvSpPr>
        <p:spPr>
          <a:xfrm>
            <a:off x="468314" y="908720"/>
            <a:ext cx="8352928" cy="108337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zh-CN" altLang="en-US" sz="2800" b="1" dirty="0"/>
              <a:t>加 </a:t>
            </a:r>
            <a:r>
              <a:rPr lang="en-US" altLang="zh-CN" sz="2800" b="1" dirty="0"/>
              <a:t>4</a:t>
            </a:r>
            <a:r>
              <a:rPr lang="en-AU" altLang="zh-CN" sz="2800" b="1" dirty="0"/>
              <a:t>:6</a:t>
            </a:r>
            <a:r>
              <a:rPr lang="zh-CN" altLang="en-US" sz="2800" b="1" dirty="0"/>
              <a:t> </a:t>
            </a:r>
            <a:r>
              <a:rPr lang="zh-CN" altLang="en-US" sz="2800" dirty="0"/>
              <a:t>你们既为儿子，神就差他儿子的灵，进入你们</a:t>
            </a:r>
            <a:endParaRPr lang="en-AU" altLang="zh-CN" sz="2800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zh-CN" altLang="en-US" sz="2800" dirty="0"/>
              <a:t>（原文作我们）的心，呼叫：“阿爸，父！ ”</a:t>
            </a:r>
            <a:endParaRPr lang="en-AU" sz="1400" dirty="0"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07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TextBox 7"/>
          <p:cNvSpPr txBox="1">
            <a:spLocks noChangeArrowheads="1"/>
          </p:cNvSpPr>
          <p:nvPr/>
        </p:nvSpPr>
        <p:spPr bwMode="auto">
          <a:xfrm>
            <a:off x="323528" y="404664"/>
            <a:ext cx="8424166" cy="587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zh-CN" sz="2800" b="1" dirty="0"/>
              <a:t>3</a:t>
            </a:r>
            <a:r>
              <a:rPr lang="en-US" sz="2800" b="1" dirty="0"/>
              <a:t>:6 </a:t>
            </a:r>
            <a:r>
              <a:rPr lang="zh-CN" altLang="en-US" sz="2800" b="1" dirty="0"/>
              <a:t>正如“亚伯拉罕信神，这就算为他的义”。</a:t>
            </a:r>
            <a:endParaRPr lang="en-AU" altLang="zh-CN" sz="2800" b="1" dirty="0"/>
          </a:p>
          <a:p>
            <a:endParaRPr lang="en-AU" altLang="zh-CN" sz="2800" b="1" dirty="0"/>
          </a:p>
          <a:p>
            <a:r>
              <a:rPr lang="zh-CN" altLang="en-US" sz="2800" b="1" dirty="0"/>
              <a:t>亚伯拉罕的信到底指的是什么？</a:t>
            </a:r>
            <a:endParaRPr lang="en-AU" altLang="zh-CN" sz="2800" b="1" dirty="0"/>
          </a:p>
          <a:p>
            <a:endParaRPr lang="en-AU" altLang="en-US" sz="1200" b="1" dirty="0"/>
          </a:p>
          <a:p>
            <a:r>
              <a:rPr lang="zh-CN" altLang="en-US" sz="2800" b="1" dirty="0"/>
              <a:t>创</a:t>
            </a:r>
            <a:r>
              <a:rPr lang="en-AU" altLang="zh-CN" sz="2800" b="1" dirty="0"/>
              <a:t>15:1-6</a:t>
            </a:r>
            <a:r>
              <a:rPr lang="en-AU" altLang="zh-CN" sz="2800" dirty="0"/>
              <a:t> </a:t>
            </a:r>
            <a:r>
              <a:rPr lang="zh-CN" altLang="en-US" sz="2800" dirty="0"/>
              <a:t>这事以后，耶和华在异象中有话对亚伯兰说，亚伯兰，你不要惧怕，我是你的盾牌，必大大地赏赐你。 </a:t>
            </a:r>
            <a:r>
              <a:rPr lang="en-US" altLang="zh-CN" sz="2800" baseline="30000" dirty="0">
                <a:solidFill>
                  <a:srgbClr val="00B050"/>
                </a:solidFill>
              </a:rPr>
              <a:t>2</a:t>
            </a:r>
            <a:r>
              <a:rPr lang="en-AU" altLang="zh-CN" sz="2800" dirty="0">
                <a:solidFill>
                  <a:srgbClr val="00B050"/>
                </a:solidFill>
              </a:rPr>
              <a:t> </a:t>
            </a:r>
            <a:r>
              <a:rPr lang="zh-CN" altLang="en-US" sz="2800" dirty="0">
                <a:solidFill>
                  <a:srgbClr val="00B050"/>
                </a:solidFill>
              </a:rPr>
              <a:t>亚伯兰说，主耶和华阿，我既无子，你还赐我什么呢？并且要承受我家业的是大马色人以利以谢。 </a:t>
            </a:r>
            <a:r>
              <a:rPr lang="en-US" altLang="zh-CN" sz="2800" baseline="30000" dirty="0">
                <a:solidFill>
                  <a:srgbClr val="00B050"/>
                </a:solidFill>
              </a:rPr>
              <a:t>3</a:t>
            </a:r>
            <a:r>
              <a:rPr lang="en-AU" altLang="zh-CN" sz="2800" dirty="0">
                <a:solidFill>
                  <a:srgbClr val="00B050"/>
                </a:solidFill>
              </a:rPr>
              <a:t> </a:t>
            </a:r>
            <a:r>
              <a:rPr lang="zh-CN" altLang="en-US" sz="2800" dirty="0">
                <a:solidFill>
                  <a:srgbClr val="00B050"/>
                </a:solidFill>
              </a:rPr>
              <a:t>亚伯兰又说，你没有给我儿子。那生在我家中的人就是我的后嗣。</a:t>
            </a:r>
            <a:r>
              <a:rPr lang="zh-CN" altLang="en-US" sz="2800" dirty="0"/>
              <a:t> </a:t>
            </a:r>
            <a:r>
              <a:rPr lang="en-US" altLang="zh-CN" sz="2800" baseline="30000" dirty="0"/>
              <a:t>4</a:t>
            </a:r>
            <a:r>
              <a:rPr lang="en-AU" altLang="zh-CN" sz="2800" dirty="0"/>
              <a:t> </a:t>
            </a:r>
            <a:r>
              <a:rPr lang="zh-CN" altLang="en-US" sz="2800" dirty="0"/>
              <a:t>耶和华又有话对他说，这人必不成为你的后嗣。你本身所生的才成为你的后嗣。 </a:t>
            </a:r>
            <a:r>
              <a:rPr lang="en-US" altLang="zh-CN" sz="2800" baseline="30000" dirty="0"/>
              <a:t>5</a:t>
            </a:r>
            <a:r>
              <a:rPr lang="en-AU" altLang="zh-CN" sz="2800" dirty="0"/>
              <a:t> </a:t>
            </a:r>
            <a:r>
              <a:rPr lang="zh-CN" altLang="en-US" sz="2800" dirty="0"/>
              <a:t>于是领他走到外边，说，你向天观看，数算众星，能数得过来吗？又对他说，你的后裔将要如此。 </a:t>
            </a:r>
            <a:r>
              <a:rPr lang="en-US" altLang="zh-CN" sz="2800" baseline="30000" dirty="0">
                <a:solidFill>
                  <a:srgbClr val="00B050"/>
                </a:solidFill>
              </a:rPr>
              <a:t>6</a:t>
            </a:r>
            <a:r>
              <a:rPr lang="en-AU" altLang="zh-CN" sz="2800" dirty="0">
                <a:solidFill>
                  <a:srgbClr val="00B050"/>
                </a:solidFill>
              </a:rPr>
              <a:t> </a:t>
            </a:r>
            <a:r>
              <a:rPr lang="zh-CN" altLang="en-US" sz="2800" dirty="0">
                <a:solidFill>
                  <a:srgbClr val="00B050"/>
                </a:solidFill>
              </a:rPr>
              <a:t>亚伯兰信耶和华，耶和华就以此为他的义。 </a:t>
            </a:r>
            <a:endParaRPr lang="en-AU" altLang="en-US" sz="2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731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648072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 b="1" dirty="0"/>
              <a:t>回顾之前加拉太人为奴的状态（加</a:t>
            </a:r>
            <a:r>
              <a:rPr lang="en-AU" altLang="zh-CN" sz="3600" b="1" dirty="0"/>
              <a:t>4:8-11</a:t>
            </a:r>
            <a:r>
              <a:rPr lang="zh-CN" altLang="en-US" sz="3600" b="1" dirty="0"/>
              <a:t>）</a:t>
            </a:r>
            <a:endParaRPr lang="en-US" altLang="zh-CN" sz="3600" baseline="30000" dirty="0"/>
          </a:p>
          <a:p>
            <a:pPr marL="0" indent="0">
              <a:buNone/>
            </a:pPr>
            <a:r>
              <a:rPr lang="en-US" altLang="zh-CN" sz="4000" baseline="30000" dirty="0"/>
              <a:t>8</a:t>
            </a:r>
            <a:r>
              <a:rPr lang="en-AU" altLang="zh-CN" sz="4000" dirty="0"/>
              <a:t> </a:t>
            </a:r>
            <a:r>
              <a:rPr lang="zh-CN" altLang="en-US" sz="4000" dirty="0"/>
              <a:t>但从前你们不认识神的时候，是给那些本来不是神的作奴仆。 </a:t>
            </a:r>
            <a:r>
              <a:rPr lang="en-US" altLang="zh-CN" sz="4000" baseline="30000" dirty="0"/>
              <a:t>9</a:t>
            </a:r>
            <a:r>
              <a:rPr lang="en-AU" altLang="zh-CN" sz="4000" dirty="0"/>
              <a:t> </a:t>
            </a:r>
            <a:r>
              <a:rPr lang="zh-CN" altLang="en-US" sz="4000" dirty="0"/>
              <a:t>现在你们既然认识神，更可说是被神所认识的，怎么还要归回那懦弱无用的小学，情愿再给它作奴仆呢？ </a:t>
            </a:r>
            <a:r>
              <a:rPr lang="en-US" altLang="zh-CN" sz="4000" baseline="30000" dirty="0"/>
              <a:t>10</a:t>
            </a:r>
            <a:r>
              <a:rPr lang="en-AU" altLang="zh-CN" sz="4000" dirty="0"/>
              <a:t> </a:t>
            </a:r>
            <a:r>
              <a:rPr lang="zh-CN" altLang="en-US" sz="4000" dirty="0"/>
              <a:t>你们谨守日子、月分、节期、年分。 </a:t>
            </a:r>
            <a:r>
              <a:rPr lang="en-US" altLang="zh-CN" sz="4000" baseline="30000" dirty="0"/>
              <a:t>11</a:t>
            </a:r>
            <a:r>
              <a:rPr lang="en-AU" altLang="zh-CN" sz="4000" dirty="0"/>
              <a:t> </a:t>
            </a:r>
            <a:r>
              <a:rPr lang="zh-CN" altLang="en-US" sz="4000" dirty="0"/>
              <a:t>我为你们害怕。惟恐我在你们身上是枉费了工夫。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293359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48072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 b="1" dirty="0"/>
              <a:t>回顾过去与加拉太人的关系（加</a:t>
            </a:r>
            <a:r>
              <a:rPr lang="en-AU" altLang="zh-CN" sz="3600" b="1" dirty="0"/>
              <a:t>4:</a:t>
            </a:r>
            <a:r>
              <a:rPr lang="en-US" altLang="zh-CN" sz="3600" b="1" dirty="0"/>
              <a:t>12</a:t>
            </a:r>
            <a:r>
              <a:rPr lang="en-AU" altLang="zh-CN" sz="3600" b="1" dirty="0"/>
              <a:t>-</a:t>
            </a:r>
            <a:r>
              <a:rPr lang="en-US" altLang="zh-CN" sz="3600" b="1" dirty="0"/>
              <a:t>20</a:t>
            </a:r>
            <a:r>
              <a:rPr lang="zh-CN" altLang="en-US" sz="3600" b="1" dirty="0"/>
              <a:t>）</a:t>
            </a:r>
            <a:endParaRPr lang="en-US" altLang="zh-CN" sz="3600" baseline="30000" dirty="0"/>
          </a:p>
          <a:p>
            <a:pPr marL="0" indent="0">
              <a:buNone/>
            </a:pPr>
            <a:r>
              <a:rPr lang="en-US" altLang="zh-CN" sz="3600" baseline="30000" dirty="0"/>
              <a:t>12</a:t>
            </a:r>
            <a:r>
              <a:rPr lang="en-AU" altLang="zh-CN" sz="3600" dirty="0"/>
              <a:t> </a:t>
            </a:r>
            <a:r>
              <a:rPr lang="zh-CN" altLang="en-US" sz="3600" dirty="0"/>
              <a:t>弟兄们，我劝你们要象我一样，因为我也象你们一样。你们一点没有亏负我。 </a:t>
            </a:r>
            <a:r>
              <a:rPr lang="en-US" altLang="zh-CN" sz="3600" baseline="30000" dirty="0"/>
              <a:t>13</a:t>
            </a:r>
            <a:r>
              <a:rPr lang="en-AU" altLang="zh-CN" sz="3600" dirty="0"/>
              <a:t> </a:t>
            </a:r>
            <a:r>
              <a:rPr lang="zh-CN" altLang="en-US" sz="3600" dirty="0"/>
              <a:t>你们知道我头一次传福音给你们，是因为身体有疾病。 </a:t>
            </a:r>
            <a:r>
              <a:rPr lang="en-US" altLang="zh-CN" sz="3600" baseline="30000" dirty="0"/>
              <a:t>14</a:t>
            </a:r>
            <a:r>
              <a:rPr lang="en-AU" altLang="zh-CN" sz="3600" dirty="0"/>
              <a:t> </a:t>
            </a:r>
            <a:r>
              <a:rPr lang="zh-CN" altLang="en-US" sz="3600" dirty="0"/>
              <a:t>你们为我身体的缘故受试炼，没有轻看我，也没有厌弃我。反倒接待我，如同神的使者，如同基督耶稣。 </a:t>
            </a:r>
            <a:r>
              <a:rPr lang="en-US" altLang="zh-CN" sz="3600" baseline="30000" dirty="0"/>
              <a:t>15</a:t>
            </a:r>
            <a:r>
              <a:rPr lang="en-AU" altLang="zh-CN" sz="3600" dirty="0"/>
              <a:t> </a:t>
            </a:r>
            <a:r>
              <a:rPr lang="zh-CN" altLang="en-US" sz="3600" dirty="0"/>
              <a:t>你们当日所夸的福气在哪里呢？那时你们若能行，就是把自己的眼睛剜出来给我，也都情愿。这是我可以给你们作见证的。 </a:t>
            </a:r>
            <a:r>
              <a:rPr lang="en-US" altLang="zh-CN" sz="3600" baseline="30000" dirty="0"/>
              <a:t>16</a:t>
            </a:r>
            <a:r>
              <a:rPr lang="en-AU" altLang="zh-CN" sz="3600" dirty="0"/>
              <a:t> </a:t>
            </a:r>
            <a:r>
              <a:rPr lang="zh-CN" altLang="en-US" sz="3600" dirty="0"/>
              <a:t>如今我将真理告诉你们，就成了你们的仇敌吗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426981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6480720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3600" baseline="30000" dirty="0"/>
              <a:t>17</a:t>
            </a:r>
            <a:r>
              <a:rPr lang="en-AU" altLang="zh-CN" sz="3600" dirty="0"/>
              <a:t> </a:t>
            </a:r>
            <a:r>
              <a:rPr lang="zh-CN" altLang="en-US" sz="3600" dirty="0"/>
              <a:t>那些人热心待你们，却不是好意，是要离间（原文作把你们关在外面）你们，叫你们热心待他们。 </a:t>
            </a:r>
            <a:r>
              <a:rPr lang="en-US" altLang="zh-CN" sz="3600" baseline="30000" dirty="0"/>
              <a:t>18</a:t>
            </a:r>
            <a:r>
              <a:rPr lang="en-AU" altLang="zh-CN" sz="3600" dirty="0"/>
              <a:t> </a:t>
            </a:r>
            <a:r>
              <a:rPr lang="zh-CN" altLang="en-US" sz="3600" dirty="0"/>
              <a:t>在善事上，常用热心待人，原是好的，却不单我与你们同在的时候才这样。 </a:t>
            </a:r>
            <a:r>
              <a:rPr lang="en-US" altLang="zh-CN" sz="3600" baseline="30000" dirty="0"/>
              <a:t>19</a:t>
            </a:r>
            <a:r>
              <a:rPr lang="en-AU" altLang="zh-CN" sz="3600" dirty="0"/>
              <a:t> </a:t>
            </a:r>
            <a:r>
              <a:rPr lang="zh-CN" altLang="en-US" sz="3600" dirty="0"/>
              <a:t>我小子阿，我为你们再受生产之苦，直等到基督成形在你们心里。 </a:t>
            </a:r>
            <a:r>
              <a:rPr lang="en-US" altLang="zh-CN" sz="3600" baseline="30000" dirty="0"/>
              <a:t>20</a:t>
            </a:r>
            <a:r>
              <a:rPr lang="en-AU" altLang="zh-CN" sz="3600" dirty="0"/>
              <a:t> </a:t>
            </a:r>
            <a:r>
              <a:rPr lang="zh-CN" altLang="en-US" sz="3600" dirty="0"/>
              <a:t>我巴不得现今在你们那里，改换口气，因我为你们，心里作难。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54861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648072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800" b="1" dirty="0"/>
              <a:t>总结：</a:t>
            </a:r>
            <a:endParaRPr lang="en-AU" sz="28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800" dirty="0"/>
              <a:t>保罗不愿意看见加拉太信徒回到从前奴役的生活</a:t>
            </a:r>
            <a:endParaRPr lang="en-AU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800" dirty="0"/>
              <a:t>他们已经因信耶稣基督成为神的儿女了</a:t>
            </a:r>
            <a:endParaRPr lang="en-AU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800" dirty="0"/>
              <a:t>他们也要藉着继续信靠基督来与神保持正确的关系</a:t>
            </a:r>
            <a:endParaRPr lang="en-AU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800" dirty="0"/>
              <a:t>遵行律法只是在基督未来以前所设立的监护人</a:t>
            </a:r>
            <a:endParaRPr lang="en-AU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800" dirty="0"/>
              <a:t>如今基督已经到来，跟从他的人只有藉着信靠和顺服基督来与神保持正确的关系。</a:t>
            </a:r>
            <a:endParaRPr lang="en-AU" sz="2800" dirty="0"/>
          </a:p>
          <a:p>
            <a:pPr marL="0" indent="0">
              <a:buNone/>
            </a:pPr>
            <a:r>
              <a:rPr lang="en-US" sz="2800" dirty="0"/>
              <a:t> </a:t>
            </a:r>
            <a:endParaRPr lang="en-AU" sz="2800" dirty="0"/>
          </a:p>
          <a:p>
            <a:pPr marL="0" indent="0">
              <a:buNone/>
            </a:pP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269651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611560" y="1124744"/>
            <a:ext cx="8153400" cy="3772222"/>
            <a:chOff x="454585" y="1020172"/>
            <a:chExt cx="8153400" cy="3137376"/>
          </a:xfrm>
        </p:grpSpPr>
        <p:sp>
          <p:nvSpPr>
            <p:cNvPr id="4" name="Content Placeholder 2"/>
            <p:cNvSpPr txBox="1">
              <a:spLocks/>
            </p:cNvSpPr>
            <p:nvPr/>
          </p:nvSpPr>
          <p:spPr bwMode="auto">
            <a:xfrm>
              <a:off x="454585" y="1020172"/>
              <a:ext cx="8153400" cy="1008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171450" indent="-171450" algn="l" defTabSz="685800" rtl="0" eaLnBrk="0" fontAlgn="base" hangingPunct="0">
                <a:lnSpc>
                  <a:spcPct val="90000"/>
                </a:lnSpc>
                <a:spcBef>
                  <a:spcPts val="75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 rtl="0" eaLnBrk="0" fontAlgn="base" hangingPunct="0">
                <a:lnSpc>
                  <a:spcPct val="90000"/>
                </a:lnSpc>
                <a:spcBef>
                  <a:spcPts val="375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13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zh-CN" altLang="en-US" sz="2800" dirty="0"/>
                <a:t>全律法的遵行 </a:t>
              </a:r>
              <a:r>
                <a:rPr lang="en-US" altLang="zh-CN" sz="2800" dirty="0"/>
                <a:t>= </a:t>
              </a:r>
              <a:r>
                <a:rPr lang="zh-CN" altLang="en-US" sz="2800" dirty="0"/>
                <a:t>不只是爱神和爱人如己，也包括主的一切教导和命令。</a:t>
              </a:r>
              <a:r>
                <a:rPr lang="en-US" altLang="zh-CN" sz="2800" dirty="0"/>
                <a:t> </a:t>
              </a:r>
              <a:endParaRPr lang="en-US" sz="2800" dirty="0"/>
            </a:p>
            <a:p>
              <a:pPr>
                <a:buFont typeface="Wingdings" pitchFamily="2" charset="2"/>
                <a:buNone/>
              </a:pPr>
              <a:endParaRPr lang="en-US" dirty="0"/>
            </a:p>
          </p:txBody>
        </p:sp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609600" y="2514600"/>
              <a:ext cx="2971800" cy="1371600"/>
            </a:xfrm>
            <a:prstGeom prst="rect">
              <a:avLst/>
            </a:prstGeom>
            <a:solidFill>
              <a:schemeClr val="accent1">
                <a:alpha val="51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800" dirty="0">
                <a:latin typeface="Garamond" pitchFamily="18" charset="0"/>
              </a:endParaRPr>
            </a:p>
            <a:p>
              <a:r>
                <a:rPr lang="en-US" sz="2800" dirty="0">
                  <a:latin typeface="Garamond" pitchFamily="18" charset="0"/>
                </a:rPr>
                <a:t>    </a:t>
              </a:r>
              <a:r>
                <a:rPr lang="zh-CN" altLang="en-US" sz="2800" dirty="0">
                  <a:latin typeface="Garamond" pitchFamily="18" charset="0"/>
                </a:rPr>
                <a:t>摩西律法</a:t>
              </a:r>
              <a:endParaRPr lang="en-US" sz="2800" dirty="0">
                <a:latin typeface="Garamond" pitchFamily="18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4800600" y="2590800"/>
              <a:ext cx="3298825" cy="1304925"/>
            </a:xfrm>
            <a:prstGeom prst="rect">
              <a:avLst/>
            </a:prstGeom>
            <a:solidFill>
              <a:schemeClr val="accent5">
                <a:alpha val="46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sz="2800" dirty="0">
                <a:latin typeface="Garamond" pitchFamily="18" charset="0"/>
              </a:endParaRPr>
            </a:p>
            <a:p>
              <a:pPr>
                <a:defRPr/>
              </a:pPr>
              <a:r>
                <a:rPr lang="en-US" sz="2800" dirty="0">
                  <a:latin typeface="Garamond" pitchFamily="18" charset="0"/>
                </a:rPr>
                <a:t>    “</a:t>
              </a:r>
              <a:r>
                <a:rPr lang="zh-CN" altLang="en-US" sz="2800" dirty="0">
                  <a:latin typeface="Garamond" pitchFamily="18" charset="0"/>
                </a:rPr>
                <a:t>基督的律法</a:t>
              </a:r>
              <a:r>
                <a:rPr lang="en-US" sz="2800" dirty="0">
                  <a:latin typeface="Garamond" pitchFamily="18" charset="0"/>
                </a:rPr>
                <a:t>” </a:t>
              </a:r>
            </a:p>
            <a:p>
              <a:pPr>
                <a:defRPr/>
              </a:pPr>
              <a:r>
                <a:rPr lang="en-AU" altLang="zh-CN" sz="2800" dirty="0">
                  <a:latin typeface="Garamond" pitchFamily="18" charset="0"/>
                </a:rPr>
                <a:t>	</a:t>
              </a:r>
              <a:r>
                <a:rPr lang="zh-CN" altLang="en-US" sz="2800" dirty="0">
                  <a:latin typeface="Garamond" pitchFamily="18" charset="0"/>
                </a:rPr>
                <a:t>加</a:t>
              </a:r>
              <a:r>
                <a:rPr lang="en-AU" altLang="zh-CN" sz="2800" dirty="0">
                  <a:latin typeface="Garamond" pitchFamily="18" charset="0"/>
                </a:rPr>
                <a:t>6:2</a:t>
              </a:r>
              <a:endParaRPr lang="en-US" sz="2800" dirty="0">
                <a:latin typeface="Garamond" pitchFamily="18" charset="0"/>
              </a:endParaRPr>
            </a:p>
          </p:txBody>
        </p:sp>
        <p:sp>
          <p:nvSpPr>
            <p:cNvPr id="7" name="Right Arrow 5"/>
            <p:cNvSpPr>
              <a:spLocks noChangeArrowheads="1"/>
            </p:cNvSpPr>
            <p:nvPr/>
          </p:nvSpPr>
          <p:spPr bwMode="auto">
            <a:xfrm>
              <a:off x="3581400" y="3048000"/>
              <a:ext cx="1219200" cy="30480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8" name="Picture 2" descr="C:\Users\dmoo\AppData\Local\Microsoft\Windows\Temporary Internet Files\Content.IE5\44TJ8V9T\MC900436392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05266" y="2328976"/>
              <a:ext cx="971467" cy="18285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9368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624736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 b="1" dirty="0"/>
              <a:t>从奴仆到神的儿子 （加 </a:t>
            </a:r>
            <a:r>
              <a:rPr lang="en-AU" altLang="zh-CN" sz="3600" b="1" dirty="0"/>
              <a:t>4:1-7</a:t>
            </a:r>
            <a:r>
              <a:rPr lang="zh-CN" altLang="en-US" sz="3600" b="1" dirty="0"/>
              <a:t>）</a:t>
            </a:r>
            <a:endParaRPr lang="en-US" altLang="zh-CN" sz="3600" b="1" dirty="0"/>
          </a:p>
          <a:p>
            <a:pPr marL="0" indent="0">
              <a:buNone/>
            </a:pPr>
            <a:r>
              <a:rPr lang="en-US" altLang="zh-CN" sz="3600" baseline="30000" dirty="0"/>
              <a:t>1 </a:t>
            </a:r>
            <a:r>
              <a:rPr lang="zh-CN" altLang="en-US" sz="3600" dirty="0"/>
              <a:t>我说那承受产业的，虽然是全业的主人，但为孩童的时候，却与奴仆毫无分别。 </a:t>
            </a:r>
            <a:r>
              <a:rPr lang="en-US" altLang="zh-CN" sz="3600" baseline="30000" dirty="0"/>
              <a:t>2</a:t>
            </a:r>
            <a:r>
              <a:rPr lang="en-AU" altLang="zh-CN" sz="3600" dirty="0"/>
              <a:t> </a:t>
            </a:r>
            <a:r>
              <a:rPr lang="zh-CN" altLang="en-US" sz="3600" dirty="0"/>
              <a:t>乃在师傅和管家的手下，直等他父亲预定的时候来到。 </a:t>
            </a:r>
            <a:r>
              <a:rPr lang="en-US" altLang="zh-CN" sz="3600" baseline="30000" dirty="0"/>
              <a:t>3</a:t>
            </a:r>
            <a:r>
              <a:rPr lang="en-AU" altLang="zh-CN" sz="3600" dirty="0"/>
              <a:t> </a:t>
            </a:r>
            <a:r>
              <a:rPr lang="zh-CN" altLang="en-US" sz="3600" dirty="0"/>
              <a:t>我们为孩童的时候，受管于世俗小学之下，也是如此。 </a:t>
            </a:r>
            <a:r>
              <a:rPr lang="en-US" altLang="zh-CN" sz="3600" baseline="30000" dirty="0"/>
              <a:t>4</a:t>
            </a:r>
            <a:r>
              <a:rPr lang="en-AU" altLang="zh-CN" sz="3600" dirty="0"/>
              <a:t> </a:t>
            </a:r>
            <a:r>
              <a:rPr lang="zh-CN" altLang="en-US" sz="3600" dirty="0"/>
              <a:t>及至时候满足，神就差遣他的儿子，为女子所生，且生在律法以下， </a:t>
            </a:r>
            <a:r>
              <a:rPr lang="en-US" altLang="zh-CN" sz="3600" baseline="30000" dirty="0"/>
              <a:t>5</a:t>
            </a:r>
            <a:r>
              <a:rPr lang="en-AU" altLang="zh-CN" sz="3600" dirty="0"/>
              <a:t> </a:t>
            </a:r>
            <a:r>
              <a:rPr lang="zh-CN" altLang="en-US" sz="3600" dirty="0"/>
              <a:t>要把律法以下的人赎出来，叫我们得着儿子的名分。 </a:t>
            </a:r>
            <a:r>
              <a:rPr lang="en-US" altLang="zh-CN" sz="3600" baseline="30000" dirty="0"/>
              <a:t>6</a:t>
            </a:r>
            <a:r>
              <a:rPr lang="en-AU" altLang="zh-CN" sz="3600" dirty="0"/>
              <a:t> </a:t>
            </a:r>
            <a:r>
              <a:rPr lang="zh-CN" altLang="en-US" sz="3600" dirty="0"/>
              <a:t>你们既为儿子，神就差他儿子的灵，进入你们（原文作我们）的心，呼叫：“阿爸，父！ ”</a:t>
            </a:r>
            <a:r>
              <a:rPr lang="en-US" altLang="zh-CN" sz="3600" baseline="30000" dirty="0"/>
              <a:t> 7</a:t>
            </a:r>
            <a:r>
              <a:rPr lang="en-AU" altLang="zh-CN" sz="3600" dirty="0"/>
              <a:t> </a:t>
            </a:r>
            <a:r>
              <a:rPr lang="zh-CN" altLang="en-US" sz="3600" dirty="0"/>
              <a:t>可见，从此以后，你不是奴仆，乃是儿子了。既是儿子，就靠着神为后嗣。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99713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648072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 b="1" dirty="0"/>
              <a:t>回顾之前加拉太人为奴的状态（加</a:t>
            </a:r>
            <a:r>
              <a:rPr lang="en-AU" altLang="zh-CN" sz="3600" b="1" dirty="0"/>
              <a:t>4:8-11</a:t>
            </a:r>
            <a:r>
              <a:rPr lang="zh-CN" altLang="en-US" sz="3600" b="1" dirty="0"/>
              <a:t>）</a:t>
            </a:r>
            <a:endParaRPr lang="en-US" altLang="zh-CN" sz="3600" baseline="30000" dirty="0"/>
          </a:p>
          <a:p>
            <a:pPr marL="0" indent="0">
              <a:buNone/>
            </a:pPr>
            <a:r>
              <a:rPr lang="en-US" altLang="zh-CN" sz="4000" baseline="30000" dirty="0"/>
              <a:t>8</a:t>
            </a:r>
            <a:r>
              <a:rPr lang="en-AU" altLang="zh-CN" sz="4000" dirty="0"/>
              <a:t> </a:t>
            </a:r>
            <a:r>
              <a:rPr lang="zh-CN" altLang="en-US" sz="4000" dirty="0"/>
              <a:t>但从前你们不认识神的时候，是给那些本来不是神的作奴仆。 </a:t>
            </a:r>
            <a:r>
              <a:rPr lang="en-US" altLang="zh-CN" sz="4000" baseline="30000" dirty="0"/>
              <a:t>9</a:t>
            </a:r>
            <a:r>
              <a:rPr lang="en-AU" altLang="zh-CN" sz="4000" dirty="0"/>
              <a:t> </a:t>
            </a:r>
            <a:r>
              <a:rPr lang="zh-CN" altLang="en-US" sz="4000" dirty="0"/>
              <a:t>现在你们既然认识神，更可说是被神所认识的，怎么还要归回那懦弱无用的小学，情愿再给它作奴仆呢？ </a:t>
            </a:r>
            <a:r>
              <a:rPr lang="en-US" altLang="zh-CN" sz="4000" baseline="30000" dirty="0"/>
              <a:t>10</a:t>
            </a:r>
            <a:r>
              <a:rPr lang="en-AU" altLang="zh-CN" sz="4000" dirty="0"/>
              <a:t> </a:t>
            </a:r>
            <a:r>
              <a:rPr lang="zh-CN" altLang="en-US" sz="4000" dirty="0"/>
              <a:t>你们谨守日子、月分、节期、年分。 </a:t>
            </a:r>
            <a:r>
              <a:rPr lang="en-US" altLang="zh-CN" sz="4000" baseline="30000" dirty="0"/>
              <a:t>11</a:t>
            </a:r>
            <a:r>
              <a:rPr lang="en-AU" altLang="zh-CN" sz="4000" dirty="0"/>
              <a:t> </a:t>
            </a:r>
            <a:r>
              <a:rPr lang="zh-CN" altLang="en-US" sz="4000" dirty="0"/>
              <a:t>我为你们害怕。惟恐我在你们身上是枉费了工夫。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293359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48072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600" b="1" dirty="0"/>
              <a:t>回顾过去与加拉太人的关系（加</a:t>
            </a:r>
            <a:r>
              <a:rPr lang="en-AU" altLang="zh-CN" sz="3600" b="1" dirty="0"/>
              <a:t>4:</a:t>
            </a:r>
            <a:r>
              <a:rPr lang="en-US" altLang="zh-CN" sz="3600" b="1" dirty="0"/>
              <a:t>12</a:t>
            </a:r>
            <a:r>
              <a:rPr lang="en-AU" altLang="zh-CN" sz="3600" b="1" dirty="0"/>
              <a:t>-</a:t>
            </a:r>
            <a:r>
              <a:rPr lang="en-US" altLang="zh-CN" sz="3600" b="1" dirty="0"/>
              <a:t>20</a:t>
            </a:r>
            <a:r>
              <a:rPr lang="zh-CN" altLang="en-US" sz="3600" b="1" dirty="0"/>
              <a:t>）</a:t>
            </a:r>
            <a:endParaRPr lang="en-US" altLang="zh-CN" sz="3600" baseline="30000" dirty="0"/>
          </a:p>
          <a:p>
            <a:pPr marL="0" indent="0">
              <a:buNone/>
            </a:pPr>
            <a:r>
              <a:rPr lang="en-US" altLang="zh-CN" sz="3600" baseline="30000" dirty="0"/>
              <a:t>12</a:t>
            </a:r>
            <a:r>
              <a:rPr lang="en-AU" altLang="zh-CN" sz="3600" dirty="0"/>
              <a:t> </a:t>
            </a:r>
            <a:r>
              <a:rPr lang="zh-CN" altLang="en-US" sz="3600" dirty="0"/>
              <a:t>弟兄们，我劝你们要象我一样，因为我也象你们一样。你们一点没有亏负我。 </a:t>
            </a:r>
            <a:r>
              <a:rPr lang="en-US" altLang="zh-CN" sz="3600" baseline="30000" dirty="0"/>
              <a:t>13</a:t>
            </a:r>
            <a:r>
              <a:rPr lang="en-AU" altLang="zh-CN" sz="3600" dirty="0"/>
              <a:t> </a:t>
            </a:r>
            <a:r>
              <a:rPr lang="zh-CN" altLang="en-US" sz="3600" dirty="0"/>
              <a:t>你们知道我头一次传福音给你们，是因为身体有疾病。 </a:t>
            </a:r>
            <a:r>
              <a:rPr lang="en-US" altLang="zh-CN" sz="3600" baseline="30000" dirty="0"/>
              <a:t>14</a:t>
            </a:r>
            <a:r>
              <a:rPr lang="en-AU" altLang="zh-CN" sz="3600" dirty="0"/>
              <a:t> </a:t>
            </a:r>
            <a:r>
              <a:rPr lang="zh-CN" altLang="en-US" sz="3600" dirty="0"/>
              <a:t>你们为我身体的缘故受试炼，没有轻看我，也没有厌弃我。反倒接待我，如同神的使者，如同基督耶稣。 </a:t>
            </a:r>
            <a:r>
              <a:rPr lang="en-US" altLang="zh-CN" sz="3600" baseline="30000" dirty="0"/>
              <a:t>15</a:t>
            </a:r>
            <a:r>
              <a:rPr lang="en-AU" altLang="zh-CN" sz="3600" dirty="0"/>
              <a:t> </a:t>
            </a:r>
            <a:r>
              <a:rPr lang="zh-CN" altLang="en-US" sz="3600" dirty="0"/>
              <a:t>你们当日所夸的福气在哪里呢？那时你们若能行，就是把自己的眼睛剜出来给我，也都情愿。这是我可以给你们作见证的。 </a:t>
            </a:r>
            <a:r>
              <a:rPr lang="en-US" altLang="zh-CN" sz="3600" baseline="30000" dirty="0"/>
              <a:t>16</a:t>
            </a:r>
            <a:r>
              <a:rPr lang="en-AU" altLang="zh-CN" sz="3600" dirty="0"/>
              <a:t> </a:t>
            </a:r>
            <a:r>
              <a:rPr lang="zh-CN" altLang="en-US" sz="3600" dirty="0"/>
              <a:t>如今我将真理告诉你们，就成了你们的仇敌吗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426981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6480720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3600" baseline="30000" dirty="0"/>
              <a:t>17</a:t>
            </a:r>
            <a:r>
              <a:rPr lang="en-AU" altLang="zh-CN" sz="3600" dirty="0"/>
              <a:t> </a:t>
            </a:r>
            <a:r>
              <a:rPr lang="zh-CN" altLang="en-US" sz="3600" dirty="0"/>
              <a:t>那些人热心待你们，却不是好意，是要离间（原文作把你们关在外面）你们，叫你们热心待他们。 </a:t>
            </a:r>
            <a:r>
              <a:rPr lang="en-US" altLang="zh-CN" sz="3600" baseline="30000" dirty="0"/>
              <a:t>18</a:t>
            </a:r>
            <a:r>
              <a:rPr lang="en-AU" altLang="zh-CN" sz="3600" dirty="0"/>
              <a:t> </a:t>
            </a:r>
            <a:r>
              <a:rPr lang="zh-CN" altLang="en-US" sz="3600" dirty="0"/>
              <a:t>在善事上，常用热心待人，原是好的，却不单我与你们同在的时候才这样。 </a:t>
            </a:r>
            <a:r>
              <a:rPr lang="en-US" altLang="zh-CN" sz="3600" baseline="30000" dirty="0"/>
              <a:t>19</a:t>
            </a:r>
            <a:r>
              <a:rPr lang="en-AU" altLang="zh-CN" sz="3600" dirty="0"/>
              <a:t> </a:t>
            </a:r>
            <a:r>
              <a:rPr lang="zh-CN" altLang="en-US" sz="3600" dirty="0"/>
              <a:t>我小子阿，我为你们再受生产之苦，直等到基督成形在你们心里。 </a:t>
            </a:r>
            <a:r>
              <a:rPr lang="en-US" altLang="zh-CN" sz="3600" baseline="30000" dirty="0"/>
              <a:t>20</a:t>
            </a:r>
            <a:r>
              <a:rPr lang="en-AU" altLang="zh-CN" sz="3600" dirty="0"/>
              <a:t> </a:t>
            </a:r>
            <a:r>
              <a:rPr lang="zh-CN" altLang="en-US" sz="3600" dirty="0"/>
              <a:t>我巴不得现今在你们那里，改换口气，因我为你们，心里作难。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54861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  <a:cs typeface="幼圆"/>
              </a:rPr>
              <a:t>加拉太书 </a:t>
            </a:r>
            <a:r>
              <a:rPr lang="en-AU" altLang="zh-CN" sz="3600" b="1" dirty="0">
                <a:latin typeface="DengXian" panose="02010600030101010101" pitchFamily="2" charset="-122"/>
                <a:ea typeface="DengXian" panose="02010600030101010101" pitchFamily="2" charset="-122"/>
                <a:cs typeface="幼圆"/>
              </a:rPr>
              <a:t>4:1-20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90688"/>
            <a:ext cx="8712968" cy="4486275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/>
              <a:t>4:1-7 	</a:t>
            </a:r>
            <a:r>
              <a:rPr lang="zh-CN" altLang="en-US" sz="3200" dirty="0"/>
              <a:t>三</a:t>
            </a:r>
            <a:r>
              <a:rPr lang="en-AU" altLang="zh-CN" sz="3200" dirty="0"/>
              <a:t>7-</a:t>
            </a:r>
            <a:r>
              <a:rPr lang="zh-CN" altLang="en-US" sz="3200" dirty="0"/>
              <a:t>四</a:t>
            </a:r>
            <a:r>
              <a:rPr lang="en-AU" altLang="zh-CN" sz="3200" dirty="0"/>
              <a:t>7 </a:t>
            </a:r>
            <a:r>
              <a:rPr lang="zh-CN" altLang="en-US" sz="3200" dirty="0"/>
              <a:t>论述的总结：从奴仆到神的众子</a:t>
            </a:r>
            <a:endParaRPr lang="en-AU" altLang="zh-CN" sz="3200" dirty="0"/>
          </a:p>
          <a:p>
            <a:r>
              <a:rPr lang="zh-CN" altLang="en-US" sz="3200" dirty="0"/>
              <a:t>亚伯拉罕的儿女是藉着信心进到基督里的</a:t>
            </a:r>
            <a:endParaRPr lang="en-AU" sz="3200" dirty="0"/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4:8-11	</a:t>
            </a:r>
            <a:r>
              <a:rPr lang="zh-CN" altLang="en-US" sz="3200" dirty="0"/>
              <a:t>福音的呼吁：回顾加拉太人为奴的状态</a:t>
            </a:r>
            <a:endParaRPr lang="en-AU" sz="3200" dirty="0"/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4:12-20 	</a:t>
            </a:r>
            <a:r>
              <a:rPr lang="zh-CN" altLang="en-US" sz="3200" dirty="0"/>
              <a:t>福音的呼吁：回顾保罗与加拉太人</a:t>
            </a:r>
            <a:endParaRPr lang="en-AU" sz="32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0197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0644" y="143177"/>
            <a:ext cx="8510463" cy="679227"/>
          </a:xfrm>
        </p:spPr>
        <p:txBody>
          <a:bodyPr/>
          <a:lstStyle/>
          <a:p>
            <a:pPr eaLnBrk="1" hangingPunct="1"/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引言：救恩历史为何重要？</a:t>
            </a:r>
            <a:endParaRPr lang="en-AU" altLang="en-US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9" y="713665"/>
            <a:ext cx="842493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latin typeface="DengXian" panose="02010600030101010101" pitchFamily="2" charset="-122"/>
                <a:ea typeface="DengXian" panose="02010600030101010101" pitchFamily="2" charset="-122"/>
              </a:rPr>
              <a:t>加拉太外邦基督徒的问题：如何作才能与神继续保持正确的关系呢？</a:t>
            </a:r>
            <a:endParaRPr lang="en-AU" altLang="zh-CN" sz="28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2800" dirty="0">
                <a:latin typeface="DengXian" panose="02010600030101010101" pitchFamily="2" charset="-122"/>
                <a:ea typeface="DengXian" panose="02010600030101010101" pitchFamily="2" charset="-122"/>
              </a:rPr>
              <a:t>单信靠基督吗？还是要加上行摩西律法？</a:t>
            </a:r>
            <a:endParaRPr lang="en-AU" altLang="zh-CN" sz="28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AU" altLang="zh-CN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AU" altLang="zh-CN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AU" altLang="zh-CN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AU" altLang="zh-CN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AU" altLang="zh-CN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AU" altLang="zh-CN" sz="32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11560" y="2975822"/>
            <a:ext cx="7010400" cy="3543243"/>
            <a:chOff x="596019" y="2096779"/>
            <a:chExt cx="7010400" cy="3543243"/>
          </a:xfrm>
        </p:grpSpPr>
        <p:sp>
          <p:nvSpPr>
            <p:cNvPr id="33" name="Rectangle 3"/>
            <p:cNvSpPr>
              <a:spLocks noChangeArrowheads="1"/>
            </p:cNvSpPr>
            <p:nvPr/>
          </p:nvSpPr>
          <p:spPr bwMode="auto">
            <a:xfrm>
              <a:off x="596019" y="2096779"/>
              <a:ext cx="2514600" cy="457200"/>
            </a:xfrm>
            <a:prstGeom prst="rect">
              <a:avLst/>
            </a:prstGeom>
            <a:solidFill>
              <a:schemeClr val="accent1">
                <a:alpha val="49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zh-CN" altLang="en-US" sz="2000" dirty="0">
                  <a:latin typeface="Garamond" pitchFamily="18" charset="0"/>
                </a:rPr>
                <a:t>典章（宗教生活）</a:t>
              </a:r>
              <a:endParaRPr lang="en-US" sz="2000" dirty="0">
                <a:latin typeface="Garamond" pitchFamily="18" charset="0"/>
              </a:endParaRPr>
            </a:p>
          </p:txBody>
        </p:sp>
        <p:sp>
          <p:nvSpPr>
            <p:cNvPr id="34" name="Rectangle 4"/>
            <p:cNvSpPr>
              <a:spLocks noChangeArrowheads="1"/>
            </p:cNvSpPr>
            <p:nvPr/>
          </p:nvSpPr>
          <p:spPr bwMode="auto">
            <a:xfrm>
              <a:off x="596019" y="2553979"/>
              <a:ext cx="2514600" cy="457200"/>
            </a:xfrm>
            <a:prstGeom prst="rect">
              <a:avLst/>
            </a:prstGeom>
            <a:solidFill>
              <a:schemeClr val="accent1">
                <a:alpha val="48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zh-CN" altLang="en-US" sz="2000" dirty="0">
                  <a:latin typeface="Garamond" pitchFamily="18" charset="0"/>
                </a:rPr>
                <a:t>律例（社会生活）</a:t>
              </a:r>
              <a:endParaRPr lang="en-US" sz="2000" dirty="0">
                <a:latin typeface="Garamond" pitchFamily="18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596019" y="3011179"/>
              <a:ext cx="6934200" cy="457200"/>
            </a:xfrm>
            <a:prstGeom prst="rect">
              <a:avLst/>
            </a:prstGeom>
            <a:solidFill>
              <a:schemeClr val="accent5">
                <a:alpha val="49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zh-CN" altLang="en-US" sz="2000" dirty="0">
                  <a:latin typeface="Segoe UI Symbol" panose="020B0502040204020203" pitchFamily="34" charset="0"/>
                  <a:ea typeface="SimSun" panose="02010600030101010101" pitchFamily="2" charset="-122"/>
                  <a:cs typeface="Segoe UI Symbol" panose="020B0502040204020203" pitchFamily="34" charset="0"/>
                </a:rPr>
                <a:t>诫命（道德生活）</a:t>
              </a:r>
              <a:endParaRPr lang="en-US" sz="2000" dirty="0">
                <a:latin typeface="Garamond" pitchFamily="18" charset="0"/>
              </a:endParaRPr>
            </a:p>
          </p:txBody>
        </p:sp>
        <p:sp>
          <p:nvSpPr>
            <p:cNvPr id="37" name="Rectangle 6"/>
            <p:cNvSpPr>
              <a:spLocks noChangeArrowheads="1"/>
            </p:cNvSpPr>
            <p:nvPr/>
          </p:nvSpPr>
          <p:spPr bwMode="auto">
            <a:xfrm>
              <a:off x="672219" y="4154179"/>
              <a:ext cx="2514600" cy="457200"/>
            </a:xfrm>
            <a:prstGeom prst="rect">
              <a:avLst/>
            </a:prstGeom>
            <a:solidFill>
              <a:schemeClr val="accent1">
                <a:alpha val="48000"/>
              </a:scheme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zh-CN" altLang="en-US" sz="2000" dirty="0">
                  <a:latin typeface="Garamond" pitchFamily="18" charset="0"/>
                </a:rPr>
                <a:t>典章（宗教生活）</a:t>
              </a:r>
              <a:endParaRPr lang="en-US" sz="2000" dirty="0">
                <a:latin typeface="Garamond" pitchFamily="18" charset="0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672219" y="4611379"/>
              <a:ext cx="6934200" cy="457200"/>
            </a:xfrm>
            <a:prstGeom prst="rect">
              <a:avLst/>
            </a:prstGeom>
            <a:solidFill>
              <a:schemeClr val="accent5">
                <a:alpha val="49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zh-CN" altLang="en-US" sz="2000" dirty="0">
                  <a:latin typeface="Garamond" pitchFamily="18" charset="0"/>
                </a:rPr>
                <a:t>律例（社会生活）</a:t>
              </a:r>
              <a:endParaRPr lang="en-US" sz="2000" dirty="0">
                <a:latin typeface="Garamond" pitchFamily="18" charset="0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672219" y="5068579"/>
              <a:ext cx="6934200" cy="457200"/>
            </a:xfrm>
            <a:prstGeom prst="rect">
              <a:avLst/>
            </a:prstGeom>
            <a:solidFill>
              <a:schemeClr val="accent5">
                <a:alpha val="49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r>
                <a:rPr lang="zh-CN" altLang="en-US" sz="2000" dirty="0">
                  <a:latin typeface="Segoe UI Symbol" panose="020B0502040204020203" pitchFamily="34" charset="0"/>
                  <a:ea typeface="SimSun" panose="02010600030101010101" pitchFamily="2" charset="-122"/>
                  <a:cs typeface="Segoe UI Symbol" panose="020B0502040204020203" pitchFamily="34" charset="0"/>
                </a:rPr>
                <a:t>诫命（道德生活）</a:t>
              </a:r>
              <a:endParaRPr lang="en-US" sz="2000" dirty="0">
                <a:latin typeface="Garamond" pitchFamily="18" charset="0"/>
              </a:endParaRPr>
            </a:p>
          </p:txBody>
        </p:sp>
        <p:pic>
          <p:nvPicPr>
            <p:cNvPr id="40" name="Picture 2" descr="C:\Users\dmoo\AppData\Local\Microsoft\Windows\Temporary Internet Files\Content.IE5\44TJ8V9T\MC900436392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3486" y="2096779"/>
              <a:ext cx="666666" cy="13714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" name="Picture 3" descr="C:\Users\dmoo\AppData\Local\Microsoft\Windows\Temporary Internet Files\Content.IE5\44TJ8V9T\MC900436392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9186" y="4039936"/>
              <a:ext cx="895266" cy="16000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2" name="Content Placeholder 2"/>
          <p:cNvSpPr>
            <a:spLocks noGrp="1"/>
          </p:cNvSpPr>
          <p:nvPr>
            <p:ph sz="quarter" idx="1"/>
          </p:nvPr>
        </p:nvSpPr>
        <p:spPr>
          <a:xfrm>
            <a:off x="450644" y="2564904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400" dirty="0"/>
              <a:t>信靠基督 </a:t>
            </a:r>
            <a:r>
              <a:rPr lang="en-US" altLang="zh-CN" sz="2400" dirty="0"/>
              <a:t>+ </a:t>
            </a:r>
            <a:r>
              <a:rPr lang="zh-CN" altLang="en-US" sz="2400" dirty="0"/>
              <a:t>遵守诫命（如：十诫）？</a:t>
            </a:r>
            <a:endParaRPr lang="en-US" sz="2400" dirty="0"/>
          </a:p>
          <a:p>
            <a:pPr>
              <a:buFont typeface="Wingdings" pitchFamily="2" charset="2"/>
              <a:buNone/>
            </a:pPr>
            <a:endParaRPr lang="en-US" sz="2400" dirty="0"/>
          </a:p>
          <a:p>
            <a:pPr>
              <a:buFont typeface="Wingdings" pitchFamily="2" charset="2"/>
              <a:buNone/>
            </a:pPr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AU" altLang="zh-CN" sz="1200" dirty="0"/>
          </a:p>
          <a:p>
            <a:pPr marL="0" indent="0">
              <a:buNone/>
            </a:pPr>
            <a:r>
              <a:rPr lang="zh-CN" altLang="en-US" sz="2400" dirty="0"/>
              <a:t>信靠基督 </a:t>
            </a:r>
            <a:r>
              <a:rPr lang="en-US" altLang="zh-CN" sz="2400" dirty="0"/>
              <a:t>+ </a:t>
            </a:r>
            <a:r>
              <a:rPr lang="zh-CN" altLang="en-US" sz="2400" dirty="0"/>
              <a:t>遵守旧约律例</a:t>
            </a:r>
            <a:r>
              <a:rPr lang="en-AU" altLang="zh-CN" sz="2400" dirty="0"/>
              <a:t>(</a:t>
            </a:r>
            <a:r>
              <a:rPr lang="zh-CN" altLang="en-US" sz="2400" dirty="0"/>
              <a:t>民法</a:t>
            </a:r>
            <a:r>
              <a:rPr lang="en-AU" altLang="zh-CN" sz="2400" dirty="0"/>
              <a:t>)</a:t>
            </a:r>
            <a:r>
              <a:rPr lang="zh-CN" altLang="en-US" sz="2400" dirty="0"/>
              <a:t>和诫命？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921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AutoShape 4" descr="Image result for self satisfied"/>
          <p:cNvSpPr>
            <a:spLocks noChangeAspect="1" noChangeArrowheads="1"/>
          </p:cNvSpPr>
          <p:nvPr/>
        </p:nvSpPr>
        <p:spPr bwMode="auto">
          <a:xfrm>
            <a:off x="3143250" y="2238375"/>
            <a:ext cx="28575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n-AU" alt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2348880"/>
            <a:ext cx="8229600" cy="3737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zh-CN" altLang="en-US" sz="2800" dirty="0"/>
              <a:t>救恩历史的阶段</a:t>
            </a:r>
            <a:endParaRPr lang="en-US" sz="2800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zh-CN" altLang="en-US" sz="2800" dirty="0"/>
              <a:t>神子民的回应</a:t>
            </a:r>
            <a:endParaRPr lang="en-US" sz="2800" dirty="0"/>
          </a:p>
          <a:p>
            <a:pPr eaLnBrk="1" hangingPunct="1">
              <a:buFontTx/>
              <a:buNone/>
            </a:pPr>
            <a:endParaRPr lang="en-US" dirty="0"/>
          </a:p>
          <a:p>
            <a:pPr eaLnBrk="1" hangingPunct="1"/>
            <a:endParaRPr lang="en-US" dirty="0"/>
          </a:p>
          <a:p>
            <a:pPr eaLnBrk="1" hangingPunct="1">
              <a:buFontTx/>
              <a:buNone/>
            </a:pPr>
            <a:endParaRPr lang="en-US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899592" y="3048015"/>
            <a:ext cx="3048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zh-CN" altLang="en-US" sz="2800" dirty="0">
                <a:solidFill>
                  <a:schemeClr val="bg1"/>
                </a:solidFill>
                <a:latin typeface="+mn-lt"/>
              </a:rPr>
              <a:t>遵行律法</a:t>
            </a:r>
            <a:endParaRPr lang="en-US" sz="2800" dirty="0">
              <a:solidFill>
                <a:schemeClr val="bg1"/>
              </a:solidFill>
              <a:latin typeface="+mn-lt"/>
            </a:endParaRPr>
          </a:p>
          <a:p>
            <a:pPr algn="ctr">
              <a:defRPr/>
            </a:pPr>
            <a:r>
              <a:rPr lang="zh-CN" altLang="en-US" sz="2800" i="1" dirty="0">
                <a:solidFill>
                  <a:schemeClr val="bg1"/>
                </a:solidFill>
                <a:latin typeface="+mn-lt"/>
              </a:rPr>
              <a:t>旧约</a:t>
            </a:r>
            <a:endParaRPr lang="en-US" sz="2800" i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4557192" y="3048015"/>
            <a:ext cx="3429000" cy="838200"/>
          </a:xfrm>
          <a:prstGeom prst="rect">
            <a:avLst/>
          </a:prstGeom>
          <a:solidFill>
            <a:schemeClr val="accent2">
              <a:alpha val="27058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2800" dirty="0"/>
              <a:t>基督的信实</a:t>
            </a:r>
            <a:endParaRPr lang="en-US" sz="2800" dirty="0"/>
          </a:p>
          <a:p>
            <a:pPr algn="ctr"/>
            <a:r>
              <a:rPr lang="zh-CN" altLang="en-US" sz="2800" i="1" dirty="0"/>
              <a:t>新约</a:t>
            </a:r>
            <a:endParaRPr lang="en-US" sz="2800" i="1" dirty="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899592" y="4674642"/>
            <a:ext cx="7162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zh-CN" altLang="en-US" sz="2000" dirty="0">
                <a:solidFill>
                  <a:schemeClr val="bg1"/>
                </a:solidFill>
                <a:latin typeface="+mn-lt"/>
              </a:rPr>
              <a:t>遵行律法</a:t>
            </a:r>
            <a:endParaRPr lang="en-US" sz="2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899592" y="5553323"/>
            <a:ext cx="7162800" cy="533400"/>
          </a:xfrm>
          <a:prstGeom prst="rect">
            <a:avLst/>
          </a:prstGeom>
          <a:solidFill>
            <a:schemeClr val="accent2">
              <a:alpha val="28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zh-CN" altLang="en-US" sz="2000" dirty="0">
                <a:latin typeface="+mn-lt"/>
              </a:rPr>
              <a:t>相信基督</a:t>
            </a:r>
            <a:endParaRPr lang="en-US" sz="2000" dirty="0">
              <a:latin typeface="+mn-lt"/>
            </a:endParaRPr>
          </a:p>
        </p:txBody>
      </p:sp>
      <p:sp>
        <p:nvSpPr>
          <p:cNvPr id="13" name="Left-Right Arrow 1"/>
          <p:cNvSpPr/>
          <p:nvPr/>
        </p:nvSpPr>
        <p:spPr>
          <a:xfrm>
            <a:off x="3947592" y="3412222"/>
            <a:ext cx="609600" cy="228600"/>
          </a:xfrm>
          <a:prstGeom prst="left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Up-Down Arrow 3"/>
          <p:cNvSpPr/>
          <p:nvPr/>
        </p:nvSpPr>
        <p:spPr>
          <a:xfrm>
            <a:off x="4239466" y="5248523"/>
            <a:ext cx="228600" cy="304800"/>
          </a:xfrm>
          <a:prstGeom prst="up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107504" y="710580"/>
            <a:ext cx="9036496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我们要作什么才能继续与神保持正确的关系呢？</a:t>
            </a:r>
            <a:endParaRPr lang="en-AU" altLang="zh-CN" sz="3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eaLnBrk="1" hangingPunct="1"/>
            <a:r>
              <a:rPr lang="zh-CN" altLang="en-US" sz="3200" b="1" dirty="0">
                <a:latin typeface="DengXian" panose="02010600030101010101" pitchFamily="2" charset="-122"/>
                <a:ea typeface="DengXian" panose="02010600030101010101" pitchFamily="2" charset="-122"/>
              </a:rPr>
              <a:t>（或：我们需要作什么才在神的眼里看为是正确的呢？）</a:t>
            </a:r>
            <a:endParaRPr lang="en-AU" altLang="zh-CN" sz="3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eaLnBrk="1" hangingPunct="1"/>
            <a:endParaRPr lang="en-AU" sz="2800" dirty="0"/>
          </a:p>
          <a:p>
            <a:pPr eaLnBrk="1" hangingPunct="1"/>
            <a:r>
              <a:rPr lang="zh-CN" altLang="en-US" sz="4000" dirty="0"/>
              <a:t>搅扰者的争论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6497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/>
          <p:nvPr/>
        </p:nvGrpSpPr>
        <p:grpSpPr>
          <a:xfrm>
            <a:off x="255678" y="1628800"/>
            <a:ext cx="8686800" cy="4572000"/>
            <a:chOff x="242664" y="2279503"/>
            <a:chExt cx="8686800" cy="4572000"/>
          </a:xfrm>
        </p:grpSpPr>
        <p:sp>
          <p:nvSpPr>
            <p:cNvPr id="8195" name="AutoShape 4" descr="Image result for self satisfied"/>
            <p:cNvSpPr>
              <a:spLocks noChangeAspect="1" noChangeArrowheads="1"/>
            </p:cNvSpPr>
            <p:nvPr/>
          </p:nvSpPr>
          <p:spPr bwMode="auto">
            <a:xfrm>
              <a:off x="2935270" y="2570958"/>
              <a:ext cx="2857500" cy="2381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endParaRPr lang="en-AU" altLang="en-US"/>
            </a:p>
          </p:txBody>
        </p:sp>
        <p:sp>
          <p:nvSpPr>
            <p:cNvPr id="17" name="Down Arrow 7"/>
            <p:cNvSpPr>
              <a:spLocks noChangeArrowheads="1"/>
            </p:cNvSpPr>
            <p:nvPr/>
          </p:nvSpPr>
          <p:spPr bwMode="auto">
            <a:xfrm>
              <a:off x="928464" y="3270103"/>
              <a:ext cx="304800" cy="6858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TextBox 8"/>
            <p:cNvSpPr txBox="1">
              <a:spLocks noChangeArrowheads="1"/>
            </p:cNvSpPr>
            <p:nvPr/>
          </p:nvSpPr>
          <p:spPr bwMode="auto">
            <a:xfrm>
              <a:off x="395064" y="3879703"/>
              <a:ext cx="1374094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200" dirty="0"/>
                <a:t>“</a:t>
              </a:r>
              <a:r>
                <a:rPr lang="zh-CN" altLang="en-US" sz="3200" dirty="0"/>
                <a:t>后裔</a:t>
              </a:r>
              <a:r>
                <a:rPr lang="en-US" sz="3200" dirty="0"/>
                <a:t>”</a:t>
              </a:r>
            </a:p>
          </p:txBody>
        </p:sp>
        <p:sp>
          <p:nvSpPr>
            <p:cNvPr id="19" name="Right Arrow 10"/>
            <p:cNvSpPr>
              <a:spLocks noChangeArrowheads="1"/>
            </p:cNvSpPr>
            <p:nvPr/>
          </p:nvSpPr>
          <p:spPr bwMode="auto">
            <a:xfrm>
              <a:off x="1766664" y="3041503"/>
              <a:ext cx="5181600" cy="2209800"/>
            </a:xfrm>
            <a:prstGeom prst="rightArrow">
              <a:avLst>
                <a:gd name="adj1" fmla="val 50000"/>
                <a:gd name="adj2" fmla="val 50001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r>
                <a:rPr lang="zh-CN" altLang="en-US" sz="3200" dirty="0">
                  <a:solidFill>
                    <a:schemeClr val="bg1"/>
                  </a:solidFill>
                </a:rPr>
                <a:t>信心</a:t>
              </a:r>
              <a:endParaRPr lang="en-US" sz="3200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1"/>
            <p:cNvSpPr txBox="1">
              <a:spLocks noChangeArrowheads="1"/>
            </p:cNvSpPr>
            <p:nvPr/>
          </p:nvSpPr>
          <p:spPr bwMode="auto">
            <a:xfrm>
              <a:off x="6948264" y="3803503"/>
              <a:ext cx="1826141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zh-CN" altLang="en-US" sz="3200" b="1" dirty="0">
                  <a:solidFill>
                    <a:srgbClr val="FF0000"/>
                  </a:solidFill>
                </a:rPr>
                <a:t>耶稣基督</a:t>
              </a:r>
              <a:endParaRPr lang="en-US" sz="32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21" name="Straight Connector 13"/>
            <p:cNvCxnSpPr>
              <a:cxnSpLocks noChangeShapeType="1"/>
            </p:cNvCxnSpPr>
            <p:nvPr/>
          </p:nvCxnSpPr>
          <p:spPr bwMode="auto">
            <a:xfrm rot="5400000">
              <a:off x="5005164" y="4527403"/>
              <a:ext cx="2590800" cy="20574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Straight Connector 15"/>
            <p:cNvCxnSpPr>
              <a:cxnSpLocks noChangeShapeType="1"/>
            </p:cNvCxnSpPr>
            <p:nvPr/>
          </p:nvCxnSpPr>
          <p:spPr bwMode="auto">
            <a:xfrm rot="16200000" flipH="1">
              <a:off x="6986364" y="4756003"/>
              <a:ext cx="2438400" cy="144780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" name="TextBox 16"/>
            <p:cNvSpPr txBox="1">
              <a:spLocks noChangeArrowheads="1"/>
            </p:cNvSpPr>
            <p:nvPr/>
          </p:nvSpPr>
          <p:spPr bwMode="auto">
            <a:xfrm>
              <a:off x="6044902" y="5660104"/>
              <a:ext cx="2605200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zh-CN" altLang="en-US" sz="3200" dirty="0"/>
                <a:t>凡因 </a:t>
              </a:r>
              <a:r>
                <a:rPr lang="en-US" altLang="zh-CN" sz="3200" dirty="0"/>
                <a:t>– </a:t>
              </a:r>
              <a:r>
                <a:rPr lang="zh-CN" altLang="en-US" sz="3200" dirty="0"/>
                <a:t>“信”</a:t>
              </a:r>
              <a:endParaRPr lang="en-US" sz="3200" dirty="0"/>
            </a:p>
            <a:p>
              <a:pPr eaLnBrk="1" hangingPunct="1"/>
              <a:r>
                <a:rPr lang="en-US" sz="3200" dirty="0"/>
                <a:t>“</a:t>
              </a:r>
              <a:r>
                <a:rPr lang="zh-CN" altLang="en-US" sz="3200" dirty="0"/>
                <a:t>在基督里的</a:t>
              </a:r>
              <a:r>
                <a:rPr lang="en-US" sz="3200" dirty="0"/>
                <a:t>”</a:t>
              </a:r>
            </a:p>
          </p:txBody>
        </p:sp>
        <p:sp>
          <p:nvSpPr>
            <p:cNvPr id="24" name="Rectangle 18"/>
            <p:cNvSpPr>
              <a:spLocks noChangeArrowheads="1"/>
            </p:cNvSpPr>
            <p:nvPr/>
          </p:nvSpPr>
          <p:spPr bwMode="auto">
            <a:xfrm>
              <a:off x="2909664" y="4108303"/>
              <a:ext cx="76200" cy="609600"/>
            </a:xfrm>
            <a:prstGeom prst="rect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5" name="Rectangle 19"/>
            <p:cNvSpPr>
              <a:spLocks noChangeArrowheads="1"/>
            </p:cNvSpPr>
            <p:nvPr/>
          </p:nvSpPr>
          <p:spPr bwMode="auto">
            <a:xfrm>
              <a:off x="5729064" y="4184503"/>
              <a:ext cx="76200" cy="533400"/>
            </a:xfrm>
            <a:prstGeom prst="rect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6" name="TextBox 20"/>
            <p:cNvSpPr txBox="1">
              <a:spLocks noChangeArrowheads="1"/>
            </p:cNvSpPr>
            <p:nvPr/>
          </p:nvSpPr>
          <p:spPr bwMode="auto">
            <a:xfrm>
              <a:off x="2985864" y="4108303"/>
              <a:ext cx="27432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b="1" dirty="0">
                  <a:solidFill>
                    <a:srgbClr val="FFFF00"/>
                  </a:solidFill>
                </a:rPr>
                <a:t>“</a:t>
              </a:r>
              <a:r>
                <a:rPr lang="zh-CN" altLang="en-US" sz="2800" b="1" dirty="0">
                  <a:solidFill>
                    <a:srgbClr val="FFFF00"/>
                  </a:solidFill>
                </a:rPr>
                <a:t>遵行</a:t>
              </a:r>
              <a:r>
                <a:rPr lang="en-US" sz="2800" b="1" dirty="0">
                  <a:solidFill>
                    <a:srgbClr val="FFFF00"/>
                  </a:solidFill>
                </a:rPr>
                <a:t>” </a:t>
              </a:r>
              <a:r>
                <a:rPr lang="zh-CN" altLang="en-US" sz="2800" b="1" dirty="0">
                  <a:solidFill>
                    <a:srgbClr val="FFFF00"/>
                  </a:solidFill>
                </a:rPr>
                <a:t>律法</a:t>
              </a:r>
              <a:endParaRPr lang="en-US" sz="2800" b="1" dirty="0">
                <a:solidFill>
                  <a:srgbClr val="FFFF00"/>
                </a:solidFill>
              </a:endParaRPr>
            </a:p>
          </p:txBody>
        </p:sp>
        <p:sp>
          <p:nvSpPr>
            <p:cNvPr id="27" name="TextBox 21"/>
            <p:cNvSpPr txBox="1">
              <a:spLocks noChangeArrowheads="1"/>
            </p:cNvSpPr>
            <p:nvPr/>
          </p:nvSpPr>
          <p:spPr bwMode="auto">
            <a:xfrm>
              <a:off x="1690464" y="4641703"/>
              <a:ext cx="1002197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dirty="0"/>
                <a:t>430 </a:t>
              </a:r>
              <a:r>
                <a:rPr lang="zh-CN" altLang="en-US" sz="2400" dirty="0"/>
                <a:t>年</a:t>
              </a:r>
              <a:endParaRPr lang="en-US" sz="2400" dirty="0"/>
            </a:p>
          </p:txBody>
        </p:sp>
        <p:cxnSp>
          <p:nvCxnSpPr>
            <p:cNvPr id="28" name="Straight Connector 24"/>
            <p:cNvCxnSpPr>
              <a:cxnSpLocks noChangeShapeType="1"/>
            </p:cNvCxnSpPr>
            <p:nvPr/>
          </p:nvCxnSpPr>
          <p:spPr bwMode="auto">
            <a:xfrm>
              <a:off x="2757264" y="3879703"/>
              <a:ext cx="3810000" cy="1588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9" name="Straight Arrow Connector 26"/>
            <p:cNvCxnSpPr>
              <a:cxnSpLocks noChangeShapeType="1"/>
            </p:cNvCxnSpPr>
            <p:nvPr/>
          </p:nvCxnSpPr>
          <p:spPr bwMode="auto">
            <a:xfrm rot="5400000" flipH="1" flipV="1">
              <a:off x="1957164" y="4908403"/>
              <a:ext cx="1143000" cy="76200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" name="TextBox 27"/>
            <p:cNvSpPr txBox="1">
              <a:spLocks noChangeArrowheads="1"/>
            </p:cNvSpPr>
            <p:nvPr/>
          </p:nvSpPr>
          <p:spPr bwMode="auto">
            <a:xfrm>
              <a:off x="1387248" y="5937103"/>
              <a:ext cx="274947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dirty="0"/>
                <a:t>“</a:t>
              </a:r>
              <a:r>
                <a:rPr lang="zh-CN" altLang="en-US" sz="2800" dirty="0"/>
                <a:t>为过犯添上的</a:t>
              </a:r>
              <a:r>
                <a:rPr lang="en-US" sz="2800" dirty="0"/>
                <a:t>”</a:t>
              </a:r>
            </a:p>
          </p:txBody>
        </p:sp>
        <p:cxnSp>
          <p:nvCxnSpPr>
            <p:cNvPr id="31" name="Straight Arrow Connector 29"/>
            <p:cNvCxnSpPr>
              <a:cxnSpLocks noChangeShapeType="1"/>
              <a:endCxn id="25" idx="2"/>
            </p:cNvCxnSpPr>
            <p:nvPr/>
          </p:nvCxnSpPr>
          <p:spPr bwMode="auto">
            <a:xfrm flipV="1">
              <a:off x="4433664" y="4717903"/>
              <a:ext cx="1333500" cy="121920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2" name="TextBox 30"/>
            <p:cNvSpPr txBox="1">
              <a:spLocks noChangeArrowheads="1"/>
            </p:cNvSpPr>
            <p:nvPr/>
          </p:nvSpPr>
          <p:spPr bwMode="auto">
            <a:xfrm>
              <a:off x="3821958" y="5937103"/>
              <a:ext cx="1223412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800" dirty="0"/>
                <a:t>“</a:t>
              </a:r>
              <a:r>
                <a:rPr lang="zh-CN" altLang="en-US" sz="2800" dirty="0"/>
                <a:t>直到</a:t>
              </a:r>
              <a:r>
                <a:rPr lang="en-US" sz="2800" dirty="0"/>
                <a:t>”</a:t>
              </a:r>
            </a:p>
          </p:txBody>
        </p:sp>
        <p:sp>
          <p:nvSpPr>
            <p:cNvPr id="36" name="TextBox 5"/>
            <p:cNvSpPr txBox="1">
              <a:spLocks noChangeArrowheads="1"/>
            </p:cNvSpPr>
            <p:nvPr/>
          </p:nvSpPr>
          <p:spPr bwMode="auto">
            <a:xfrm>
              <a:off x="242664" y="2279503"/>
              <a:ext cx="3877985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1pPr>
              <a:lvl2pPr marL="742950" indent="-285750"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2pPr>
              <a:lvl3pPr marL="1143000" indent="-228600"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3pPr>
              <a:lvl4pPr marL="1600200" indent="-228600"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4pPr>
              <a:lvl5pPr marL="2057400" indent="-228600" eaLnBrk="0" hangingPunct="0"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Garamond" pitchFamily="18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zh-CN" altLang="en-US" sz="3200" dirty="0"/>
                <a:t>神应许给亚伯拉罕的</a:t>
              </a:r>
              <a:endParaRPr lang="en-AU" altLang="zh-CN" sz="3200" dirty="0"/>
            </a:p>
            <a:p>
              <a:pPr eaLnBrk="1" hangingPunct="1"/>
              <a:r>
                <a:rPr lang="zh-CN" altLang="en-US" sz="3200" dirty="0"/>
                <a:t>“那一个子孙”</a:t>
              </a:r>
              <a:endParaRPr lang="en-US" sz="3200" dirty="0"/>
            </a:p>
          </p:txBody>
        </p:sp>
      </p:grpSp>
      <p:sp>
        <p:nvSpPr>
          <p:cNvPr id="3" name="Rectangle 2"/>
          <p:cNvSpPr/>
          <p:nvPr/>
        </p:nvSpPr>
        <p:spPr>
          <a:xfrm>
            <a:off x="242664" y="625933"/>
            <a:ext cx="79816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u="sng" dirty="0">
                <a:latin typeface="DengXian" panose="02010600030101010101" pitchFamily="2" charset="-122"/>
                <a:ea typeface="DengXian" panose="02010600030101010101" pitchFamily="2" charset="-122"/>
              </a:rPr>
              <a:t>面对搅扰者的教导，保罗从救恩历史的答辩</a:t>
            </a:r>
            <a:endParaRPr lang="en-AU" sz="32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1">
      <a:majorFont>
        <a:latin typeface="Yu Mincho Demibold"/>
        <a:ea typeface="Yu Mincho Demibold"/>
        <a:cs typeface=""/>
      </a:majorFont>
      <a:minorFont>
        <a:latin typeface="Yu Mincho Demibold"/>
        <a:ea typeface="Yu Mincho Demibold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4000" b="1" i="0" u="none" strike="noStrike" cap="none" normalizeH="0" baseline="0" smtClean="0">
            <a:ln>
              <a:noFill/>
            </a:ln>
            <a:solidFill>
              <a:srgbClr val="3333FF"/>
            </a:solidFill>
            <a:effectLst/>
            <a:latin typeface="Arial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4000" b="1" i="0" u="none" strike="noStrike" cap="none" normalizeH="0" baseline="0" smtClean="0">
            <a:ln>
              <a:noFill/>
            </a:ln>
            <a:solidFill>
              <a:srgbClr val="3333FF"/>
            </a:solidFill>
            <a:effectLst/>
            <a:latin typeface="Arial" charset="0"/>
            <a:ea typeface="宋体" pitchFamily="2" charset="-122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4D89~1</Template>
  <TotalTime>11245</TotalTime>
  <Words>2679</Words>
  <Application>Microsoft Office PowerPoint</Application>
  <PresentationFormat>On-screen Show (4:3)</PresentationFormat>
  <Paragraphs>128</Paragraphs>
  <Slides>18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1_Default Design</vt:lpstr>
      <vt:lpstr>从奴仆到神的众子</vt:lpstr>
      <vt:lpstr>PowerPoint Presentation</vt:lpstr>
      <vt:lpstr>PowerPoint Presentation</vt:lpstr>
      <vt:lpstr>PowerPoint Presentation</vt:lpstr>
      <vt:lpstr>PowerPoint Presentation</vt:lpstr>
      <vt:lpstr>加拉太书 4:1-20</vt:lpstr>
      <vt:lpstr>引言：救恩历史为何重要？</vt:lpstr>
      <vt:lpstr>PowerPoint Presentation</vt:lpstr>
      <vt:lpstr>PowerPoint Presentation</vt:lpstr>
      <vt:lpstr>加拉太书3:7-4:7的基本争论</vt:lpstr>
      <vt:lpstr>4:1-7 和 3:23-29 的重要联系</vt:lpstr>
      <vt:lpstr>不再是奴仆，乃是神的儿子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Unicell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【主活著】</dc:title>
  <dc:creator>Jace</dc:creator>
  <cp:lastModifiedBy>Admin</cp:lastModifiedBy>
  <cp:revision>862</cp:revision>
  <dcterms:created xsi:type="dcterms:W3CDTF">2006-04-15T12:59:40Z</dcterms:created>
  <dcterms:modified xsi:type="dcterms:W3CDTF">2017-05-16T10:51:58Z</dcterms:modified>
</cp:coreProperties>
</file>