
<file path=[Content_Types].xml><?xml version="1.0" encoding="utf-8"?>
<Types xmlns="http://schemas.openxmlformats.org/package/2006/content-types">
  <Default Extension="jpeg" ContentType="image/jpe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25" r:id="rId3"/>
    <p:sldId id="426" r:id="rId4"/>
    <p:sldId id="459" r:id="rId5"/>
    <p:sldId id="492" r:id="rId6"/>
    <p:sldId id="458" r:id="rId7"/>
    <p:sldId id="333" r:id="rId8"/>
    <p:sldId id="311" r:id="rId9"/>
    <p:sldId id="369" r:id="rId10"/>
    <p:sldId id="334" r:id="rId11"/>
    <p:sldId id="399" r:id="rId12"/>
    <p:sldId id="259" r:id="rId13"/>
    <p:sldId id="272" r:id="rId14"/>
    <p:sldId id="335" r:id="rId15"/>
    <p:sldId id="260" r:id="rId16"/>
    <p:sldId id="261" r:id="rId17"/>
    <p:sldId id="284" r:id="rId18"/>
    <p:sldId id="263" r:id="rId19"/>
    <p:sldId id="397" r:id="rId20"/>
    <p:sldId id="298" r:id="rId21"/>
    <p:sldId id="299" r:id="rId22"/>
    <p:sldId id="300" r:id="rId23"/>
    <p:sldId id="398" r:id="rId24"/>
    <p:sldId id="301" r:id="rId25"/>
    <p:sldId id="336" r:id="rId26"/>
    <p:sldId id="264" r:id="rId27"/>
    <p:sldId id="265" r:id="rId28"/>
    <p:sldId id="371" r:id="rId29"/>
    <p:sldId id="266" r:id="rId30"/>
    <p:sldId id="267" r:id="rId31"/>
    <p:sldId id="268" r:id="rId32"/>
    <p:sldId id="294" r:id="rId33"/>
    <p:sldId id="269" r:id="rId34"/>
    <p:sldId id="270" r:id="rId35"/>
    <p:sldId id="271" r:id="rId36"/>
    <p:sldId id="312" r:id="rId3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0" Type="http://schemas.openxmlformats.org/officeDocument/2006/relationships/tableStyles" Target="tableStyles.xml"/><Relationship Id="rId4" Type="http://schemas.openxmlformats.org/officeDocument/2006/relationships/slide" Target="slides/slide2.xml"/><Relationship Id="rId39" Type="http://schemas.openxmlformats.org/officeDocument/2006/relationships/viewProps" Target="viewProps.xml"/><Relationship Id="rId38" Type="http://schemas.openxmlformats.org/officeDocument/2006/relationships/presProps" Target="presProps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 b="1"/>
              <a:t>基督與神的話</a:t>
            </a:r>
            <a:endParaRPr lang="zh-CN" altLang="en-US" b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 sz="4800"/>
              <a:t>(彼得後書1:12-21節)</a:t>
            </a:r>
            <a:endParaRPr lang="zh-CN" altLang="en-US" sz="4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37970" y="140335"/>
            <a:ext cx="9144000" cy="855980"/>
          </a:xfrm>
        </p:spPr>
        <p:txBody>
          <a:bodyPr>
            <a:normAutofit fontScale="90000"/>
          </a:bodyPr>
          <a:p>
            <a:br>
              <a:rPr lang="zh-CN" altLang="en-US" sz="4400" b="1"/>
            </a:br>
            <a:r>
              <a:rPr lang="zh-CN" altLang="en-US" sz="4000" b="1"/>
              <a:t>(彼得後書1:12-</a:t>
            </a:r>
            <a:r>
              <a:rPr lang="en-US" altLang="zh-CN" sz="4000" b="1"/>
              <a:t>15</a:t>
            </a:r>
            <a:r>
              <a:rPr lang="zh-CN" altLang="en-US" sz="4000" b="1"/>
              <a:t>節)</a:t>
            </a:r>
            <a:endParaRPr lang="zh-CN" altLang="en-US" sz="4000" b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10185" y="848995"/>
            <a:ext cx="11855450" cy="5777230"/>
          </a:xfrm>
        </p:spPr>
        <p:txBody>
          <a:bodyPr>
            <a:noAutofit/>
          </a:bodyPr>
          <a:p>
            <a:pPr algn="l"/>
            <a:endParaRPr lang="zh-CN" altLang="en-US">
              <a:latin typeface="標楷體" charset="0"/>
              <a:ea typeface="標楷體" charset="0"/>
            </a:endParaRPr>
          </a:p>
          <a:p>
            <a:pPr algn="l"/>
            <a:r>
              <a:rPr lang="en-AU" altLang="zh-CN" sz="4000" b="1">
                <a:latin typeface="標楷體" charset="0"/>
                <a:ea typeface="標楷體" charset="0"/>
              </a:rPr>
              <a:t>1:</a:t>
            </a:r>
            <a:r>
              <a:rPr lang="zh-CN" altLang="en-US" sz="4000" b="1">
                <a:latin typeface="標楷體" charset="0"/>
                <a:ea typeface="標楷體" charset="0"/>
              </a:rPr>
              <a:t>12</a:t>
            </a:r>
            <a:r>
              <a:rPr lang="en-AU" altLang="zh-CN" sz="4000" b="1">
                <a:latin typeface="標楷體" charset="0"/>
                <a:ea typeface="標楷體" charset="0"/>
              </a:rPr>
              <a:t>.</a:t>
            </a:r>
            <a:r>
              <a:rPr lang="zh-CN" altLang="en-US" sz="4000" b="1">
                <a:latin typeface="標楷體" charset="0"/>
                <a:ea typeface="標楷體" charset="0"/>
              </a:rPr>
              <a:t>你們雖然曉得這些事，並且在你們已有的真道  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algn="l"/>
            <a:r>
              <a:rPr lang="zh-CN" altLang="en-US" sz="4000" b="1">
                <a:latin typeface="標楷體" charset="0"/>
                <a:ea typeface="標楷體" charset="0"/>
              </a:rPr>
              <a:t>      上堅固，我卻要將這些事常常提醒你們。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algn="l"/>
            <a:r>
              <a:rPr lang="en-AU" altLang="zh-CN" sz="4000" b="1">
                <a:latin typeface="標楷體" charset="0"/>
                <a:ea typeface="標楷體" charset="0"/>
              </a:rPr>
              <a:t>1:</a:t>
            </a:r>
            <a:r>
              <a:rPr lang="zh-CN" altLang="en-US" sz="4000" b="1">
                <a:latin typeface="標楷體" charset="0"/>
                <a:ea typeface="標楷體" charset="0"/>
              </a:rPr>
              <a:t>13</a:t>
            </a:r>
            <a:r>
              <a:rPr lang="en-AU" altLang="zh-CN" sz="4000" b="1">
                <a:latin typeface="標楷體" charset="0"/>
                <a:ea typeface="標楷體" charset="0"/>
              </a:rPr>
              <a:t>.</a:t>
            </a:r>
            <a:r>
              <a:rPr lang="zh-CN" altLang="en-US" sz="4000" b="1">
                <a:latin typeface="標楷體" charset="0"/>
                <a:ea typeface="標楷體" charset="0"/>
              </a:rPr>
              <a:t>我以為應當趁我還在這帳棚的時候提醒你們</a:t>
            </a:r>
            <a:r>
              <a:rPr lang="en-US" altLang="zh-CN" sz="4000" b="1">
                <a:latin typeface="標楷體" charset="0"/>
                <a:ea typeface="標楷體" charset="0"/>
              </a:rPr>
              <a:t>, </a:t>
            </a:r>
            <a:endParaRPr lang="en-US" altLang="zh-CN" sz="4000" b="1">
              <a:latin typeface="標楷體" charset="0"/>
              <a:ea typeface="標楷體" charset="0"/>
            </a:endParaRPr>
          </a:p>
          <a:p>
            <a:pPr algn="l"/>
            <a:r>
              <a:rPr lang="en-US" altLang="zh-CN" sz="4000" b="1">
                <a:latin typeface="標楷體" charset="0"/>
                <a:ea typeface="標楷體" charset="0"/>
              </a:rPr>
              <a:t>     </a:t>
            </a:r>
            <a:r>
              <a:rPr lang="zh-CN" altLang="en-US" sz="4000" b="1">
                <a:latin typeface="標楷體" charset="0"/>
                <a:ea typeface="標楷體" charset="0"/>
              </a:rPr>
              <a:t>激發你們；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algn="l"/>
            <a:r>
              <a:rPr lang="en-AU" altLang="zh-CN" sz="4000" b="1">
                <a:latin typeface="標楷體" charset="0"/>
                <a:ea typeface="標楷體" charset="0"/>
              </a:rPr>
              <a:t>1:</a:t>
            </a:r>
            <a:r>
              <a:rPr lang="zh-CN" altLang="en-US" sz="4000" b="1">
                <a:latin typeface="標楷體" charset="0"/>
                <a:ea typeface="標楷體" charset="0"/>
              </a:rPr>
              <a:t>14</a:t>
            </a:r>
            <a:r>
              <a:rPr lang="en-AU" altLang="zh-CN" sz="4000" b="1">
                <a:latin typeface="標楷體" charset="0"/>
                <a:ea typeface="標楷體" charset="0"/>
              </a:rPr>
              <a:t>.</a:t>
            </a:r>
            <a:r>
              <a:rPr lang="zh-CN" altLang="en-US" sz="4000" b="1">
                <a:latin typeface="標楷體" charset="0"/>
                <a:ea typeface="標楷體" charset="0"/>
              </a:rPr>
              <a:t>因為知道我脫離這帳棚的時候快到了，正如我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algn="l"/>
            <a:r>
              <a:rPr lang="zh-CN" altLang="en-US" sz="4000" b="1">
                <a:latin typeface="標楷體" charset="0"/>
                <a:ea typeface="標楷體" charset="0"/>
              </a:rPr>
              <a:t>     們主耶穌基督所指示我的。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algn="l"/>
            <a:r>
              <a:rPr lang="en-AU" altLang="zh-CN" sz="4000" b="1">
                <a:latin typeface="標楷體" charset="0"/>
                <a:ea typeface="標楷體" charset="0"/>
              </a:rPr>
              <a:t>1:</a:t>
            </a:r>
            <a:r>
              <a:rPr lang="zh-CN" altLang="en-US" sz="4000" b="1">
                <a:latin typeface="標楷體" charset="0"/>
                <a:ea typeface="標楷體" charset="0"/>
              </a:rPr>
              <a:t>15</a:t>
            </a:r>
            <a:r>
              <a:rPr lang="en-AU" altLang="zh-CN" sz="4000" b="1">
                <a:latin typeface="標楷體" charset="0"/>
                <a:ea typeface="標楷體" charset="0"/>
              </a:rPr>
              <a:t>.</a:t>
            </a:r>
            <a:r>
              <a:rPr lang="zh-CN" altLang="en-US" sz="4000" b="1">
                <a:latin typeface="標楷體" charset="0"/>
                <a:ea typeface="標楷體" charset="0"/>
              </a:rPr>
              <a:t>並且，我要盡心竭力，使你們在我去世以後時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algn="l"/>
            <a:r>
              <a:rPr lang="zh-CN" altLang="en-US" sz="4000" b="1">
                <a:latin typeface="標楷體" charset="0"/>
                <a:ea typeface="標楷體" charset="0"/>
              </a:rPr>
              <a:t>     常紀念這些事。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algn="l"/>
            <a:endParaRPr lang="zh-CN" altLang="en-US" sz="4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4625" y="364490"/>
            <a:ext cx="11746865" cy="1325880"/>
          </a:xfrm>
        </p:spPr>
        <p:txBody>
          <a:bodyPr/>
          <a:p>
            <a:r>
              <a:rPr lang="en-US" altLang="zh-CN"/>
              <a:t>                    </a:t>
            </a:r>
            <a:r>
              <a:rPr lang="zh-CN" altLang="en-US" b="1"/>
              <a:t>這些事</a:t>
            </a:r>
            <a:r>
              <a:rPr lang="zh-CN" altLang="en-US"/>
              <a:t>彼得是指什麼事?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1145" y="1666875"/>
            <a:ext cx="11760200" cy="4846955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zh-CN" altLang="en-US" sz="4000" b="1"/>
              <a:t>1.耶穌是神的兒子 (彼得後書1:12-21節)</a:t>
            </a:r>
            <a:endParaRPr lang="zh-CN" altLang="en-US" sz="4000" b="1"/>
          </a:p>
          <a:p>
            <a:pPr marL="0" indent="0">
              <a:buNone/>
            </a:pPr>
            <a:r>
              <a:rPr lang="zh-CN" altLang="en-US" sz="4000" b="1"/>
              <a:t>2.神的話是人被聖靈感動，</a:t>
            </a:r>
            <a:endParaRPr lang="zh-CN" altLang="en-US" sz="4000" b="1"/>
          </a:p>
          <a:p>
            <a:pPr marL="0" indent="0">
              <a:buNone/>
            </a:pPr>
            <a:r>
              <a:rPr lang="zh-CN" altLang="en-US" sz="4000" b="1"/>
              <a:t>    說出神的話來    (彼得後書  1 :12-21節)</a:t>
            </a:r>
            <a:endParaRPr lang="zh-CN" altLang="en-US" sz="4000" b="1"/>
          </a:p>
          <a:p>
            <a:pPr marL="0" indent="0">
              <a:buNone/>
            </a:pPr>
            <a:r>
              <a:rPr lang="zh-CN" altLang="en-US" sz="4000" b="1"/>
              <a:t>3.假師傅的出現     (彼得後書2章)</a:t>
            </a:r>
            <a:endParaRPr lang="zh-CN" altLang="en-US" sz="4000" b="1"/>
          </a:p>
          <a:p>
            <a:pPr marL="0" indent="0">
              <a:buNone/>
            </a:pPr>
            <a:r>
              <a:rPr lang="zh-CN" altLang="en-US" sz="4000" b="1"/>
              <a:t>4.主來的日子         (彼得後書3章)</a:t>
            </a:r>
            <a:endParaRPr lang="zh-CN" altLang="en-US" sz="4000" b="1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1"/>
          <p:cNvSpPr>
            <a:spLocks noGrp="1"/>
          </p:cNvSpPr>
          <p:nvPr/>
        </p:nvSpPr>
        <p:spPr>
          <a:xfrm>
            <a:off x="838200" y="74930"/>
            <a:ext cx="10515600" cy="63474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zh-CN" altLang="en-US"/>
            </a:br>
            <a:r>
              <a:rPr lang="zh-CN" altLang="en-US" sz="4800" b="1"/>
              <a:t>第1點-</a:t>
            </a:r>
            <a:r>
              <a:rPr lang="en-AU" altLang="zh-CN" sz="4800" b="1"/>
              <a:t>--</a:t>
            </a:r>
            <a:r>
              <a:rPr lang="zh-CN" altLang="en-US" sz="4800" b="1"/>
              <a:t>耶穌是神的兒子</a:t>
            </a:r>
            <a:endParaRPr lang="zh-CN" altLang="en-US" sz="48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5100" y="111125"/>
            <a:ext cx="11924030" cy="6637655"/>
          </a:xfrm>
        </p:spPr>
        <p:txBody>
          <a:bodyPr/>
          <a:p>
            <a:pPr marL="0" indent="0">
              <a:buNone/>
            </a:pP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1:16 我們從前將我們主耶穌基督的大能和他降臨的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  事告訴你們，並不是隨從乖巧捏造的虛言，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  乃是親眼見過他的威榮。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1:17 他從父　神得尊貴榮耀的時候，從極大榮光之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  中有聲音出來，向他說：「這是我的愛子，我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  所喜悅的。」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1:18 我們同他在聖山的時候，親自聽見這聲音從天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  上出來。</a:t>
            </a:r>
            <a:endParaRPr lang="zh-CN" altLang="en-US" sz="4000" b="1">
              <a:latin typeface="標楷體" charset="0"/>
              <a:ea typeface="標楷體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6050" y="175260"/>
            <a:ext cx="11650345" cy="6720840"/>
          </a:xfrm>
        </p:spPr>
        <p:txBody>
          <a:bodyPr>
            <a:noAutofit/>
          </a:bodyPr>
          <a:p>
            <a:pPr marL="0" indent="0" algn="ctr">
              <a:buNone/>
            </a:pPr>
            <a:r>
              <a:rPr lang="zh-CN" altLang="en-US" sz="4000" u="sng"/>
              <a:t>登山變像</a:t>
            </a:r>
            <a:endParaRPr lang="zh-CN" altLang="en-US" sz="4000" u="sng"/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1.過了六天，耶穌帶著彼得，雅各，和雅各的兄弟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約翰，暗暗的上了高山。 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2.就在他們面前變了形像。臉面明亮如日頭，衣裳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潔白如光。 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3.忽然有摩西，以利亞，向他們顯現，同耶穌說話。 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4.彼得對耶穌說，主阿！我們在這裡真好。你若願 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意，我就在這裡搭三座棚，一座為你，一座為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摩西，一座為以利亞。</a:t>
            </a:r>
            <a:r>
              <a:rPr lang="zh-CN" altLang="en-US" sz="4000">
                <a:latin typeface="標楷體" charset="0"/>
                <a:ea typeface="標楷體" charset="0"/>
              </a:rPr>
              <a:t> </a:t>
            </a:r>
            <a:endParaRPr lang="zh-CN" altLang="en-US" sz="4000">
              <a:latin typeface="標楷體" charset="0"/>
              <a:ea typeface="標楷體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5410" y="137795"/>
            <a:ext cx="12009120" cy="6579235"/>
          </a:xfrm>
        </p:spPr>
        <p:txBody>
          <a:bodyPr/>
          <a:p>
            <a:pPr marL="0" indent="0">
              <a:buNone/>
            </a:pPr>
            <a:endParaRPr lang="zh-CN" altLang="en-US" sz="4000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5.說話之間，忽然有光明的雲彩遮蓋他們。且有聲音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從雲彩裡出來說：「這是我的愛子，我所喜悅的。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你們要聽他。」 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6.門徒聽見，就俯伏在地，極其害怕。 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7</a:t>
            </a:r>
            <a:r>
              <a:rPr lang="en-US" altLang="zh-CN" sz="4000" b="1">
                <a:latin typeface="標楷體" charset="0"/>
                <a:ea typeface="標楷體" charset="0"/>
              </a:rPr>
              <a:t>.</a:t>
            </a:r>
            <a:r>
              <a:rPr lang="zh-CN" altLang="en-US" sz="4000" b="1">
                <a:latin typeface="標楷體" charset="0"/>
                <a:ea typeface="標楷體" charset="0"/>
              </a:rPr>
              <a:t>耶穌進前來</a:t>
            </a:r>
            <a:r>
              <a:rPr lang="en-US" altLang="zh-CN" sz="4000" b="1">
                <a:latin typeface="標楷體" charset="0"/>
                <a:ea typeface="標楷體" charset="0"/>
              </a:rPr>
              <a:t>,</a:t>
            </a:r>
            <a:r>
              <a:rPr lang="zh-CN" altLang="en-US" sz="4000" b="1">
                <a:latin typeface="標楷體" charset="0"/>
                <a:ea typeface="標楷體" charset="0"/>
              </a:rPr>
              <a:t>摸他們說，起來，不要害怕， 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8</a:t>
            </a:r>
            <a:r>
              <a:rPr lang="en-US" altLang="zh-CN" sz="4000" b="1">
                <a:latin typeface="標楷體" charset="0"/>
                <a:ea typeface="標楷體" charset="0"/>
              </a:rPr>
              <a:t>.</a:t>
            </a:r>
            <a:r>
              <a:rPr lang="zh-CN" altLang="en-US" sz="4000" b="1">
                <a:latin typeface="標楷體" charset="0"/>
                <a:ea typeface="標楷體" charset="0"/>
              </a:rPr>
              <a:t>他們舉目不見一人，只見耶穌在那裡。</a:t>
            </a:r>
            <a:r>
              <a:rPr lang="zh-CN" altLang="en-US" sz="4000">
                <a:latin typeface="標楷體" charset="0"/>
                <a:ea typeface="標楷體" charset="0"/>
              </a:rPr>
              <a:t>」                                                                  </a:t>
            </a:r>
            <a:endParaRPr lang="zh-CN" altLang="en-US" sz="4000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>
                <a:latin typeface="標楷體" charset="0"/>
                <a:ea typeface="標楷體" charset="0"/>
              </a:rPr>
              <a:t>                                (太17章1-8 節)</a:t>
            </a:r>
            <a:endParaRPr lang="zh-CN" altLang="en-US" sz="4000">
              <a:latin typeface="標楷體" charset="0"/>
              <a:ea typeface="標楷體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 descr="11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8585" y="-26670"/>
            <a:ext cx="11918950" cy="685482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>
              <a:buNone/>
            </a:pPr>
            <a:endParaRPr lang="zh-CN" altLang="en-US" sz="4400" b="1"/>
          </a:p>
          <a:p>
            <a:pPr marL="0" indent="0" algn="ctr">
              <a:buNone/>
            </a:pPr>
            <a:r>
              <a:rPr lang="zh-CN" altLang="en-US" sz="4400" b="1"/>
              <a:t>自由派神學(liberalism)</a:t>
            </a:r>
            <a:endParaRPr lang="zh-CN" altLang="en-US" sz="4400" b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31875" y="255270"/>
            <a:ext cx="10941685" cy="6579870"/>
          </a:xfrm>
        </p:spPr>
        <p:txBody>
          <a:bodyPr/>
          <a:p>
            <a:pPr marL="0" indent="0">
              <a:buNone/>
            </a:pPr>
            <a:endParaRPr lang="zh-TW" altLang="zh-CN" sz="4400" b="1"/>
          </a:p>
          <a:p>
            <a:pPr marL="0" indent="0">
              <a:buNone/>
            </a:pPr>
            <a:endParaRPr lang="zh-TW" altLang="zh-CN" sz="4400" b="1"/>
          </a:p>
          <a:p>
            <a:pPr marL="0" indent="0">
              <a:buNone/>
            </a:pPr>
            <a:r>
              <a:rPr lang="zh-TW" altLang="zh-CN" sz="4400" b="1"/>
              <a:t>＊</a:t>
            </a:r>
            <a:r>
              <a:rPr lang="zh-CN" altLang="en-US" sz="4400" b="1"/>
              <a:t>耶穌是神的兒子 </a:t>
            </a:r>
            <a:endParaRPr lang="zh-CN" altLang="en-US" sz="4400" b="1"/>
          </a:p>
          <a:p>
            <a:pPr marL="0" indent="0">
              <a:buNone/>
            </a:pPr>
            <a:r>
              <a:rPr lang="zh-TW" altLang="zh-CN" sz="4400" b="1"/>
              <a:t>＊</a:t>
            </a:r>
            <a:r>
              <a:rPr lang="zh-CN" altLang="en-US" sz="4400" b="1"/>
              <a:t>聖靈感孕, 童女</a:t>
            </a:r>
            <a:r>
              <a:rPr lang="zh-TW" altLang="zh-CN" sz="4400" b="1"/>
              <a:t>所</a:t>
            </a:r>
            <a:r>
              <a:rPr lang="zh-CN" altLang="en-US" sz="4400" b="1"/>
              <a:t>生</a:t>
            </a:r>
            <a:endParaRPr lang="zh-CN" altLang="en-US" sz="4400" b="1"/>
          </a:p>
          <a:p>
            <a:pPr marL="0" indent="0">
              <a:buNone/>
            </a:pPr>
            <a:r>
              <a:rPr lang="zh-TW" altLang="zh-CN" sz="4400" b="1">
                <a:sym typeface="+mn-ea"/>
              </a:rPr>
              <a:t>＊</a:t>
            </a:r>
            <a:r>
              <a:rPr lang="zh-CN" altLang="en-US" sz="4400" b="1">
                <a:sym typeface="+mn-ea"/>
              </a:rPr>
              <a:t>耶穌基督</a:t>
            </a:r>
            <a:r>
              <a:rPr lang="zh-CN" altLang="en-US" sz="4400" b="1"/>
              <a:t>復活</a:t>
            </a:r>
            <a:endParaRPr lang="zh-CN" altLang="en-US" sz="4400" b="1"/>
          </a:p>
          <a:p>
            <a:pPr marL="0" indent="0">
              <a:buNone/>
            </a:pPr>
            <a:r>
              <a:rPr lang="zh-TW" altLang="zh-CN" sz="4400" b="1">
                <a:sym typeface="+mn-ea"/>
              </a:rPr>
              <a:t>＊</a:t>
            </a:r>
            <a:r>
              <a:rPr lang="zh-CN" altLang="en-US" sz="4400" b="1">
                <a:sym typeface="+mn-ea"/>
              </a:rPr>
              <a:t>耶穌基督</a:t>
            </a:r>
            <a:r>
              <a:rPr lang="zh-CN" altLang="en-US" sz="4400" b="1"/>
              <a:t>升天</a:t>
            </a:r>
            <a:endParaRPr lang="zh-CN" altLang="en-US" sz="4400" b="1"/>
          </a:p>
          <a:p>
            <a:pPr marL="0" indent="0">
              <a:buNone/>
            </a:pPr>
            <a:r>
              <a:rPr lang="zh-TW" altLang="zh-CN" sz="4400" b="1"/>
              <a:t>＊</a:t>
            </a:r>
            <a:r>
              <a:rPr lang="zh-CN" altLang="en-US" sz="4400" b="1"/>
              <a:t>耶穌基督的再來..,</a:t>
            </a:r>
            <a:endParaRPr lang="zh-CN" altLang="en-US" sz="4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9385" y="185420"/>
            <a:ext cx="11887200" cy="6584950"/>
          </a:xfrm>
        </p:spPr>
        <p:txBody>
          <a:bodyPr/>
          <a:p>
            <a:pPr marL="0" indent="0">
              <a:buNone/>
            </a:pPr>
            <a:endParaRPr lang="zh-CN" altLang="en-US" sz="4000"/>
          </a:p>
          <a:p>
            <a:pPr marL="0" indent="0">
              <a:buNone/>
            </a:pPr>
            <a:endParaRPr lang="zh-CN" altLang="en-US" sz="4000"/>
          </a:p>
          <a:p>
            <a:pPr marL="0" indent="0">
              <a:buNone/>
            </a:pPr>
            <a:r>
              <a:rPr lang="zh-CN" altLang="en-US" sz="4000"/>
              <a:t>(彼後1:2):- 願恩惠、平安，因你們</a:t>
            </a:r>
            <a:r>
              <a:rPr lang="zh-CN" altLang="en-US" sz="4000" b="1"/>
              <a:t>認識</a:t>
            </a:r>
            <a:r>
              <a:rPr lang="zh-CN" altLang="en-US" sz="4000"/>
              <a:t>神和我們</a:t>
            </a:r>
            <a:endParaRPr lang="zh-CN" altLang="en-US" sz="4000"/>
          </a:p>
          <a:p>
            <a:pPr marL="0" indent="0">
              <a:buNone/>
            </a:pPr>
            <a:r>
              <a:rPr lang="zh-CN" altLang="en-US" sz="4000"/>
              <a:t>                    主耶穌，多多的加給你們。</a:t>
            </a:r>
            <a:endParaRPr lang="zh-CN" altLang="en-US" sz="4000"/>
          </a:p>
          <a:p>
            <a:pPr marL="0" indent="0">
              <a:buNone/>
            </a:pPr>
            <a:endParaRPr lang="zh-CN" altLang="en-US" sz="4000"/>
          </a:p>
          <a:p>
            <a:pPr marL="0" indent="0">
              <a:buNone/>
            </a:pPr>
            <a:r>
              <a:rPr lang="en-AU" altLang="zh-CN" sz="4000"/>
              <a:t>(2Peter</a:t>
            </a:r>
            <a:r>
              <a:rPr lang="zh-CN" altLang="en-US" sz="4000"/>
              <a:t>1:2</a:t>
            </a:r>
            <a:r>
              <a:rPr lang="en-AU" altLang="zh-CN" sz="4000"/>
              <a:t>)</a:t>
            </a:r>
            <a:r>
              <a:rPr lang="zh-CN" altLang="en-US" sz="4000"/>
              <a:t> Grace and peace be yours in abundance </a:t>
            </a:r>
            <a:endParaRPr lang="zh-CN" altLang="en-US" sz="4000"/>
          </a:p>
          <a:p>
            <a:pPr marL="0" indent="0">
              <a:buNone/>
            </a:pPr>
            <a:r>
              <a:rPr lang="zh-CN" altLang="en-US" sz="4000"/>
              <a:t>                 </a:t>
            </a:r>
            <a:r>
              <a:rPr lang="zh-CN" altLang="en-US" sz="4000">
                <a:solidFill>
                  <a:srgbClr val="7030A0"/>
                </a:solidFill>
              </a:rPr>
              <a:t> by(</a:t>
            </a:r>
            <a:r>
              <a:rPr lang="el-GR" altLang="zh-CN" sz="4000">
                <a:solidFill>
                  <a:srgbClr val="7030A0"/>
                </a:solidFill>
              </a:rPr>
              <a:t>εν</a:t>
            </a:r>
            <a:r>
              <a:rPr lang="zh-CN" altLang="en-US" sz="4000">
                <a:solidFill>
                  <a:srgbClr val="7030A0"/>
                </a:solidFill>
              </a:rPr>
              <a:t>)  </a:t>
            </a:r>
            <a:r>
              <a:rPr lang="zh-CN" altLang="en-US" sz="4000" b="1">
                <a:solidFill>
                  <a:srgbClr val="FF0000"/>
                </a:solidFill>
              </a:rPr>
              <a:t>the knowledge</a:t>
            </a:r>
            <a:r>
              <a:rPr lang="zh-CN" altLang="en-US" sz="4000" b="1"/>
              <a:t> </a:t>
            </a:r>
            <a:r>
              <a:rPr lang="zh-CN" altLang="en-US" sz="4000"/>
              <a:t>of God and of </a:t>
            </a:r>
            <a:endParaRPr lang="zh-CN" altLang="en-US" sz="4000"/>
          </a:p>
          <a:p>
            <a:pPr marL="0" indent="0">
              <a:buNone/>
            </a:pPr>
            <a:r>
              <a:rPr lang="zh-CN" altLang="en-US" sz="4000"/>
              <a:t>                     Jesus our Lord.</a:t>
            </a:r>
            <a:endParaRPr lang="zh-CN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09575" y="447675"/>
            <a:ext cx="11320780" cy="6145530"/>
          </a:xfrm>
        </p:spPr>
        <p:txBody>
          <a:bodyPr/>
          <a:p>
            <a:endParaRPr lang="zh-CN" altLang="en-US" sz="4800" b="1"/>
          </a:p>
          <a:p>
            <a:pPr algn="l"/>
            <a:endParaRPr lang="zh-CN" altLang="en-US" sz="4800" b="1"/>
          </a:p>
          <a:p>
            <a:pPr algn="l"/>
            <a:r>
              <a:rPr lang="zh-CN" altLang="en-US" sz="4800" b="1"/>
              <a:t>      聖奧古士丁曾說：</a:t>
            </a:r>
            <a:endParaRPr lang="zh-CN" altLang="en-US" sz="4800" b="1"/>
          </a:p>
          <a:p>
            <a:pPr algn="l"/>
            <a:r>
              <a:rPr lang="zh-CN" altLang="en-US" sz="4800" b="1"/>
              <a:t>             「約翰是耶穌最愛的門徒，</a:t>
            </a:r>
            <a:endParaRPr lang="zh-CN" altLang="en-US" sz="4800" b="1"/>
          </a:p>
          <a:p>
            <a:pPr algn="l"/>
            <a:r>
              <a:rPr lang="zh-CN" altLang="en-US" sz="4800" b="1"/>
              <a:t>                   但彼得卻是最愛耶穌的門徒」。</a:t>
            </a:r>
            <a:endParaRPr lang="zh-CN" altLang="en-US" sz="4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6050" y="185420"/>
            <a:ext cx="11971655" cy="6571615"/>
          </a:xfrm>
        </p:spPr>
        <p:txBody>
          <a:bodyPr>
            <a:normAutofit lnSpcReduction="10000"/>
          </a:bodyPr>
          <a:p>
            <a:pPr marL="0" indent="0">
              <a:buNone/>
            </a:pPr>
            <a:endParaRPr lang="zh-CN" altLang="en-US" sz="4000"/>
          </a:p>
          <a:p>
            <a:pPr marL="0" indent="0">
              <a:buNone/>
            </a:pPr>
            <a:r>
              <a:rPr lang="zh-CN" altLang="en-US" sz="4000"/>
              <a:t>(彼後1:3):- 神的神能已將一切關乎生命和虔敬的事賜</a:t>
            </a:r>
            <a:endParaRPr lang="zh-CN" altLang="en-US" sz="4000"/>
          </a:p>
          <a:p>
            <a:pPr marL="0" indent="0">
              <a:buNone/>
            </a:pPr>
            <a:r>
              <a:rPr lang="zh-CN" altLang="en-US" sz="4000"/>
              <a:t>                     給我們，皆因我們</a:t>
            </a:r>
            <a:r>
              <a:rPr lang="zh-CN" altLang="en-US" sz="4000" b="1"/>
              <a:t>認識</a:t>
            </a:r>
            <a:r>
              <a:rPr lang="zh-CN" altLang="en-US" sz="4000"/>
              <a:t>那用自己榮耀和美</a:t>
            </a:r>
            <a:endParaRPr lang="zh-CN" altLang="en-US" sz="4000"/>
          </a:p>
          <a:p>
            <a:pPr marL="0" indent="0">
              <a:buNone/>
            </a:pPr>
            <a:r>
              <a:rPr lang="zh-CN" altLang="en-US" sz="4000"/>
              <a:t>                     德召我們的主。</a:t>
            </a:r>
            <a:endParaRPr lang="zh-CN" altLang="en-US" sz="4000"/>
          </a:p>
          <a:p>
            <a:pPr marL="0" indent="0">
              <a:buNone/>
            </a:pPr>
            <a:endParaRPr lang="zh-CN" altLang="en-US" sz="4000"/>
          </a:p>
          <a:p>
            <a:pPr marL="0" indent="0">
              <a:buNone/>
            </a:pPr>
            <a:r>
              <a:rPr lang="en-AU" altLang="zh-CN" sz="4000"/>
              <a:t>(2Peter</a:t>
            </a:r>
            <a:r>
              <a:rPr lang="zh-CN" altLang="en-US" sz="4000"/>
              <a:t>1:3</a:t>
            </a:r>
            <a:r>
              <a:rPr lang="en-AU" altLang="zh-CN" sz="4000"/>
              <a:t>)</a:t>
            </a:r>
            <a:r>
              <a:rPr lang="zh-CN" altLang="en-US" sz="4000"/>
              <a:t>  His divine power has given us everything we </a:t>
            </a:r>
            <a:endParaRPr lang="zh-CN" altLang="en-US" sz="4000"/>
          </a:p>
          <a:p>
            <a:pPr marL="0" indent="0">
              <a:buNone/>
            </a:pPr>
            <a:r>
              <a:rPr lang="zh-CN" altLang="en-US" sz="4000"/>
              <a:t>                      need for a godly life </a:t>
            </a:r>
            <a:r>
              <a:rPr lang="zh-CN" altLang="en-US" sz="4000">
                <a:solidFill>
                  <a:srgbClr val="7030A0"/>
                </a:solidFill>
              </a:rPr>
              <a:t>through</a:t>
            </a:r>
            <a:r>
              <a:rPr lang="el-GR" altLang="zh-CN" sz="4000">
                <a:solidFill>
                  <a:srgbClr val="7030A0"/>
                </a:solidFill>
              </a:rPr>
              <a:t>(δια)</a:t>
            </a:r>
            <a:r>
              <a:rPr lang="zh-CN" altLang="en-US" sz="4000">
                <a:solidFill>
                  <a:srgbClr val="FF0000"/>
                </a:solidFill>
              </a:rPr>
              <a:t> </a:t>
            </a:r>
            <a:r>
              <a:rPr lang="zh-CN" altLang="en-US" sz="4000" b="1">
                <a:solidFill>
                  <a:srgbClr val="FF0000"/>
                </a:solidFill>
              </a:rPr>
              <a:t>our </a:t>
            </a:r>
            <a:endParaRPr lang="zh-CN" altLang="en-US" sz="40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4000" b="1">
                <a:solidFill>
                  <a:srgbClr val="FF0000"/>
                </a:solidFill>
              </a:rPr>
              <a:t>                      knowledge </a:t>
            </a:r>
            <a:r>
              <a:rPr lang="zh-CN" altLang="en-US" sz="4000">
                <a:solidFill>
                  <a:srgbClr val="FF0000"/>
                </a:solidFill>
              </a:rPr>
              <a:t>of him </a:t>
            </a:r>
            <a:r>
              <a:rPr lang="zh-CN" altLang="en-US" sz="4000"/>
              <a:t>who called us by his own </a:t>
            </a:r>
            <a:endParaRPr lang="zh-CN" altLang="en-US" sz="4000"/>
          </a:p>
          <a:p>
            <a:pPr marL="0" indent="0">
              <a:buNone/>
            </a:pPr>
            <a:r>
              <a:rPr lang="zh-CN" altLang="en-US" sz="4000"/>
              <a:t>                      glory and goodness.</a:t>
            </a:r>
            <a:endParaRPr lang="zh-CN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2565" y="157480"/>
            <a:ext cx="11872595" cy="6641465"/>
          </a:xfrm>
        </p:spPr>
        <p:txBody>
          <a:bodyPr>
            <a:normAutofit lnSpcReduction="10000"/>
          </a:bodyPr>
          <a:p>
            <a:pPr marL="0" indent="0">
              <a:buNone/>
            </a:pPr>
            <a:endParaRPr lang="zh-CN" altLang="en-US" sz="4000"/>
          </a:p>
          <a:p>
            <a:pPr marL="0" indent="0">
              <a:buNone/>
            </a:pPr>
            <a:r>
              <a:rPr lang="zh-CN" altLang="en-US" sz="4000"/>
              <a:t>(彼後1:8):- 你們若充充足足的有這幾樣，就必使你們</a:t>
            </a:r>
            <a:endParaRPr lang="zh-CN" altLang="en-US" sz="4000"/>
          </a:p>
          <a:p>
            <a:pPr marL="0" indent="0">
              <a:buNone/>
            </a:pPr>
            <a:r>
              <a:rPr lang="zh-CN" altLang="en-US" sz="4000"/>
              <a:t>                     </a:t>
            </a:r>
            <a:r>
              <a:rPr lang="zh-CN" altLang="en-US" sz="4000">
                <a:solidFill>
                  <a:srgbClr val="0070C0"/>
                </a:solidFill>
              </a:rPr>
              <a:t>在</a:t>
            </a:r>
            <a:r>
              <a:rPr lang="zh-CN" altLang="en-US" sz="4000" b="1"/>
              <a:t>認識</a:t>
            </a:r>
            <a:r>
              <a:rPr lang="zh-CN" altLang="en-US" sz="4000"/>
              <a:t>我們的主耶穌基督上不至於閒懶不</a:t>
            </a:r>
            <a:endParaRPr lang="zh-CN" altLang="en-US" sz="4000"/>
          </a:p>
          <a:p>
            <a:pPr marL="0" indent="0">
              <a:buNone/>
            </a:pPr>
            <a:r>
              <a:rPr lang="zh-CN" altLang="en-US" sz="4000"/>
              <a:t>                     結果子了 。</a:t>
            </a:r>
            <a:endParaRPr lang="zh-CN" altLang="en-US" sz="4000"/>
          </a:p>
          <a:p>
            <a:pPr marL="0" indent="0">
              <a:buNone/>
            </a:pPr>
            <a:endParaRPr lang="en-AU" altLang="zh-CN" sz="4000"/>
          </a:p>
          <a:p>
            <a:pPr marL="0" indent="0">
              <a:buNone/>
            </a:pPr>
            <a:r>
              <a:rPr lang="en-AU" altLang="zh-CN" sz="4000"/>
              <a:t>(2Peter</a:t>
            </a:r>
            <a:r>
              <a:rPr lang="zh-CN" altLang="en-US" sz="4000"/>
              <a:t>1:8</a:t>
            </a:r>
            <a:r>
              <a:rPr lang="en-AU" altLang="zh-CN" sz="4000"/>
              <a:t>)</a:t>
            </a:r>
            <a:r>
              <a:rPr lang="zh-CN" altLang="en-US" sz="4000"/>
              <a:t>  For if you possess these qualities in </a:t>
            </a:r>
            <a:endParaRPr lang="zh-CN" altLang="en-US" sz="4000"/>
          </a:p>
          <a:p>
            <a:pPr marL="0" indent="0">
              <a:buNone/>
            </a:pPr>
            <a:r>
              <a:rPr lang="zh-CN" altLang="en-US" sz="4000"/>
              <a:t>                      increasing measure, they will keep you from </a:t>
            </a:r>
            <a:endParaRPr lang="zh-CN" altLang="en-US" sz="4000"/>
          </a:p>
          <a:p>
            <a:pPr marL="0" indent="0">
              <a:buNone/>
            </a:pPr>
            <a:r>
              <a:rPr lang="zh-CN" altLang="en-US" sz="4000"/>
              <a:t>                      being ineffective and unproductive</a:t>
            </a:r>
            <a:r>
              <a:rPr lang="zh-CN" altLang="en-US" sz="4000">
                <a:solidFill>
                  <a:srgbClr val="7030A0"/>
                </a:solidFill>
              </a:rPr>
              <a:t> </a:t>
            </a:r>
            <a:endParaRPr lang="zh-CN" altLang="en-US" sz="400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CN" altLang="en-US" sz="4000">
                <a:solidFill>
                  <a:srgbClr val="7030A0"/>
                </a:solidFill>
              </a:rPr>
              <a:t>                      in </a:t>
            </a:r>
            <a:r>
              <a:rPr lang="el-GR" altLang="zh-CN" sz="4000">
                <a:solidFill>
                  <a:srgbClr val="7030A0"/>
                </a:solidFill>
              </a:rPr>
              <a:t>(εις΅)</a:t>
            </a:r>
            <a:r>
              <a:rPr lang="zh-CN" altLang="en-US" sz="4000">
                <a:solidFill>
                  <a:srgbClr val="7030A0"/>
                </a:solidFill>
              </a:rPr>
              <a:t> </a:t>
            </a:r>
            <a:r>
              <a:rPr lang="zh-CN" altLang="en-US" sz="4000">
                <a:solidFill>
                  <a:srgbClr val="FF0000"/>
                </a:solidFill>
              </a:rPr>
              <a:t> </a:t>
            </a:r>
            <a:r>
              <a:rPr lang="zh-CN" altLang="en-US" sz="4000" b="1">
                <a:solidFill>
                  <a:srgbClr val="FF0000"/>
                </a:solidFill>
              </a:rPr>
              <a:t>your knowledge</a:t>
            </a:r>
            <a:r>
              <a:rPr lang="zh-CN" altLang="en-US" sz="4000">
                <a:solidFill>
                  <a:srgbClr val="FF0000"/>
                </a:solidFill>
              </a:rPr>
              <a:t> of </a:t>
            </a:r>
            <a:endParaRPr lang="zh-CN" altLang="en-US" sz="400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4000">
                <a:solidFill>
                  <a:srgbClr val="FF0000"/>
                </a:solidFill>
              </a:rPr>
              <a:t>                      our Lord Jesus Christ.</a:t>
            </a:r>
            <a:endParaRPr lang="zh-CN" altLang="en-US" sz="4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3380" y="247015"/>
            <a:ext cx="11714480" cy="6468745"/>
          </a:xfrm>
        </p:spPr>
        <p:txBody>
          <a:bodyPr/>
          <a:p>
            <a:pPr marL="0" indent="0">
              <a:buNone/>
            </a:pPr>
            <a:endParaRPr lang="zh-CN" altLang="en-US" sz="4400" b="1"/>
          </a:p>
          <a:p>
            <a:pPr marL="0" indent="0">
              <a:buNone/>
            </a:pPr>
            <a:r>
              <a:rPr lang="zh-CN" altLang="en-US" sz="4400" b="1"/>
              <a:t>          認識神,不是指頭腦知識的認識</a:t>
            </a:r>
            <a:endParaRPr lang="zh-CN" altLang="en-US" sz="4400" b="1"/>
          </a:p>
          <a:p>
            <a:pPr marL="0" indent="0">
              <a:buNone/>
            </a:pPr>
            <a:endParaRPr lang="zh-CN" altLang="en-US" sz="4400" b="1"/>
          </a:p>
          <a:p>
            <a:pPr marL="0" indent="0">
              <a:buNone/>
            </a:pPr>
            <a:r>
              <a:rPr lang="zh-CN" altLang="en-US" sz="4400" b="1"/>
              <a:t> 彼得說要在 </a:t>
            </a:r>
            <a:r>
              <a:rPr lang="en-US" altLang="zh-CN" sz="4400" b="1"/>
              <a:t>“</a:t>
            </a:r>
            <a:r>
              <a:rPr lang="zh-CN" altLang="en-US" sz="4400" b="1"/>
              <a:t>信心、德行、知識、節制、忍耐 、</a:t>
            </a:r>
            <a:endParaRPr lang="zh-CN" altLang="en-US" sz="4400" b="1"/>
          </a:p>
          <a:p>
            <a:pPr marL="0" indent="0">
              <a:buNone/>
            </a:pPr>
            <a:r>
              <a:rPr lang="zh-CN" altLang="en-US" sz="4400" b="1"/>
              <a:t>                           虔敬、愛心 ..上去追求</a:t>
            </a:r>
            <a:r>
              <a:rPr lang="en-US" altLang="zh-CN" sz="4400" b="1"/>
              <a:t>”</a:t>
            </a:r>
            <a:endParaRPr lang="en-US" altLang="zh-CN" sz="4400" b="1"/>
          </a:p>
          <a:p>
            <a:pPr marL="0" indent="0">
              <a:buNone/>
            </a:pPr>
            <a:endParaRPr lang="en-US" altLang="zh-CN" sz="4400" b="1"/>
          </a:p>
          <a:p>
            <a:pPr marL="0" indent="0">
              <a:buNone/>
            </a:pPr>
            <a:r>
              <a:rPr lang="en-US" altLang="zh-CN" sz="4400" b="1"/>
              <a:t>      </a:t>
            </a:r>
            <a:r>
              <a:rPr lang="zh-CN" altLang="en-US" sz="4400" b="1"/>
              <a:t>(內在生命品格的追求,不是純頭腦知識!)</a:t>
            </a:r>
            <a:endParaRPr lang="zh-CN" altLang="en-US" sz="4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3505" y="638175"/>
            <a:ext cx="11943080" cy="5539105"/>
          </a:xfrm>
        </p:spPr>
        <p:txBody>
          <a:bodyPr/>
          <a:p>
            <a:pPr marL="0" indent="0">
              <a:buNone/>
            </a:pPr>
            <a:endParaRPr lang="zh-CN" altLang="en-US" sz="4000"/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「弟兄們，我心裡所願的，向神所求的，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是要以色列人得救,我可以證明他們向神有 熱心， 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 但不是按著真知識；」</a:t>
            </a:r>
            <a:r>
              <a:rPr lang="zh-CN" altLang="en-US" sz="4000" b="1">
                <a:latin typeface="標楷體" charset="0"/>
                <a:ea typeface="標楷體" charset="0"/>
                <a:sym typeface="+mn-ea"/>
              </a:rPr>
              <a:t>(羅馬書10:1-2)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/>
              <a:t>        </a:t>
            </a:r>
            <a:endParaRPr lang="zh-CN" altLang="en-US" sz="4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775" y="193040"/>
            <a:ext cx="11938000" cy="6643370"/>
          </a:xfrm>
        </p:spPr>
        <p:txBody>
          <a:bodyPr/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「穿上了新人。這新人在</a:t>
            </a:r>
            <a:r>
              <a:rPr lang="zh-CN" altLang="en-US" sz="4000" b="1">
                <a:solidFill>
                  <a:srgbClr val="C00000"/>
                </a:solidFill>
                <a:latin typeface="標楷體" charset="0"/>
                <a:ea typeface="標楷體" charset="0"/>
              </a:rPr>
              <a:t>知識上漸漸更新</a:t>
            </a:r>
            <a:r>
              <a:rPr lang="zh-CN" altLang="en-US" sz="4000" b="1">
                <a:latin typeface="標楷體" charset="0"/>
                <a:ea typeface="標楷體" charset="0"/>
              </a:rPr>
              <a:t>，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正如造他主的形像。」</a:t>
            </a:r>
            <a:r>
              <a:rPr lang="zh-CN" altLang="en-US" sz="4000" b="1">
                <a:latin typeface="標楷體" charset="0"/>
                <a:ea typeface="標楷體" charset="0"/>
                <a:sym typeface="+mn-ea"/>
              </a:rPr>
              <a:t>(歌羅西書3:10)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/>
              <a:t> </a:t>
            </a:r>
            <a:endParaRPr lang="zh-CN" altLang="en-US"/>
          </a:p>
          <a:p>
            <a:pPr marL="0" indent="0">
              <a:buNone/>
            </a:pPr>
            <a:r>
              <a:rPr lang="zh-CN" altLang="en-US" sz="4400"/>
              <a:t>                             (能夠完全認識)</a:t>
            </a:r>
            <a:endParaRPr lang="zh-CN" altLang="en-US" sz="4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0810" y="1740535"/>
            <a:ext cx="11915140" cy="4351655"/>
          </a:xfrm>
        </p:spPr>
        <p:txBody>
          <a:bodyPr/>
          <a:p>
            <a:pPr marL="0" indent="0">
              <a:buNone/>
            </a:pPr>
            <a:endParaRPr lang="zh-CN" altLang="en-US" sz="4000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>
                <a:latin typeface="標楷體" charset="0"/>
                <a:ea typeface="標楷體" charset="0"/>
              </a:rPr>
              <a:t>  </a:t>
            </a:r>
            <a:r>
              <a:rPr lang="el-GR" altLang="zh-CN" sz="4800">
                <a:latin typeface="標楷體" charset="0"/>
                <a:ea typeface="標楷體" charset="0"/>
              </a:rPr>
              <a:t>「</a:t>
            </a:r>
            <a:r>
              <a:rPr lang="zh-CN" altLang="en-US" sz="4800" b="1">
                <a:latin typeface="標楷體" charset="0"/>
                <a:ea typeface="標楷體" charset="0"/>
              </a:rPr>
              <a:t>耶穌說我就是道路、真理、生命；</a:t>
            </a:r>
            <a:endParaRPr lang="zh-CN" altLang="en-US" sz="48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800" b="1">
                <a:latin typeface="標楷體" charset="0"/>
                <a:ea typeface="標楷體" charset="0"/>
              </a:rPr>
              <a:t>    若不借著我，沒有人能到父那裡去。</a:t>
            </a:r>
            <a:r>
              <a:rPr lang="el-GR" altLang="zh-CN" sz="4800">
                <a:latin typeface="標楷體" charset="0"/>
                <a:ea typeface="標楷體" charset="0"/>
              </a:rPr>
              <a:t>」</a:t>
            </a:r>
            <a:endParaRPr lang="el-GR" altLang="zh-CN" sz="4800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800">
                <a:latin typeface="標楷體" charset="0"/>
                <a:ea typeface="標楷體" charset="0"/>
              </a:rPr>
              <a:t>                          </a:t>
            </a:r>
            <a:r>
              <a:rPr lang="zh-CN" altLang="en-US" sz="4000">
                <a:latin typeface="標楷體" charset="0"/>
                <a:ea typeface="標楷體" charset="0"/>
              </a:rPr>
              <a:t>(約</a:t>
            </a:r>
            <a:r>
              <a:rPr lang="zh-TW" altLang="zh-CN" sz="4000">
                <a:latin typeface="標楷體" charset="0"/>
                <a:ea typeface="標楷體" charset="0"/>
              </a:rPr>
              <a:t>翰福音</a:t>
            </a:r>
            <a:r>
              <a:rPr lang="zh-CN" altLang="en-US" sz="4000">
                <a:latin typeface="標楷體" charset="0"/>
                <a:ea typeface="標楷體" charset="0"/>
              </a:rPr>
              <a:t>14:6)</a:t>
            </a:r>
            <a:endParaRPr lang="zh-CN" altLang="en-US" sz="4000">
              <a:latin typeface="標楷體" charset="0"/>
              <a:ea typeface="標楷體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9870" y="365125"/>
            <a:ext cx="11618595" cy="5187315"/>
          </a:xfrm>
        </p:spPr>
        <p:txBody>
          <a:bodyPr>
            <a:normAutofit/>
          </a:bodyPr>
          <a:p>
            <a:r>
              <a:rPr lang="en-AU" altLang="zh-CN" b="1"/>
              <a:t>  </a:t>
            </a:r>
            <a:r>
              <a:rPr lang="zh-CN" altLang="en-US" b="1"/>
              <a:t>第2點-</a:t>
            </a:r>
            <a:r>
              <a:rPr lang="el-GR" altLang="zh-CN" b="1"/>
              <a:t>-</a:t>
            </a:r>
            <a:r>
              <a:rPr lang="zh-CN" altLang="en-US" b="1"/>
              <a:t> </a:t>
            </a:r>
            <a:r>
              <a:rPr lang="en-US" altLang="zh-CN" b="1"/>
              <a:t>:</a:t>
            </a:r>
            <a:r>
              <a:rPr lang="zh-CN" altLang="en-US" b="1"/>
              <a:t>預言是人被聖靈感動，說出神的話來 </a:t>
            </a:r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135" y="110490"/>
            <a:ext cx="12049760" cy="6703060"/>
          </a:xfrm>
        </p:spPr>
        <p:txBody>
          <a:bodyPr/>
          <a:p>
            <a:pPr marL="0" indent="0">
              <a:buNone/>
            </a:pPr>
            <a:endParaRPr lang="en-US" altLang="zh-CN" sz="4000">
              <a:latin typeface="標楷體" charset="0"/>
              <a:ea typeface="標楷體" charset="0"/>
              <a:sym typeface="+mn-ea"/>
            </a:endParaRPr>
          </a:p>
          <a:p>
            <a:pPr marL="0" indent="0">
              <a:buNone/>
            </a:pPr>
            <a:r>
              <a:rPr lang="en-US" altLang="zh-CN" sz="4000" b="1">
                <a:latin typeface="標楷體" charset="0"/>
                <a:ea typeface="標楷體" charset="0"/>
                <a:sym typeface="+mn-ea"/>
              </a:rPr>
              <a:t>1</a:t>
            </a:r>
            <a:r>
              <a:rPr lang="zh-CN" altLang="en-US" sz="4000" b="1">
                <a:latin typeface="標楷體" charset="0"/>
                <a:ea typeface="標楷體" charset="0"/>
                <a:sym typeface="+mn-ea"/>
              </a:rPr>
              <a:t>9 我們並有先知更確的預言，如同燈照在暗處。你</a:t>
            </a:r>
            <a:endParaRPr lang="zh-CN" altLang="en-US" sz="4000" b="1">
              <a:latin typeface="標楷體" charset="0"/>
              <a:ea typeface="標楷體" charset="0"/>
              <a:sym typeface="+mn-ea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  <a:sym typeface="+mn-ea"/>
              </a:rPr>
              <a:t>   們在這預言上留意，直等到天發亮，晨星在你們</a:t>
            </a:r>
            <a:endParaRPr lang="zh-CN" altLang="en-US" sz="4000" b="1">
              <a:latin typeface="標楷體" charset="0"/>
              <a:ea typeface="標楷體" charset="0"/>
              <a:sym typeface="+mn-ea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  <a:sym typeface="+mn-ea"/>
              </a:rPr>
              <a:t>   心裡出現的時候，才是好的。</a:t>
            </a:r>
            <a:endParaRPr lang="zh-CN" altLang="en-US" sz="4000" b="1">
              <a:latin typeface="標楷體" charset="0"/>
              <a:ea typeface="標楷體" charset="0"/>
              <a:sym typeface="+mn-ea"/>
            </a:endParaRPr>
          </a:p>
          <a:p>
            <a:pPr marL="0" indent="0">
              <a:buNone/>
            </a:pPr>
            <a:endParaRPr lang="zh-CN" altLang="en-US" sz="4000" b="1">
              <a:latin typeface="標楷體" charset="0"/>
              <a:ea typeface="標楷體" charset="0"/>
              <a:sym typeface="+mn-ea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  <a:sym typeface="+mn-ea"/>
              </a:rPr>
              <a:t>20 第一要緊的，該知道經上所有的預言沒有可隨私</a:t>
            </a:r>
            <a:endParaRPr lang="zh-CN" altLang="en-US" sz="4000" b="1">
              <a:latin typeface="標楷體" charset="0"/>
              <a:ea typeface="標楷體" charset="0"/>
              <a:sym typeface="+mn-ea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  <a:sym typeface="+mn-ea"/>
              </a:rPr>
              <a:t>   意解說的；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  <a:sym typeface="+mn-ea"/>
              </a:rPr>
              <a:t>21 因為預言從來沒有出於人意的，乃是人被聖靈感</a:t>
            </a:r>
            <a:endParaRPr lang="zh-CN" altLang="en-US" sz="4000" b="1">
              <a:latin typeface="標楷體" charset="0"/>
              <a:ea typeface="標楷體" charset="0"/>
              <a:sym typeface="+mn-ea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  <a:sym typeface="+mn-ea"/>
              </a:rPr>
              <a:t>   動，說出　神的話來。</a:t>
            </a:r>
            <a:r>
              <a:rPr lang="zh-CN" altLang="en-US" sz="4000">
                <a:latin typeface="標楷體" charset="0"/>
                <a:ea typeface="標楷體" charset="0"/>
                <a:sym typeface="+mn-ea"/>
              </a:rPr>
              <a:t>(彼得後書1:12-21節)</a:t>
            </a:r>
            <a:endParaRPr lang="zh-CN" altLang="en-US" sz="4000">
              <a:latin typeface="標楷體" charset="0"/>
              <a:ea typeface="標楷體" charset="0"/>
            </a:endParaRPr>
          </a:p>
          <a:p>
            <a:pPr marL="0" indent="0">
              <a:buNone/>
            </a:pPr>
            <a:endParaRPr lang="zh-CN" altLang="en-US" sz="4000">
              <a:latin typeface="標楷體" charset="0"/>
              <a:ea typeface="標楷體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3505" y="200025"/>
            <a:ext cx="11885930" cy="6557010"/>
          </a:xfrm>
        </p:spPr>
        <p:txBody>
          <a:bodyPr/>
          <a:p>
            <a:pPr marL="0" indent="0">
              <a:buNone/>
            </a:pPr>
            <a:endParaRPr lang="zh-CN" altLang="en-US" sz="4000"/>
          </a:p>
          <a:p>
            <a:pPr marL="0" indent="0">
              <a:buNone/>
            </a:pPr>
            <a:r>
              <a:rPr lang="zh-CN" altLang="en-US" sz="4400" b="1"/>
              <a:t>20節-: </a:t>
            </a:r>
            <a:r>
              <a:rPr lang="zh-CN" altLang="en-US" sz="4400" b="1">
                <a:latin typeface="標楷體" charset="0"/>
                <a:ea typeface="標楷體" charset="0"/>
              </a:rPr>
              <a:t>第一要緊的，該知道經上所有的預言沒有</a:t>
            </a:r>
            <a:endParaRPr lang="zh-CN" altLang="en-US" sz="44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400" b="1">
                <a:latin typeface="標楷體" charset="0"/>
                <a:ea typeface="標楷體" charset="0"/>
              </a:rPr>
              <a:t>      可隨</a:t>
            </a:r>
            <a:r>
              <a:rPr lang="zh-CN" altLang="en-US" sz="4400" b="1">
                <a:solidFill>
                  <a:srgbClr val="FF0000"/>
                </a:solidFill>
                <a:latin typeface="標楷體" charset="0"/>
                <a:ea typeface="標楷體" charset="0"/>
              </a:rPr>
              <a:t>私意解說</a:t>
            </a:r>
            <a:r>
              <a:rPr lang="zh-CN" altLang="en-US" sz="4400" b="1">
                <a:latin typeface="標楷體" charset="0"/>
                <a:ea typeface="標楷體" charset="0"/>
              </a:rPr>
              <a:t>的；(和合本)</a:t>
            </a:r>
            <a:endParaRPr lang="zh-CN" altLang="en-US" sz="4400" b="1">
              <a:latin typeface="標楷體" charset="0"/>
              <a:ea typeface="標楷體" charset="0"/>
            </a:endParaRPr>
          </a:p>
          <a:p>
            <a:endParaRPr lang="zh-CN" altLang="en-US" sz="4000" b="1"/>
          </a:p>
          <a:p>
            <a:pPr marL="0" indent="0">
              <a:buNone/>
            </a:pPr>
            <a:r>
              <a:rPr lang="zh-CN" altLang="en-US" sz="4400" b="1"/>
              <a:t>20 -: Above all, you must understand that no </a:t>
            </a:r>
            <a:endParaRPr lang="zh-CN" altLang="en-US" sz="4400" b="1"/>
          </a:p>
          <a:p>
            <a:pPr marL="0" indent="0">
              <a:buNone/>
            </a:pPr>
            <a:r>
              <a:rPr lang="zh-CN" altLang="en-US" sz="4400" b="1"/>
              <a:t>         prophecy of Scripture came about by </a:t>
            </a:r>
            <a:r>
              <a:rPr lang="zh-CN" altLang="en-US" sz="4400" b="1">
                <a:solidFill>
                  <a:srgbClr val="FF0000"/>
                </a:solidFill>
              </a:rPr>
              <a:t>the </a:t>
            </a:r>
            <a:endParaRPr lang="zh-CN" altLang="en-US" sz="44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4400" b="1">
                <a:solidFill>
                  <a:srgbClr val="FF0000"/>
                </a:solidFill>
              </a:rPr>
              <a:t>         prophet</a:t>
            </a:r>
            <a:r>
              <a:rPr lang="en-US" altLang="zh-CN" sz="4400" b="1">
                <a:solidFill>
                  <a:srgbClr val="FF0000"/>
                </a:solidFill>
              </a:rPr>
              <a:t>'</a:t>
            </a:r>
            <a:r>
              <a:rPr lang="zh-CN" altLang="en-US" sz="4400" b="1">
                <a:solidFill>
                  <a:srgbClr val="FF0000"/>
                </a:solidFill>
              </a:rPr>
              <a:t>s own interpretation of things</a:t>
            </a:r>
            <a:r>
              <a:rPr lang="zh-CN" altLang="en-US" sz="4400" b="1"/>
              <a:t>.(NIV)</a:t>
            </a:r>
            <a:endParaRPr lang="zh-CN" altLang="en-US" sz="4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1930" y="185420"/>
            <a:ext cx="11802745" cy="6458585"/>
          </a:xfrm>
        </p:spPr>
        <p:txBody>
          <a:bodyPr>
            <a:normAutofit lnSpcReduction="10000"/>
          </a:bodyPr>
          <a:p>
            <a:endParaRPr lang="zh-CN" altLang="en-US" sz="4000"/>
          </a:p>
          <a:p>
            <a:pPr marL="0" indent="0">
              <a:buNone/>
            </a:pPr>
            <a:r>
              <a:rPr lang="zh-CN" altLang="en-US" sz="4400" b="1"/>
              <a:t>21</a:t>
            </a:r>
            <a:r>
              <a:rPr lang="zh-TW" altLang="zh-CN" sz="4400" b="1"/>
              <a:t>節</a:t>
            </a:r>
            <a:r>
              <a:rPr lang="en-US" altLang="zh-TW" sz="4400" b="1"/>
              <a:t>-:</a:t>
            </a:r>
            <a:r>
              <a:rPr lang="zh-CN" altLang="en-US" sz="4400" b="1"/>
              <a:t>  </a:t>
            </a:r>
            <a:r>
              <a:rPr lang="zh-CN" altLang="en-US" sz="4400" b="1">
                <a:latin typeface="標楷體" charset="0"/>
                <a:ea typeface="標楷體" charset="0"/>
              </a:rPr>
              <a:t>因為預言從來沒有出於人意的，乃是人</a:t>
            </a:r>
            <a:endParaRPr lang="zh-CN" altLang="en-US" sz="44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400" b="1">
                <a:latin typeface="標楷體" charset="0"/>
                <a:ea typeface="標楷體" charset="0"/>
              </a:rPr>
              <a:t>      被聖靈</a:t>
            </a:r>
            <a:r>
              <a:rPr lang="zh-CN" altLang="en-US" sz="4400" b="1">
                <a:solidFill>
                  <a:srgbClr val="FF0000"/>
                </a:solidFill>
                <a:latin typeface="標楷體" charset="0"/>
                <a:ea typeface="標楷體" charset="0"/>
              </a:rPr>
              <a:t>感動</a:t>
            </a:r>
            <a:r>
              <a:rPr lang="zh-CN" altLang="en-US" sz="4400" b="1">
                <a:latin typeface="標楷體" charset="0"/>
                <a:ea typeface="標楷體" charset="0"/>
              </a:rPr>
              <a:t>，說出　神的話來。(和合本)</a:t>
            </a:r>
            <a:endParaRPr lang="zh-CN" altLang="en-US" sz="4400" b="1">
              <a:latin typeface="標楷體" charset="0"/>
              <a:ea typeface="標楷體" charset="0"/>
            </a:endParaRPr>
          </a:p>
          <a:p>
            <a:endParaRPr lang="zh-CN" altLang="en-US" sz="4000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400" b="1"/>
              <a:t>21 </a:t>
            </a:r>
            <a:r>
              <a:rPr lang="en-US" altLang="zh-CN" sz="4400" b="1"/>
              <a:t>-:</a:t>
            </a:r>
            <a:r>
              <a:rPr lang="zh-CN" altLang="en-US" sz="4400" b="1"/>
              <a:t> For prophecy never had its origin in the </a:t>
            </a:r>
            <a:endParaRPr lang="zh-CN" altLang="en-US" sz="4400" b="1"/>
          </a:p>
          <a:p>
            <a:pPr marL="0" indent="0">
              <a:buNone/>
            </a:pPr>
            <a:r>
              <a:rPr lang="zh-CN" altLang="en-US" sz="4400" b="1"/>
              <a:t>         human will, but prophets, though human, </a:t>
            </a:r>
            <a:endParaRPr lang="zh-CN" altLang="en-US" sz="4400" b="1"/>
          </a:p>
          <a:p>
            <a:pPr marL="0" indent="0">
              <a:buNone/>
            </a:pPr>
            <a:r>
              <a:rPr lang="zh-CN" altLang="en-US" sz="4400" b="1"/>
              <a:t>         spoke from God as they were </a:t>
            </a:r>
            <a:r>
              <a:rPr lang="zh-CN" altLang="en-US" sz="4400" b="1">
                <a:solidFill>
                  <a:srgbClr val="FF0000"/>
                </a:solidFill>
              </a:rPr>
              <a:t>carried along </a:t>
            </a:r>
            <a:endParaRPr lang="zh-CN" altLang="en-US" sz="44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4400" b="1">
                <a:solidFill>
                  <a:srgbClr val="FF0000"/>
                </a:solidFill>
              </a:rPr>
              <a:t>         </a:t>
            </a:r>
            <a:r>
              <a:rPr lang="zh-CN" altLang="en-US" sz="4400" b="1"/>
              <a:t>by the Holy Spirit.(NIV)</a:t>
            </a:r>
            <a:endParaRPr lang="zh-CN" altLang="en-US" sz="4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8935" y="605790"/>
            <a:ext cx="11406505" cy="5789930"/>
          </a:xfrm>
        </p:spPr>
        <p:txBody>
          <a:bodyPr/>
          <a:p>
            <a:pPr marL="0" indent="0">
              <a:buNone/>
            </a:pPr>
            <a:endParaRPr lang="zh-CN" altLang="en-US" sz="4800"/>
          </a:p>
          <a:p>
            <a:pPr marL="0" indent="0">
              <a:buNone/>
            </a:pPr>
            <a:endParaRPr lang="zh-CN" altLang="en-US" sz="4800"/>
          </a:p>
          <a:p>
            <a:pPr marL="0" indent="0">
              <a:buNone/>
            </a:pPr>
            <a:r>
              <a:rPr lang="zh-CN" altLang="en-US" sz="4800"/>
              <a:t>「</a:t>
            </a:r>
            <a:r>
              <a:rPr lang="zh-CN" altLang="en-US" sz="4800" b="1"/>
              <a:t>耶穌既知道眾人要來強逼他作王，</a:t>
            </a:r>
            <a:endParaRPr lang="zh-CN" altLang="en-US" sz="4800" b="1"/>
          </a:p>
          <a:p>
            <a:pPr marL="0" indent="0">
              <a:buNone/>
            </a:pPr>
            <a:r>
              <a:rPr lang="zh-CN" altLang="en-US" sz="4800" b="1"/>
              <a:t>        就獨自又退到山上去了</a:t>
            </a:r>
            <a:r>
              <a:rPr lang="zh-CN" altLang="en-US" sz="4800"/>
              <a:t>。」(約6:15)</a:t>
            </a:r>
            <a:endParaRPr lang="zh-CN" altLang="en-US" sz="48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7810" y="411480"/>
            <a:ext cx="11633835" cy="5765800"/>
          </a:xfrm>
        </p:spPr>
        <p:txBody>
          <a:bodyPr/>
          <a:p>
            <a:pPr marL="0" indent="0">
              <a:buNone/>
            </a:pPr>
            <a:endParaRPr lang="el-GR" altLang="zh-CN" sz="4400"/>
          </a:p>
          <a:p>
            <a:pPr marL="0" indent="0">
              <a:buNone/>
            </a:pPr>
            <a:endParaRPr lang="el-GR" altLang="zh-CN" sz="4400"/>
          </a:p>
          <a:p>
            <a:pPr marL="0" indent="0">
              <a:buNone/>
            </a:pPr>
            <a:r>
              <a:rPr lang="el-GR" altLang="zh-CN" sz="4400"/>
              <a:t>         </a:t>
            </a:r>
            <a:r>
              <a:rPr lang="el-GR" altLang="zh-CN" sz="4800" b="1"/>
              <a:t>  Φερομενοι</a:t>
            </a:r>
            <a:r>
              <a:rPr lang="zh-CN" altLang="en-US" sz="4800" b="1"/>
              <a:t> </a:t>
            </a:r>
            <a:endParaRPr lang="zh-CN" altLang="en-US" sz="4800" b="1"/>
          </a:p>
          <a:p>
            <a:pPr marL="0" indent="0">
              <a:buNone/>
            </a:pPr>
            <a:r>
              <a:rPr lang="zh-CN" altLang="en-US" sz="4000"/>
              <a:t>                                    </a:t>
            </a:r>
            <a:r>
              <a:rPr lang="zh-CN" altLang="en-US" sz="4400" b="1"/>
              <a:t>------</a:t>
            </a:r>
            <a:r>
              <a:rPr lang="el-GR" altLang="zh-CN" sz="4400" b="1"/>
              <a:t>&gt;</a:t>
            </a:r>
            <a:r>
              <a:rPr lang="zh-CN" altLang="en-US" sz="4400" b="1"/>
              <a:t>  borne被生出 ,  </a:t>
            </a:r>
            <a:endParaRPr lang="zh-CN" altLang="en-US" sz="4400" b="1"/>
          </a:p>
          <a:p>
            <a:pPr marL="0" indent="0">
              <a:buNone/>
            </a:pPr>
            <a:r>
              <a:rPr lang="zh-CN" altLang="en-US" sz="4000"/>
              <a:t>                                  </a:t>
            </a:r>
            <a:r>
              <a:rPr lang="zh-CN" altLang="en-US" sz="4400" b="1"/>
              <a:t>  </a:t>
            </a:r>
            <a:r>
              <a:rPr lang="en-AU" altLang="zh-CN" sz="4400" b="1"/>
              <a:t>------</a:t>
            </a:r>
            <a:r>
              <a:rPr lang="el-GR" altLang="en-AU" sz="4400" b="1"/>
              <a:t>&gt;</a:t>
            </a:r>
            <a:r>
              <a:rPr lang="en-AU" altLang="zh-CN" sz="4400" b="1"/>
              <a:t> </a:t>
            </a:r>
            <a:r>
              <a:rPr lang="zh-CN" altLang="en-US" sz="4400" b="1"/>
              <a:t>moved被感動 ,  </a:t>
            </a:r>
            <a:r>
              <a:rPr lang="zh-CN" altLang="en-US" sz="4000"/>
              <a:t> </a:t>
            </a:r>
            <a:endParaRPr lang="zh-CN" altLang="en-US" sz="4000"/>
          </a:p>
          <a:p>
            <a:pPr marL="0" indent="0">
              <a:buNone/>
            </a:pPr>
            <a:r>
              <a:rPr lang="zh-CN" altLang="en-US" sz="4000"/>
              <a:t>                                   </a:t>
            </a:r>
            <a:r>
              <a:rPr lang="zh-CN" altLang="en-US" sz="4400" b="1"/>
              <a:t> </a:t>
            </a:r>
            <a:r>
              <a:rPr lang="en-AU" altLang="zh-CN" sz="4400" b="1"/>
              <a:t>------</a:t>
            </a:r>
            <a:r>
              <a:rPr lang="el-GR" altLang="en-AU" sz="4400" b="1"/>
              <a:t>&gt;</a:t>
            </a:r>
            <a:r>
              <a:rPr lang="en-AU" altLang="zh-CN" sz="4400" b="1"/>
              <a:t> </a:t>
            </a:r>
            <a:r>
              <a:rPr lang="zh-CN" altLang="en-US" sz="4400" b="1"/>
              <a:t>carried along被背起</a:t>
            </a:r>
            <a:endParaRPr lang="zh-CN" altLang="en-US" sz="4400" b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9525" y="64770"/>
            <a:ext cx="12197715" cy="630555"/>
          </a:xfrm>
        </p:spPr>
        <p:txBody>
          <a:bodyPr>
            <a:normAutofit fontScale="90000"/>
          </a:bodyPr>
          <a:p>
            <a:pPr algn="ctr"/>
            <a:br>
              <a:rPr lang="zh-HK" altLang="en-US" b="1" dirty="0">
                <a:solidFill>
                  <a:schemeClr val="accent4"/>
                </a:solidFill>
                <a:sym typeface="+mn-ea"/>
              </a:rPr>
            </a:br>
            <a:r>
              <a:rPr lang="zh-HK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撤種的比喻</a:t>
            </a:r>
            <a:endParaRPr lang="zh-HK" altLang="en-US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  <a:p>
            <a:endParaRPr lang="zh-HK" altLang="en-US" b="1" dirty="0">
              <a:solidFill>
                <a:schemeClr val="accent4"/>
              </a:solidFill>
              <a:sym typeface="+mn-ea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65" y="777240"/>
            <a:ext cx="11964670" cy="59226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6050" y="86360"/>
            <a:ext cx="11957685" cy="6656070"/>
          </a:xfrm>
        </p:spPr>
        <p:txBody>
          <a:bodyPr>
            <a:normAutofit lnSpcReduction="20000"/>
          </a:bodyPr>
          <a:p>
            <a:pPr marL="0" indent="0">
              <a:buNone/>
            </a:pP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17:14 到了耶和華─你神所賜你的地，得了那地居住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   的時候，若說：我要立王治理我，像四圍的國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   一樣。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17:15 你總要立耶和華─你神所揀選的人為王。必從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   你弟兄中立一人；不可立你弟兄以外的人為王。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17:16 只是王不可為自己加添馬匹，也不可使百姓回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   埃及去，為要加添他的馬匹，因耶和華曾吩咐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   你們說：不可再回那條路去。</a:t>
            </a:r>
            <a:endParaRPr lang="zh-CN" altLang="en-US" sz="4000" b="1">
              <a:latin typeface="標楷體" charset="0"/>
              <a:ea typeface="標楷體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1445" y="157480"/>
            <a:ext cx="11971655" cy="6670675"/>
          </a:xfrm>
        </p:spPr>
        <p:txBody>
          <a:bodyPr>
            <a:normAutofit fontScale="90000"/>
          </a:bodyPr>
          <a:p>
            <a:pPr marL="0" indent="0">
              <a:buNone/>
            </a:pPr>
            <a:r>
              <a:rPr lang="zh-CN" altLang="en-US" sz="4000" b="1"/>
              <a:t>17:17 </a:t>
            </a:r>
            <a:r>
              <a:rPr lang="zh-CN" altLang="en-US" sz="4000" b="1">
                <a:latin typeface="標楷體" charset="0"/>
                <a:ea typeface="標楷體" charset="0"/>
              </a:rPr>
              <a:t> 他也不可為自己多立妃嬪，恐怕他的心偏邪；也不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   可為自己多積金銀。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17:18  他登了國位，就要將祭司利未人面前的這律法書，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    為自己抄錄一本，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17:19  存在他那裡，要平生誦讀，好學習 敬畏耶和華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    ─他的神，謹守遵行這律法書上的一切言語和這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    些律例，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17:20  免得他向弟兄心高氣傲，偏左 偏右，離了這誡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    命。這樣，他和他的子孫便可在以色列中，在國位</a:t>
            </a:r>
            <a:endParaRPr lang="zh-CN" altLang="en-US" sz="40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 b="1">
                <a:latin typeface="標楷體" charset="0"/>
                <a:ea typeface="標楷體" charset="0"/>
              </a:rPr>
              <a:t>       上年長日久。</a:t>
            </a:r>
            <a:r>
              <a:rPr lang="en-AU" altLang="zh-CN" sz="4000" b="1">
                <a:latin typeface="標楷體" charset="0"/>
                <a:ea typeface="標楷體" charset="0"/>
              </a:rPr>
              <a:t>(</a:t>
            </a:r>
            <a:r>
              <a:rPr lang="zh-CN" altLang="en-US" sz="4000" b="1">
                <a:latin typeface="標楷體" charset="0"/>
                <a:ea typeface="標楷體" charset="0"/>
              </a:rPr>
              <a:t>申命記17章</a:t>
            </a:r>
            <a:r>
              <a:rPr lang="en-AU" altLang="zh-CN" sz="4000" b="1">
                <a:latin typeface="標楷體" charset="0"/>
                <a:ea typeface="標楷體" charset="0"/>
              </a:rPr>
              <a:t>14-20節)</a:t>
            </a:r>
            <a:endParaRPr lang="en-AU" altLang="zh-CN" sz="4000" b="1">
              <a:latin typeface="標楷體" charset="0"/>
              <a:ea typeface="標楷體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4475" y="382905"/>
            <a:ext cx="11109325" cy="6147435"/>
          </a:xfrm>
        </p:spPr>
        <p:txBody>
          <a:bodyPr/>
          <a:p>
            <a:pPr marL="0" indent="0">
              <a:buNone/>
            </a:pPr>
            <a:endParaRPr lang="zh-CN" altLang="en-US" sz="4400"/>
          </a:p>
          <a:p>
            <a:pPr marL="0" indent="0">
              <a:buNone/>
            </a:pPr>
            <a:r>
              <a:rPr lang="zh-CN" altLang="en-US" sz="4400" b="1"/>
              <a:t>1.	王不可為自己加添馬匹</a:t>
            </a:r>
            <a:endParaRPr lang="zh-CN" altLang="en-US" sz="4400" b="1"/>
          </a:p>
          <a:p>
            <a:pPr marL="0" indent="0">
              <a:buNone/>
            </a:pPr>
            <a:r>
              <a:rPr lang="zh-CN" altLang="en-US" sz="4400" b="1"/>
              <a:t>2.	不可使百姓回埃及去(為要加添他的馬匹)</a:t>
            </a:r>
            <a:endParaRPr lang="zh-CN" altLang="en-US" sz="4400" b="1"/>
          </a:p>
          <a:p>
            <a:pPr marL="0" indent="0">
              <a:buNone/>
            </a:pPr>
            <a:r>
              <a:rPr lang="zh-CN" altLang="en-US" sz="4400" b="1"/>
              <a:t>3.	他也不可為自己多立妃嬪</a:t>
            </a:r>
            <a:endParaRPr lang="zh-CN" altLang="en-US" sz="4400" b="1"/>
          </a:p>
          <a:p>
            <a:pPr marL="0" indent="0">
              <a:buNone/>
            </a:pPr>
            <a:r>
              <a:rPr lang="zh-CN" altLang="en-US" sz="4400" b="1"/>
              <a:t>4.	也不可為自己多積金銀</a:t>
            </a:r>
            <a:endParaRPr lang="zh-CN" altLang="en-US" sz="4400" b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5415" y="97155"/>
            <a:ext cx="11972290" cy="1367790"/>
          </a:xfrm>
        </p:spPr>
        <p:txBody>
          <a:bodyPr/>
          <a:p>
            <a:pPr algn="ctr"/>
            <a:r>
              <a:rPr lang="zh-CN" altLang="en-US" b="1"/>
              <a:t>今天的</a:t>
            </a:r>
            <a:r>
              <a:rPr lang="en-AU" altLang="zh-CN" b="1"/>
              <a:t>信息</a:t>
            </a:r>
            <a:r>
              <a:rPr lang="zh-CN" altLang="en-US" b="1"/>
              <a:t>有什麼應用?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3985" y="1268730"/>
            <a:ext cx="11859260" cy="5295900"/>
          </a:xfrm>
        </p:spPr>
        <p:txBody>
          <a:bodyPr>
            <a:normAutofit lnSpcReduction="20000"/>
          </a:bodyPr>
          <a:p>
            <a:pPr marL="0" indent="0">
              <a:buNone/>
            </a:pPr>
            <a:endParaRPr lang="zh-CN" altLang="en-US" sz="4400"/>
          </a:p>
          <a:p>
            <a:pPr marL="0" indent="0">
              <a:buNone/>
            </a:pPr>
            <a:r>
              <a:rPr lang="zh-CN" altLang="en-US" sz="4400" b="1"/>
              <a:t>1. 要更努力去認識自己的信仰, </a:t>
            </a:r>
            <a:endParaRPr lang="zh-CN" altLang="en-US" sz="4400" b="1"/>
          </a:p>
          <a:p>
            <a:pPr marL="0" indent="0">
              <a:buNone/>
            </a:pPr>
            <a:r>
              <a:rPr lang="zh-CN" altLang="en-US" sz="4400" b="1"/>
              <a:t>    要全面認識我的主</a:t>
            </a:r>
            <a:endParaRPr lang="zh-CN" altLang="en-US" sz="4400" b="1"/>
          </a:p>
          <a:p>
            <a:pPr marL="0" indent="0">
              <a:buNone/>
            </a:pPr>
            <a:r>
              <a:rPr lang="zh-CN" altLang="en-US" sz="4400" b="1"/>
              <a:t>    (A full knowledge of our Lord)</a:t>
            </a:r>
            <a:endParaRPr lang="zh-CN" altLang="en-US" sz="4400" b="1"/>
          </a:p>
          <a:p>
            <a:pPr marL="0" indent="0">
              <a:buNone/>
            </a:pPr>
            <a:r>
              <a:rPr lang="zh-CN" altLang="en-US" sz="4400" b="1"/>
              <a:t>     保羅說:「</a:t>
            </a:r>
            <a:r>
              <a:rPr lang="zh-CN" altLang="en-US" sz="4400" b="1">
                <a:latin typeface="標楷體" charset="0"/>
                <a:ea typeface="標楷體" charset="0"/>
              </a:rPr>
              <a:t>我以認識我主基督耶穌為至寶。</a:t>
            </a:r>
            <a:r>
              <a:rPr lang="zh-CN" altLang="en-US" sz="4400" b="1"/>
              <a:t>」   </a:t>
            </a:r>
            <a:endParaRPr lang="zh-CN" altLang="en-US" sz="4400" b="1"/>
          </a:p>
          <a:p>
            <a:pPr marL="0" indent="0">
              <a:buNone/>
            </a:pPr>
            <a:r>
              <a:rPr lang="zh-CN" altLang="en-US" sz="4400" b="1"/>
              <a:t>                                                                             (腓 3:8)</a:t>
            </a:r>
            <a:endParaRPr lang="zh-CN" altLang="en-US" sz="4400" b="1"/>
          </a:p>
          <a:p>
            <a:pPr marL="0" indent="0">
              <a:buNone/>
            </a:pPr>
            <a:r>
              <a:rPr lang="zh-CN" altLang="en-US" sz="4400" b="1"/>
              <a:t>2. 要好好研讀神的話, 讓祂的話使我們的生命</a:t>
            </a:r>
            <a:endParaRPr lang="zh-CN" altLang="en-US" sz="4400" b="1"/>
          </a:p>
          <a:p>
            <a:pPr marL="0" indent="0">
              <a:buNone/>
            </a:pPr>
            <a:r>
              <a:rPr lang="zh-CN" altLang="en-US" sz="4400" b="1"/>
              <a:t>     結滿果子, 祂得榮耀!</a:t>
            </a:r>
            <a:endParaRPr lang="zh-CN" altLang="en-US" sz="4400" b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1945" y="480060"/>
            <a:ext cx="11610975" cy="6134735"/>
          </a:xfrm>
        </p:spPr>
        <p:txBody>
          <a:bodyPr/>
          <a:p>
            <a:pPr marL="0" indent="0">
              <a:buNone/>
            </a:pPr>
            <a:endParaRPr lang="zh-CN" altLang="en-US" sz="4800" b="1"/>
          </a:p>
          <a:p>
            <a:pPr marL="0" indent="0">
              <a:buNone/>
            </a:pPr>
            <a:r>
              <a:rPr lang="zh-CN" altLang="en-US" sz="4800" b="1"/>
              <a:t>那時，西庇太兒子的母親同他兩個兒子</a:t>
            </a:r>
            <a:endParaRPr lang="zh-CN" altLang="en-US" sz="4800" b="1"/>
          </a:p>
          <a:p>
            <a:pPr marL="0" indent="0">
              <a:buNone/>
            </a:pPr>
            <a:r>
              <a:rPr lang="zh-CN" altLang="en-US" sz="4800" b="1"/>
              <a:t>(約翰、雅各)上前來拜耶穌，求他一件事。</a:t>
            </a:r>
            <a:endParaRPr lang="zh-CN" altLang="en-US" sz="4800" b="1"/>
          </a:p>
          <a:p>
            <a:pPr marL="0" indent="0">
              <a:buNone/>
            </a:pPr>
            <a:r>
              <a:rPr lang="zh-CN" altLang="en-US" sz="4800" b="1"/>
              <a:t>她說：「願你叫我這兩個兒子在你國裡，</a:t>
            </a:r>
            <a:endParaRPr lang="zh-CN" altLang="en-US" sz="4800" b="1"/>
          </a:p>
          <a:p>
            <a:pPr marL="0" indent="0">
              <a:buNone/>
            </a:pPr>
            <a:r>
              <a:rPr lang="zh-CN" altLang="en-US" sz="4800" b="1"/>
              <a:t>      一個坐在你右邊，一個坐在你左邊。」</a:t>
            </a:r>
            <a:endParaRPr lang="zh-CN" altLang="en-US" sz="4800" b="1"/>
          </a:p>
          <a:p>
            <a:pPr marL="0" indent="0">
              <a:buNone/>
            </a:pPr>
            <a:r>
              <a:rPr lang="zh-CN" altLang="en-US" sz="4800" b="1"/>
              <a:t>                                                                (太20:20) </a:t>
            </a:r>
            <a:endParaRPr lang="zh-CN" altLang="en-US" sz="48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800" y="573405"/>
            <a:ext cx="11391265" cy="5603875"/>
          </a:xfrm>
        </p:spPr>
        <p:txBody>
          <a:bodyPr/>
          <a:p>
            <a:pPr marL="0" indent="0">
              <a:buNone/>
            </a:pPr>
            <a:endParaRPr lang="zh-CN" altLang="en-US" sz="4800" b="1"/>
          </a:p>
          <a:p>
            <a:pPr marL="0" indent="0">
              <a:buNone/>
            </a:pPr>
            <a:r>
              <a:rPr lang="zh-CN" altLang="en-US" sz="4800" b="1"/>
              <a:t>門徒問主:「 主阿， 你復興以色列國就</a:t>
            </a:r>
            <a:endParaRPr lang="zh-CN" altLang="en-US" sz="4800" b="1"/>
          </a:p>
          <a:p>
            <a:pPr marL="0" indent="0">
              <a:buNone/>
            </a:pPr>
            <a:r>
              <a:rPr lang="zh-CN" altLang="en-US" sz="4800" b="1"/>
              <a:t>                          在這時候麼？」(使1:6) </a:t>
            </a:r>
            <a:endParaRPr lang="zh-CN" altLang="en-US" sz="4800" b="1"/>
          </a:p>
          <a:p>
            <a:pPr marL="0" indent="0">
              <a:buNone/>
            </a:pPr>
            <a:endParaRPr lang="zh-CN" altLang="en-US" sz="4800" b="1"/>
          </a:p>
          <a:p>
            <a:pPr marL="0" indent="0">
              <a:buNone/>
            </a:pPr>
            <a:r>
              <a:rPr lang="zh-CN" altLang="en-US" sz="4800" b="1"/>
              <a:t>“Lord, are you at this time going to </a:t>
            </a:r>
            <a:endParaRPr lang="zh-CN" altLang="en-US" sz="4800" b="1"/>
          </a:p>
          <a:p>
            <a:pPr marL="0" indent="0">
              <a:buNone/>
            </a:pPr>
            <a:r>
              <a:rPr lang="zh-CN" altLang="en-US" sz="4800" b="1"/>
              <a:t>        restore the kingdom to Israel?”</a:t>
            </a:r>
            <a:endParaRPr lang="zh-CN" altLang="en-US" sz="48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230" y="151765"/>
            <a:ext cx="12047220" cy="6556375"/>
          </a:xfrm>
        </p:spPr>
        <p:txBody>
          <a:bodyPr/>
          <a:p>
            <a:pPr marL="0" indent="0">
              <a:buNone/>
            </a:pPr>
            <a:endParaRPr lang="zh-CN" altLang="en-US" sz="4000">
              <a:latin typeface="標楷體" charset="0"/>
              <a:ea typeface="標楷體" charset="0"/>
            </a:endParaRPr>
          </a:p>
          <a:p>
            <a:pPr marL="0" indent="0">
              <a:buNone/>
            </a:pPr>
            <a:endParaRPr lang="zh-CN" altLang="en-US" sz="4000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400">
                <a:latin typeface="標楷體" charset="0"/>
                <a:ea typeface="標楷體" charset="0"/>
              </a:rPr>
              <a:t>「</a:t>
            </a:r>
            <a:r>
              <a:rPr lang="zh-CN" altLang="en-US" sz="4400" b="1">
                <a:latin typeface="標楷體" charset="0"/>
                <a:ea typeface="標楷體" charset="0"/>
              </a:rPr>
              <a:t>耶穌對西門彼得說、約翰的兒子西門、</a:t>
            </a:r>
            <a:endParaRPr lang="zh-CN" altLang="en-US" sz="44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400" b="1">
                <a:latin typeface="標楷體" charset="0"/>
                <a:ea typeface="標楷體" charset="0"/>
              </a:rPr>
              <a:t>   你愛我比這些更深麼。彼得說、主阿、</a:t>
            </a:r>
            <a:endParaRPr lang="zh-CN" altLang="en-US" sz="44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400" b="1">
                <a:latin typeface="標楷體" charset="0"/>
                <a:ea typeface="標楷體" charset="0"/>
              </a:rPr>
              <a:t>    是的．你知道我愛你。耶穌對他說、</a:t>
            </a:r>
            <a:endParaRPr lang="zh-CN" altLang="en-US" sz="44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400" b="1">
                <a:latin typeface="標楷體" charset="0"/>
                <a:ea typeface="標楷體" charset="0"/>
              </a:rPr>
              <a:t>      你餵養我的小羊。</a:t>
            </a:r>
            <a:r>
              <a:rPr lang="zh-CN" altLang="en-US" sz="4400">
                <a:latin typeface="標楷體" charset="0"/>
                <a:ea typeface="標楷體" charset="0"/>
              </a:rPr>
              <a:t>」</a:t>
            </a:r>
            <a:endParaRPr lang="zh-CN" altLang="en-US" sz="4400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000">
                <a:latin typeface="標楷體" charset="0"/>
                <a:ea typeface="標楷體" charset="0"/>
              </a:rPr>
              <a:t>                             (約翰福音21:15)</a:t>
            </a:r>
            <a:endParaRPr lang="zh-CN" altLang="en-US" sz="4000">
              <a:latin typeface="標楷體" charset="0"/>
              <a:ea typeface="標楷體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4625" y="143510"/>
            <a:ext cx="11872595" cy="6499860"/>
          </a:xfrm>
        </p:spPr>
        <p:txBody>
          <a:bodyPr/>
          <a:p>
            <a:pPr marL="0" indent="0">
              <a:buNone/>
            </a:pPr>
            <a:endParaRPr lang="zh-CN" altLang="en-US" sz="4400">
              <a:latin typeface="標楷體" charset="0"/>
              <a:ea typeface="標楷體" charset="0"/>
            </a:endParaRPr>
          </a:p>
          <a:p>
            <a:pPr marL="0" indent="0">
              <a:buNone/>
            </a:pPr>
            <a:endParaRPr lang="zh-CN" altLang="en-US" sz="4400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400">
                <a:latin typeface="標楷體" charset="0"/>
                <a:ea typeface="標楷體" charset="0"/>
              </a:rPr>
              <a:t>『</a:t>
            </a:r>
            <a:r>
              <a:rPr lang="zh-CN" altLang="en-US" sz="4400" b="1">
                <a:latin typeface="標楷體" charset="0"/>
                <a:ea typeface="標楷體" charset="0"/>
              </a:rPr>
              <a:t>主又說：西門！西門！撒但想要得著你們，</a:t>
            </a:r>
            <a:endParaRPr lang="zh-CN" altLang="en-US" sz="44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400" b="1">
                <a:latin typeface="標楷體" charset="0"/>
                <a:ea typeface="標楷體" charset="0"/>
              </a:rPr>
              <a:t>  好篩你們像篩麥子一樣；但我已經為你祈求，</a:t>
            </a:r>
            <a:endParaRPr lang="zh-CN" altLang="en-US" sz="44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400" b="1">
                <a:latin typeface="標楷體" charset="0"/>
                <a:ea typeface="標楷體" charset="0"/>
              </a:rPr>
              <a:t>  叫你不至於失了信心，你回頭以後，</a:t>
            </a:r>
            <a:endParaRPr lang="zh-CN" altLang="en-US" sz="44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400" b="1">
                <a:latin typeface="標楷體" charset="0"/>
                <a:ea typeface="標楷體" charset="0"/>
              </a:rPr>
              <a:t>  要堅固你的弟兄。</a:t>
            </a:r>
            <a:r>
              <a:rPr lang="zh-CN" altLang="en-US" sz="4400">
                <a:latin typeface="標楷體" charset="0"/>
                <a:ea typeface="標楷體" charset="0"/>
              </a:rPr>
              <a:t>』</a:t>
            </a:r>
            <a:r>
              <a:rPr lang="zh-CN" altLang="en-US" sz="3600">
                <a:latin typeface="標楷體" charset="0"/>
                <a:ea typeface="標楷體" charset="0"/>
              </a:rPr>
              <a:t>(路加福音22:31-32)</a:t>
            </a:r>
            <a:endParaRPr lang="zh-CN" altLang="en-US" sz="3600">
              <a:latin typeface="標楷體" charset="0"/>
              <a:ea typeface="標楷體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8785" y="427355"/>
            <a:ext cx="11504295" cy="6191250"/>
          </a:xfrm>
        </p:spPr>
        <p:txBody>
          <a:bodyPr/>
          <a:p>
            <a:pPr marL="0" indent="0" algn="l">
              <a:buNone/>
            </a:pPr>
            <a:endParaRPr lang="zh-CN" altLang="en-US" sz="4400" b="1">
              <a:latin typeface="標楷體" charset="0"/>
              <a:ea typeface="標楷體" charset="0"/>
              <a:sym typeface="+mn-ea"/>
            </a:endParaRPr>
          </a:p>
          <a:p>
            <a:pPr marL="0" indent="0" algn="l">
              <a:buNone/>
            </a:pPr>
            <a:r>
              <a:rPr lang="zh-CN" altLang="en-US" sz="4400" b="1">
                <a:latin typeface="標楷體" charset="0"/>
                <a:ea typeface="標楷體" charset="0"/>
                <a:sym typeface="+mn-ea"/>
              </a:rPr>
              <a:t>15</a:t>
            </a:r>
            <a:r>
              <a:rPr lang="en-AU" altLang="zh-CN" sz="4400" b="1">
                <a:latin typeface="標楷體" charset="0"/>
                <a:ea typeface="標楷體" charset="0"/>
                <a:sym typeface="+mn-ea"/>
              </a:rPr>
              <a:t>.</a:t>
            </a:r>
            <a:r>
              <a:rPr lang="zh-CN" altLang="en-US" sz="4400">
                <a:sym typeface="+mn-ea"/>
              </a:rPr>
              <a:t>彼得說:</a:t>
            </a:r>
            <a:r>
              <a:rPr lang="zh-CN" altLang="en-US" sz="4400" b="1">
                <a:latin typeface="標楷體" charset="0"/>
                <a:ea typeface="標楷體" charset="0"/>
                <a:sym typeface="+mn-ea"/>
              </a:rPr>
              <a:t>我要盡心竭力</a:t>
            </a:r>
            <a:endParaRPr lang="zh-CN" altLang="en-US" sz="4400" b="1">
              <a:latin typeface="標楷體" charset="0"/>
              <a:ea typeface="標楷體" charset="0"/>
              <a:sym typeface="+mn-ea"/>
            </a:endParaRPr>
          </a:p>
          <a:p>
            <a:pPr marL="0" indent="0" algn="l">
              <a:buNone/>
            </a:pPr>
            <a:r>
              <a:rPr lang="en-US" altLang="zh-CN" sz="4400" b="1">
                <a:latin typeface="標楷體" charset="0"/>
                <a:ea typeface="標楷體" charset="0"/>
                <a:sym typeface="+mn-ea"/>
              </a:rPr>
              <a:t>   (</a:t>
            </a:r>
            <a:r>
              <a:rPr lang="zh-CN" altLang="en-US" sz="4400" b="1">
                <a:sym typeface="+mn-ea"/>
              </a:rPr>
              <a:t>I will make every effort</a:t>
            </a:r>
            <a:r>
              <a:rPr lang="zh-CN" altLang="en-US" sz="4400">
                <a:sym typeface="+mn-ea"/>
              </a:rPr>
              <a:t> </a:t>
            </a:r>
            <a:r>
              <a:rPr lang="en-US" altLang="zh-CN" sz="4400">
                <a:sym typeface="+mn-ea"/>
              </a:rPr>
              <a:t>)</a:t>
            </a:r>
            <a:r>
              <a:rPr lang="zh-CN" altLang="en-US" sz="4400" b="1">
                <a:latin typeface="標楷體" charset="0"/>
                <a:ea typeface="標楷體" charset="0"/>
                <a:sym typeface="+mn-ea"/>
              </a:rPr>
              <a:t>，</a:t>
            </a:r>
            <a:endParaRPr lang="zh-CN" altLang="en-US" sz="4400" b="1">
              <a:latin typeface="標楷體" charset="0"/>
              <a:ea typeface="標楷體" charset="0"/>
              <a:sym typeface="+mn-ea"/>
            </a:endParaRPr>
          </a:p>
          <a:p>
            <a:pPr marL="0" indent="0" algn="l">
              <a:buNone/>
            </a:pPr>
            <a:r>
              <a:rPr lang="zh-CN" altLang="en-US" sz="4400" b="1">
                <a:latin typeface="標楷體" charset="0"/>
                <a:ea typeface="標楷體" charset="0"/>
                <a:sym typeface="+mn-ea"/>
              </a:rPr>
              <a:t>   使你們在我去世以後時常紀念這些事。</a:t>
            </a:r>
            <a:endParaRPr lang="zh-CN" altLang="en-US" sz="4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3825" y="290195"/>
            <a:ext cx="11904345" cy="6417945"/>
          </a:xfrm>
        </p:spPr>
        <p:txBody>
          <a:bodyPr>
            <a:normAutofit lnSpcReduction="20000"/>
          </a:bodyPr>
          <a:p>
            <a:pPr marL="0" indent="0">
              <a:buNone/>
            </a:pPr>
            <a:endParaRPr lang="zh-CN" altLang="en-US" sz="4000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800">
                <a:latin typeface="標楷體" charset="0"/>
                <a:ea typeface="標楷體" charset="0"/>
              </a:rPr>
              <a:t>「</a:t>
            </a:r>
            <a:r>
              <a:rPr lang="zh-CN" altLang="en-US" sz="4800" b="1">
                <a:latin typeface="標楷體" charset="0"/>
                <a:ea typeface="標楷體" charset="0"/>
              </a:rPr>
              <a:t>我這作長老、作基督受苦的見證、同享後</a:t>
            </a:r>
            <a:endParaRPr lang="zh-CN" altLang="en-US" sz="48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800" b="1">
                <a:latin typeface="標楷體" charset="0"/>
                <a:ea typeface="標楷體" charset="0"/>
              </a:rPr>
              <a:t>  來所要顯現之榮耀的，勸你們中間與我同</a:t>
            </a:r>
            <a:endParaRPr lang="zh-CN" altLang="en-US" sz="48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800" b="1">
                <a:latin typeface="標楷體" charset="0"/>
                <a:ea typeface="標楷體" charset="0"/>
              </a:rPr>
              <a:t>  作長老的人：務要牧養在你們中間神的群</a:t>
            </a:r>
            <a:endParaRPr lang="zh-CN" altLang="en-US" sz="48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800" b="1">
                <a:latin typeface="標楷體" charset="0"/>
                <a:ea typeface="標楷體" charset="0"/>
              </a:rPr>
              <a:t>  羊，按著神旨意照管他們；不是出於勉強，</a:t>
            </a:r>
            <a:endParaRPr lang="zh-CN" altLang="en-US" sz="48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800" b="1">
                <a:latin typeface="標楷體" charset="0"/>
                <a:ea typeface="標楷體" charset="0"/>
              </a:rPr>
              <a:t>  乃是出於甘心；也不是因為貪財，</a:t>
            </a:r>
            <a:endParaRPr lang="zh-CN" altLang="en-US" sz="4800" b="1">
              <a:latin typeface="標楷體" charset="0"/>
              <a:ea typeface="標楷體" charset="0"/>
            </a:endParaRPr>
          </a:p>
          <a:p>
            <a:pPr marL="0" indent="0">
              <a:buNone/>
            </a:pPr>
            <a:r>
              <a:rPr lang="zh-CN" altLang="en-US" sz="4800" b="1">
                <a:latin typeface="標楷體" charset="0"/>
                <a:ea typeface="標楷體" charset="0"/>
              </a:rPr>
              <a:t>  乃是出於樂意；」</a:t>
            </a:r>
            <a:r>
              <a:rPr lang="zh-CN" altLang="en-US" sz="4000" b="1">
                <a:latin typeface="標楷體" charset="0"/>
                <a:ea typeface="標楷體" charset="0"/>
              </a:rPr>
              <a:t>(彼得前書 5:1-2)</a:t>
            </a:r>
            <a:endParaRPr lang="zh-CN" altLang="en-US" sz="4000" b="1">
              <a:latin typeface="標楷體" charset="0"/>
              <a:ea typeface="標楷體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4506</Words>
  <Application>WPS 演示</Application>
  <PresentationFormat>宽屏</PresentationFormat>
  <Paragraphs>226</Paragraphs>
  <Slides>35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36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(彼得後書1:12-15節)</vt:lpstr>
      <vt:lpstr>                    這些事彼得是指什麼事?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第2點-- :預言是人被聖靈感動，說出神的話來 </vt:lpstr>
      <vt:lpstr>PowerPoint 演示文稿</vt:lpstr>
      <vt:lpstr>PowerPoint 演示文稿</vt:lpstr>
      <vt:lpstr>PowerPoint 演示文稿</vt:lpstr>
      <vt:lpstr>PowerPoint 演示文稿</vt:lpstr>
      <vt:lpstr> 撤種的比喻</vt:lpstr>
      <vt:lpstr>PowerPoint 演示文稿</vt:lpstr>
      <vt:lpstr>PowerPoint 演示文稿</vt:lpstr>
      <vt:lpstr>PowerPoint 演示文稿</vt:lpstr>
      <vt:lpstr>今天的信息有什麼應用?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Simon Chan</dc:creator>
  <cp:lastModifiedBy>lenovo</cp:lastModifiedBy>
  <cp:revision>39</cp:revision>
  <dcterms:created xsi:type="dcterms:W3CDTF">2015-05-05T08:02:00Z</dcterms:created>
  <dcterms:modified xsi:type="dcterms:W3CDTF">2016-06-11T07:04:11Z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2052-10.1.0.5777</vt:lpwstr>
  </property>
</Properties>
</file>