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9" r:id="rId10"/>
    <p:sldId id="264" r:id="rId11"/>
    <p:sldId id="271" r:id="rId12"/>
    <p:sldId id="267" r:id="rId1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autoAdjust="0"/>
  </p:normalViewPr>
  <p:slideViewPr>
    <p:cSldViewPr snapToGrid="0">
      <p:cViewPr varScale="1">
        <p:scale>
          <a:sx n="74" d="100"/>
          <a:sy n="74" d="100"/>
        </p:scale>
        <p:origin x="-120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19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E83887B-B6DC-4379-98E4-D22E4032AD73}" type="datetimeFigureOut">
              <a:rPr lang="en-AU" smtClean="0"/>
              <a:t>20/06/2016</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4F5858A-B06E-4C56-AF35-898DEBC12860}" type="slidenum">
              <a:rPr lang="en-AU" smtClean="0"/>
              <a:t>‹#›</a:t>
            </a:fld>
            <a:endParaRPr lang="en-AU"/>
          </a:p>
        </p:txBody>
      </p:sp>
    </p:spTree>
    <p:extLst>
      <p:ext uri="{BB962C8B-B14F-4D97-AF65-F5344CB8AC3E}">
        <p14:creationId xmlns:p14="http://schemas.microsoft.com/office/powerpoint/2010/main" val="361785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zh-TW" altLang="en-US" dirty="0"/>
          </a:p>
          <a:p>
            <a:r>
              <a:rPr lang="zh-TW" altLang="en-US" dirty="0"/>
              <a:t>魏徵</a:t>
            </a:r>
            <a:r>
              <a:rPr lang="zh-CN" altLang="en-US" dirty="0"/>
              <a:t>担</a:t>
            </a:r>
            <a:r>
              <a:rPr lang="zh-TW" altLang="en-US" dirty="0"/>
              <a:t>任唐太宗諫議大夫、宰相，他敢向皇帝</a:t>
            </a:r>
            <a:r>
              <a:rPr lang="zh-CN" altLang="en-US" dirty="0"/>
              <a:t>說真話</a:t>
            </a:r>
            <a:r>
              <a:rPr lang="zh-TW" altLang="en-US" dirty="0"/>
              <a:t>，共勸</a:t>
            </a:r>
            <a:r>
              <a:rPr lang="zh-CN" altLang="en-US" dirty="0"/>
              <a:t>告</a:t>
            </a:r>
            <a:r>
              <a:rPr lang="zh-TW" altLang="en-US" dirty="0"/>
              <a:t>唐太宗</a:t>
            </a:r>
            <a:r>
              <a:rPr lang="en-US" altLang="zh-TW" dirty="0"/>
              <a:t>200</a:t>
            </a:r>
            <a:r>
              <a:rPr lang="zh-CN" altLang="en-US" dirty="0"/>
              <a:t>多</a:t>
            </a:r>
            <a:r>
              <a:rPr lang="zh-TW" altLang="en-US" dirty="0"/>
              <a:t>次，為</a:t>
            </a:r>
            <a:r>
              <a:rPr lang="zh-CN" altLang="en-US" dirty="0"/>
              <a:t>唐朝盛世貞觀之治</a:t>
            </a:r>
            <a:r>
              <a:rPr lang="zh-TW" altLang="en-US" dirty="0"/>
              <a:t>做出重要貢獻。有一次唐太宗準備</a:t>
            </a:r>
            <a:r>
              <a:rPr lang="zh-CN" altLang="en-US" dirty="0"/>
              <a:t>徵</a:t>
            </a:r>
            <a:r>
              <a:rPr lang="zh-TW" altLang="en-US" dirty="0"/>
              <a:t>兵</a:t>
            </a:r>
            <a:r>
              <a:rPr lang="zh-CN" altLang="en-US" dirty="0"/>
              <a:t>，召集</a:t>
            </a:r>
            <a:r>
              <a:rPr lang="en-US" altLang="zh-TW" dirty="0"/>
              <a:t>16—18</a:t>
            </a:r>
            <a:r>
              <a:rPr lang="zh-TW" altLang="en-US" dirty="0"/>
              <a:t>歲青年。魏徵極力反對。他對說：“如果把河弄乾了捉魚，是能抓到魚的，但第二年就抓不到魚了。如果把森林燒光，也能捉到野獸，但第二年就沒有野獸可捉了。如果現在連</a:t>
            </a:r>
            <a:r>
              <a:rPr lang="en-US" altLang="zh-TW" dirty="0"/>
              <a:t>16</a:t>
            </a:r>
            <a:r>
              <a:rPr lang="zh-TW" altLang="en-US" dirty="0"/>
              <a:t>歲的青年也徵來當兵，勢必造成勞動力減少，導致農田荒蕪，那麼將來的賦稅徭役也就沒有來源了！”唐太宗就收回了這個命令。魏徵</a:t>
            </a:r>
            <a:r>
              <a:rPr lang="zh-CN" altLang="en-US" dirty="0"/>
              <a:t>去世，唐太宗歎息：以銅為鑑可以正衣冠，</a:t>
            </a:r>
            <a:r>
              <a:rPr lang="zh-TW" altLang="en-US" dirty="0"/>
              <a:t>以史為鑑可以知興替；以人為鑑可以明得失</a:t>
            </a:r>
            <a:r>
              <a:rPr lang="zh-CN" altLang="en-US" dirty="0"/>
              <a:t>。誇獎</a:t>
            </a:r>
            <a:r>
              <a:rPr lang="zh-TW" altLang="en-US" dirty="0"/>
              <a:t>魏徵</a:t>
            </a:r>
            <a:r>
              <a:rPr lang="zh-CN" altLang="en-US" dirty="0"/>
              <a:t>講真話，像一面鏡子，照出真相，使人知道利弊得失。而歷史像一面鏡子，反映出朝代興亡的道理。聖經記載人類從伊甸園開始的歷史，是一部神在歷史中召喚世人浪子回頭，兒女回家的歷史，描寫神如何拯救人。聖經同時也記載與神為敵的人的結局，讓聖經成為我們的一面鏡子，以史為鑑，反映出我們的真相是污穢或乾淨。</a:t>
            </a:r>
            <a:endParaRPr lang="zh-TW" altLang="en-US" dirty="0"/>
          </a:p>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1</a:t>
            </a:fld>
            <a:endParaRPr lang="en-AU"/>
          </a:p>
        </p:txBody>
      </p:sp>
    </p:spTree>
    <p:extLst>
      <p:ext uri="{BB962C8B-B14F-4D97-AF65-F5344CB8AC3E}">
        <p14:creationId xmlns:p14="http://schemas.microsoft.com/office/powerpoint/2010/main" val="293841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4F5858A-B06E-4C56-AF35-898DEBC12860}" type="slidenum">
              <a:rPr lang="en-AU" smtClean="0"/>
              <a:t>10</a:t>
            </a:fld>
            <a:endParaRPr lang="en-AU"/>
          </a:p>
        </p:txBody>
      </p:sp>
    </p:spTree>
    <p:extLst>
      <p:ext uri="{BB962C8B-B14F-4D97-AF65-F5344CB8AC3E}">
        <p14:creationId xmlns:p14="http://schemas.microsoft.com/office/powerpoint/2010/main" val="928534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4F5858A-B06E-4C56-AF35-898DEBC12860}" type="slidenum">
              <a:rPr lang="en-AU" smtClean="0"/>
              <a:t>11</a:t>
            </a:fld>
            <a:endParaRPr lang="en-AU"/>
          </a:p>
        </p:txBody>
      </p:sp>
    </p:spTree>
    <p:extLst>
      <p:ext uri="{BB962C8B-B14F-4D97-AF65-F5344CB8AC3E}">
        <p14:creationId xmlns:p14="http://schemas.microsoft.com/office/powerpoint/2010/main" val="3760788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4F5858A-B06E-4C56-AF35-898DEBC12860}" type="slidenum">
              <a:rPr lang="en-AU" smtClean="0"/>
              <a:t>12</a:t>
            </a:fld>
            <a:endParaRPr lang="en-AU"/>
          </a:p>
        </p:txBody>
      </p:sp>
    </p:spTree>
    <p:extLst>
      <p:ext uri="{BB962C8B-B14F-4D97-AF65-F5344CB8AC3E}">
        <p14:creationId xmlns:p14="http://schemas.microsoft.com/office/powerpoint/2010/main" val="1033998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2</a:t>
            </a:fld>
            <a:endParaRPr lang="en-AU"/>
          </a:p>
        </p:txBody>
      </p:sp>
    </p:spTree>
    <p:extLst>
      <p:ext uri="{BB962C8B-B14F-4D97-AF65-F5344CB8AC3E}">
        <p14:creationId xmlns:p14="http://schemas.microsoft.com/office/powerpoint/2010/main" val="209732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64F5858A-B06E-4C56-AF35-898DEBC12860}" type="slidenum">
              <a:rPr lang="en-AU" smtClean="0"/>
              <a:t>3</a:t>
            </a:fld>
            <a:endParaRPr lang="en-AU"/>
          </a:p>
        </p:txBody>
      </p:sp>
    </p:spTree>
    <p:extLst>
      <p:ext uri="{BB962C8B-B14F-4D97-AF65-F5344CB8AC3E}">
        <p14:creationId xmlns:p14="http://schemas.microsoft.com/office/powerpoint/2010/main" val="2569472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03930" y="4777194"/>
            <a:ext cx="6276520" cy="3908614"/>
          </a:xfrm>
        </p:spPr>
        <p:txBody>
          <a:bodyPr/>
          <a:lstStyle/>
          <a:p>
            <a:r>
              <a:rPr lang="zh-CN" altLang="en-US" dirty="0"/>
              <a:t>上文：彼後第一章提到基督徒為何要認識，以及及如何認識基督，彼得說明使徒跟從耶穌，親眼見證耶穌的大能，親耳聽見耶穌再來的應許，不像一些人虛構故事。彼得預告神的百姓當中必有假教師誘惑人扭曲神的話，去走滅亡的道路。彼得用歷史上三件大事提醒教會弟兄姐妹：神不姑息惡貫滿盈的世代，但神會保護敬虔人。因此假教師和他們的隨從者也必滅亡。</a:t>
            </a:r>
            <a:endParaRPr lang="en-AU" altLang="zh-CN" dirty="0"/>
          </a:p>
          <a:p>
            <a:r>
              <a:rPr lang="zh-CN" altLang="en-US" dirty="0"/>
              <a:t>歷史上三件大事：</a:t>
            </a:r>
            <a:r>
              <a:rPr lang="en-US" altLang="zh-CN" dirty="0"/>
              <a:t>1.</a:t>
            </a:r>
            <a:r>
              <a:rPr lang="zh-CN" altLang="en-US" dirty="0"/>
              <a:t>天使的能力比人強，但神也不會姑息犯罪的天使。</a:t>
            </a:r>
            <a:r>
              <a:rPr lang="en-US" altLang="zh-CN" dirty="0"/>
              <a:t>2</a:t>
            </a:r>
            <a:r>
              <a:rPr lang="zh-CN" altLang="en-US" dirty="0"/>
              <a:t>。諾亞世代世人想的盡都是惡，藐視神透過諾亞長期的警告，這些人終被洪水所滅，但神保護諾亞一家。</a:t>
            </a:r>
            <a:r>
              <a:rPr lang="en-US" altLang="zh-CN" dirty="0"/>
              <a:t>3.</a:t>
            </a:r>
            <a:r>
              <a:rPr lang="zh-CN" altLang="en-US" dirty="0"/>
              <a:t>亞伯拉罕世代天火焚所多瑪和蛾摩拉罪惡之城，但神拯救義人羅德，歷史證明敬虔的人和放縱情慾藐視神權威的人，兩者結局大不相同。信徒既然有聖經歷史這一面鏡子照出真相，要以史為鑑，謹慎自守，不要被假教師引誘走滅亡的道路。</a:t>
            </a:r>
            <a:endParaRPr lang="en-AU" altLang="zh-CN" dirty="0"/>
          </a:p>
        </p:txBody>
      </p:sp>
      <p:sp>
        <p:nvSpPr>
          <p:cNvPr id="4" name="Slide Number Placeholder 3"/>
          <p:cNvSpPr>
            <a:spLocks noGrp="1"/>
          </p:cNvSpPr>
          <p:nvPr>
            <p:ph type="sldNum" sz="quarter" idx="10"/>
          </p:nvPr>
        </p:nvSpPr>
        <p:spPr/>
        <p:txBody>
          <a:bodyPr/>
          <a:lstStyle/>
          <a:p>
            <a:fld id="{64F5858A-B06E-4C56-AF35-898DEBC12860}" type="slidenum">
              <a:rPr lang="en-AU" smtClean="0"/>
              <a:t>4</a:t>
            </a:fld>
            <a:endParaRPr lang="en-AU"/>
          </a:p>
        </p:txBody>
      </p:sp>
    </p:spTree>
    <p:extLst>
      <p:ext uri="{BB962C8B-B14F-4D97-AF65-F5344CB8AC3E}">
        <p14:creationId xmlns:p14="http://schemas.microsoft.com/office/powerpoint/2010/main" val="511174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7919" y="4777194"/>
            <a:ext cx="6378485" cy="3908614"/>
          </a:xfrm>
        </p:spPr>
        <p:txBody>
          <a:bodyPr/>
          <a:lstStyle/>
          <a:p>
            <a:r>
              <a:rPr lang="zh-CN" altLang="en-US" u="sng" dirty="0"/>
              <a:t>以色列歷史上假先知的例子和結局</a:t>
            </a:r>
            <a:r>
              <a:rPr lang="en-AU" altLang="zh-CN" dirty="0"/>
              <a:t>? </a:t>
            </a:r>
            <a:r>
              <a:rPr lang="en-US" altLang="zh-CN" dirty="0"/>
              <a:t>1. </a:t>
            </a:r>
            <a:r>
              <a:rPr lang="zh-CN" altLang="en-US" dirty="0"/>
              <a:t>列王紀上</a:t>
            </a:r>
            <a:r>
              <a:rPr lang="en-US" altLang="zh-CN" dirty="0"/>
              <a:t>18</a:t>
            </a:r>
            <a:r>
              <a:rPr lang="en-AU" altLang="zh-CN" dirty="0"/>
              <a:t>:</a:t>
            </a:r>
            <a:r>
              <a:rPr lang="en-US" altLang="zh-CN" dirty="0"/>
              <a:t>36-40</a:t>
            </a:r>
            <a:r>
              <a:rPr lang="zh-CN" altLang="en-US" dirty="0"/>
              <a:t>以利亞先知和事奉巴力的</a:t>
            </a:r>
            <a:r>
              <a:rPr lang="en-US" altLang="zh-CN" dirty="0"/>
              <a:t>450</a:t>
            </a:r>
            <a:r>
              <a:rPr lang="zh-CN" altLang="en-US" dirty="0"/>
              <a:t>個先知</a:t>
            </a:r>
            <a:endParaRPr lang="en-AU" altLang="zh-CN" dirty="0"/>
          </a:p>
          <a:p>
            <a:r>
              <a:rPr lang="en-US" altLang="zh-CN" b="1" dirty="0"/>
              <a:t>2. </a:t>
            </a:r>
            <a:r>
              <a:rPr lang="zh-CN" altLang="en-US" b="1" dirty="0"/>
              <a:t>耶</a:t>
            </a:r>
            <a:r>
              <a:rPr lang="en-US" altLang="zh-TW" b="1" dirty="0"/>
              <a:t>5:30</a:t>
            </a:r>
            <a:r>
              <a:rPr lang="en-US" altLang="zh-CN" b="1" dirty="0"/>
              <a:t>-31</a:t>
            </a:r>
            <a:r>
              <a:rPr lang="zh-TW" altLang="en-US" b="1" dirty="0"/>
              <a:t> </a:t>
            </a:r>
            <a:r>
              <a:rPr lang="zh-TW" altLang="en-US" dirty="0"/>
              <a:t>國中有可驚駭、可憎惡的事： 就是先知說假預言， 祭司藉他們把持權柄； 我的百姓也喜愛這些事， 到了結局你們怎樣行呢？</a:t>
            </a:r>
            <a:r>
              <a:rPr lang="zh-CN" altLang="en-US" dirty="0"/>
              <a:t>結局：國破家亡</a:t>
            </a:r>
            <a:endParaRPr lang="en-US" altLang="en-US" sz="2400" dirty="0">
              <a:solidFill>
                <a:srgbClr val="000000"/>
              </a:solidFill>
              <a:latin typeface="DengXian" panose="02010600030101010101" pitchFamily="2" charset="-122"/>
              <a:ea typeface="DengXian" panose="02010600030101010101" pitchFamily="2" charset="-122"/>
              <a:cs typeface="Arial" panose="020B0604020202020204" pitchFamily="34" charset="0"/>
            </a:endParaRPr>
          </a:p>
          <a:p>
            <a:r>
              <a:rPr lang="zh-CN" altLang="en-US" u="sng" dirty="0"/>
              <a:t>為什麽神的百姓會有假先知出來</a:t>
            </a:r>
            <a:r>
              <a:rPr lang="zh-CN" altLang="en-US" dirty="0"/>
              <a:t>？貪財 求名位 投百姓</a:t>
            </a:r>
            <a:r>
              <a:rPr lang="en-US" altLang="zh-CN" dirty="0"/>
              <a:t>/</a:t>
            </a:r>
            <a:r>
              <a:rPr lang="zh-CN" altLang="en-US" dirty="0"/>
              <a:t>國王所好 順從私慾不順服神</a:t>
            </a:r>
            <a:endParaRPr lang="en-AU" altLang="zh-CN" dirty="0"/>
          </a:p>
          <a:p>
            <a:r>
              <a:rPr lang="zh-CN" altLang="en-US" u="sng" dirty="0"/>
              <a:t>為什麽有許多神的百姓隨從假先知</a:t>
            </a:r>
            <a:r>
              <a:rPr lang="zh-CN" altLang="en-US" dirty="0"/>
              <a:t>？假教師（冒充）以假亂真，</a:t>
            </a:r>
            <a:r>
              <a:rPr lang="zh-TW" altLang="en-US" dirty="0"/>
              <a:t>厭煩純正的道理隨從自己情慾</a:t>
            </a:r>
            <a:endParaRPr lang="en-AU" altLang="zh-CN" dirty="0"/>
          </a:p>
          <a:p>
            <a:r>
              <a:rPr lang="zh-CN" altLang="en-US" b="1" dirty="0"/>
              <a:t>提後</a:t>
            </a:r>
            <a:r>
              <a:rPr lang="en-US" altLang="zh-TW" b="1" dirty="0"/>
              <a:t>4:3</a:t>
            </a:r>
            <a:r>
              <a:rPr lang="zh-TW" altLang="en-US" dirty="0"/>
              <a:t> 因為時候要到，人必厭煩純正的道理，耳朵發癢就隨從自己的情慾增添好些師傅，</a:t>
            </a:r>
            <a:br>
              <a:rPr lang="zh-TW" altLang="en-US" dirty="0"/>
            </a:br>
            <a:r>
              <a:rPr lang="en-US" altLang="zh-TW" b="1" dirty="0"/>
              <a:t>4</a:t>
            </a:r>
            <a:r>
              <a:rPr lang="zh-TW" altLang="en-US" dirty="0"/>
              <a:t> 並且掩耳不聽真道，偏向荒渺的言語。</a:t>
            </a:r>
            <a:endParaRPr lang="en-AU" altLang="zh-CN" dirty="0"/>
          </a:p>
          <a:p>
            <a:r>
              <a:rPr lang="en-US" altLang="zh-CN" b="1" dirty="0"/>
              <a:t>BBC </a:t>
            </a:r>
            <a:r>
              <a:rPr lang="zh-CN" altLang="en-US" b="1" dirty="0"/>
              <a:t>中文網</a:t>
            </a:r>
            <a:r>
              <a:rPr lang="en-US" altLang="zh-CN" dirty="0"/>
              <a:t>2016</a:t>
            </a:r>
            <a:r>
              <a:rPr lang="zh-CN" altLang="en-US" dirty="0"/>
              <a:t>年</a:t>
            </a:r>
            <a:r>
              <a:rPr lang="en-US" altLang="zh-CN" dirty="0"/>
              <a:t>06</a:t>
            </a:r>
            <a:r>
              <a:rPr lang="zh-CN" altLang="en-US" dirty="0"/>
              <a:t>月</a:t>
            </a:r>
            <a:r>
              <a:rPr lang="en-US" altLang="zh-CN" dirty="0"/>
              <a:t>17</a:t>
            </a:r>
            <a:r>
              <a:rPr lang="zh-CN" altLang="en-US" dirty="0"/>
              <a:t>日</a:t>
            </a:r>
            <a:r>
              <a:rPr lang="en-AU" altLang="zh-CN" b="1" dirty="0"/>
              <a:t>  </a:t>
            </a:r>
            <a:r>
              <a:rPr lang="zh-TW" altLang="en-US" b="1" dirty="0"/>
              <a:t>馬雲說假貨比正品好  </a:t>
            </a:r>
            <a:r>
              <a:rPr lang="en-US" altLang="zh-TW" b="1" dirty="0"/>
              <a:t>LV</a:t>
            </a:r>
            <a:r>
              <a:rPr lang="zh-TW" altLang="en-US" b="1" dirty="0"/>
              <a:t>、愛馬仕精品業者譴責</a:t>
            </a:r>
            <a:r>
              <a:rPr lang="en-US" altLang="zh-CN" b="1" dirty="0"/>
              <a:t>-</a:t>
            </a:r>
            <a:r>
              <a:rPr lang="zh-TW" altLang="en-US" dirty="0"/>
              <a:t>馬雲</a:t>
            </a:r>
            <a:r>
              <a:rPr lang="en-US" altLang="zh-CN" dirty="0"/>
              <a:t>14</a:t>
            </a:r>
            <a:r>
              <a:rPr lang="zh-CN" altLang="en-US" dirty="0"/>
              <a:t>日</a:t>
            </a:r>
            <a:r>
              <a:rPr lang="zh-TW" altLang="en-US" dirty="0"/>
              <a:t>在杭州說</a:t>
            </a:r>
            <a:r>
              <a:rPr lang="zh-CN" altLang="en-US" dirty="0"/>
              <a:t>：</a:t>
            </a:r>
            <a:r>
              <a:rPr lang="zh-TW" altLang="en-US" dirty="0"/>
              <a:t>「如今假貨比正品的質量還好，價格也更低廉。它們在相同的工廠生產，採用相同的原材料，只不過沒有自己的品牌。」</a:t>
            </a:r>
          </a:p>
          <a:p>
            <a:r>
              <a:rPr lang="zh-TW" altLang="en-US" dirty="0"/>
              <a:t>路易威登（</a:t>
            </a:r>
            <a:r>
              <a:rPr lang="en-US" altLang="zh-TW" dirty="0"/>
              <a:t>LVHM</a:t>
            </a:r>
            <a:r>
              <a:rPr lang="zh-TW" altLang="en-US" dirty="0"/>
              <a:t>）、開雲（</a:t>
            </a:r>
            <a:r>
              <a:rPr lang="en-US" altLang="zh-TW" dirty="0" err="1"/>
              <a:t>Kering</a:t>
            </a:r>
            <a:r>
              <a:rPr lang="zh-TW" altLang="en-US" dirty="0"/>
              <a:t>）和愛馬仕（</a:t>
            </a:r>
            <a:r>
              <a:rPr lang="en-US" altLang="zh-TW" dirty="0"/>
              <a:t>Hermes</a:t>
            </a:r>
            <a:r>
              <a:rPr lang="zh-TW" altLang="en-US" dirty="0"/>
              <a:t>）等的「製造商聯盟」（</a:t>
            </a:r>
            <a:r>
              <a:rPr lang="en-US" altLang="zh-TW" dirty="0" err="1"/>
              <a:t>Unifab</a:t>
            </a:r>
            <a:r>
              <a:rPr lang="zh-TW" altLang="en-US" dirty="0"/>
              <a:t>）</a:t>
            </a:r>
            <a:r>
              <a:rPr lang="en-US" altLang="zh-TW" dirty="0"/>
              <a:t>6</a:t>
            </a:r>
            <a:r>
              <a:rPr lang="zh-TW" altLang="en-US" dirty="0"/>
              <a:t>月</a:t>
            </a:r>
            <a:r>
              <a:rPr lang="en-US" altLang="zh-TW" dirty="0"/>
              <a:t>16</a:t>
            </a:r>
            <a:r>
              <a:rPr lang="zh-TW" altLang="en-US" dirty="0"/>
              <a:t>日聲明</a:t>
            </a:r>
            <a:r>
              <a:rPr lang="zh-CN" altLang="en-US" dirty="0"/>
              <a:t>：</a:t>
            </a:r>
            <a:r>
              <a:rPr lang="zh-TW" altLang="en-US" dirty="0"/>
              <a:t>馬雲的談話是誤導性的，甚至是誹謗性的，與打擊假貨的有效行動背道而馳。</a:t>
            </a:r>
          </a:p>
          <a:p>
            <a:pPr fontAlgn="base"/>
            <a:r>
              <a:rPr lang="zh-TW" altLang="en-US" dirty="0"/>
              <a:t>法國反盜版委員會主席理查德</a:t>
            </a:r>
            <a:r>
              <a:rPr lang="en-US" altLang="zh-TW" dirty="0"/>
              <a:t>‧</a:t>
            </a:r>
            <a:r>
              <a:rPr lang="zh-TW" altLang="en-US" dirty="0"/>
              <a:t>揚說，國際反盜版聯盟（</a:t>
            </a:r>
            <a:r>
              <a:rPr lang="en-US" altLang="zh-TW" dirty="0"/>
              <a:t>IACC</a:t>
            </a:r>
            <a:r>
              <a:rPr lang="zh-TW" altLang="en-US" dirty="0"/>
              <a:t>）應該終止阿里巴巴的成員資格。</a:t>
            </a:r>
            <a:endParaRPr lang="en-AU" altLang="zh-TW" dirty="0"/>
          </a:p>
          <a:p>
            <a:pPr fontAlgn="base"/>
            <a:r>
              <a:rPr lang="zh-CN" altLang="en-US" b="1" dirty="0"/>
              <a:t>啟示錄</a:t>
            </a:r>
            <a:r>
              <a:rPr lang="en-AU" b="1" dirty="0"/>
              <a:t>2:12-15</a:t>
            </a:r>
            <a:r>
              <a:rPr lang="zh-CN" altLang="en-US" b="1" dirty="0"/>
              <a:t>「你要寫信給別迦摩教會的使者說：</a:t>
            </a:r>
            <a:r>
              <a:rPr lang="zh-TW" altLang="en-US" dirty="0"/>
              <a:t>然而有幾件事我要責備你：因為在你那裏有人服從了巴蘭的教訓；這巴蘭曾教導巴勒將絆腳石放在以色列人面前，叫他們吃祭偶像之物，行姦淫的事。你那裏也有人照樣服從了尼哥拉一黨人的教訓。」</a:t>
            </a:r>
            <a:endParaRPr lang="en-AU" altLang="zh-CN" u="sng" dirty="0"/>
          </a:p>
          <a:p>
            <a:pPr fontAlgn="base"/>
            <a:r>
              <a:rPr lang="zh-CN" altLang="en-US" u="sng" dirty="0"/>
              <a:t>今天的異端</a:t>
            </a:r>
            <a:r>
              <a:rPr lang="zh-CN" altLang="en-US" dirty="0"/>
              <a:t>？例子：耶和華見證人、摩門教末世聖徒、東方閃電</a:t>
            </a:r>
            <a:r>
              <a:rPr lang="en-US" altLang="zh-CN" dirty="0"/>
              <a:t>/</a:t>
            </a:r>
            <a:r>
              <a:rPr lang="zh-CN" altLang="en-US" dirty="0"/>
              <a:t>全能神、不說方言就沒重生得救、</a:t>
            </a:r>
            <a:r>
              <a:rPr lang="en-US" altLang="zh-CN" dirty="0"/>
              <a:t>-----</a:t>
            </a:r>
            <a:r>
              <a:rPr lang="zh-CN" altLang="en-US" dirty="0"/>
              <a:t>。</a:t>
            </a:r>
            <a:endParaRPr lang="en-AU" altLang="zh-CN" dirty="0"/>
          </a:p>
          <a:p>
            <a:pPr fontAlgn="base"/>
            <a:r>
              <a:rPr lang="zh-CN" altLang="en-US" dirty="0"/>
              <a:t>聖經不加不減、基督的生命榜樣：走十字架的道路、聖靈的果子、福音的使命、敬拜上帝</a:t>
            </a:r>
            <a:endParaRPr lang="zh-TW" altLang="en-US" dirty="0"/>
          </a:p>
          <a:p>
            <a:endParaRPr lang="en-AU" altLang="zh-CN" dirty="0"/>
          </a:p>
        </p:txBody>
      </p:sp>
      <p:sp>
        <p:nvSpPr>
          <p:cNvPr id="4" name="Slide Number Placeholder 3"/>
          <p:cNvSpPr>
            <a:spLocks noGrp="1"/>
          </p:cNvSpPr>
          <p:nvPr>
            <p:ph type="sldNum" sz="quarter" idx="10"/>
          </p:nvPr>
        </p:nvSpPr>
        <p:spPr/>
        <p:txBody>
          <a:bodyPr/>
          <a:lstStyle/>
          <a:p>
            <a:fld id="{64F5858A-B06E-4C56-AF35-898DEBC12860}" type="slidenum">
              <a:rPr lang="en-AU" smtClean="0"/>
              <a:t>5</a:t>
            </a:fld>
            <a:endParaRPr lang="en-AU"/>
          </a:p>
        </p:txBody>
      </p:sp>
    </p:spTree>
    <p:extLst>
      <p:ext uri="{BB962C8B-B14F-4D97-AF65-F5344CB8AC3E}">
        <p14:creationId xmlns:p14="http://schemas.microsoft.com/office/powerpoint/2010/main" val="4000092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6</a:t>
            </a:fld>
            <a:endParaRPr lang="en-AU"/>
          </a:p>
        </p:txBody>
      </p:sp>
    </p:spTree>
    <p:extLst>
      <p:ext uri="{BB962C8B-B14F-4D97-AF65-F5344CB8AC3E}">
        <p14:creationId xmlns:p14="http://schemas.microsoft.com/office/powerpoint/2010/main" val="82591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b="1" dirty="0"/>
              <a:t>1656=930+969-243 </a:t>
            </a:r>
            <a:r>
              <a:rPr lang="zh-CN" altLang="en-US" b="1" dirty="0"/>
              <a:t>亞當壽命</a:t>
            </a:r>
            <a:r>
              <a:rPr lang="en-US" altLang="zh-CN" b="1" dirty="0"/>
              <a:t>+</a:t>
            </a:r>
            <a:r>
              <a:rPr lang="zh-CN" altLang="en-US" b="1" dirty="0"/>
              <a:t>瑪土撒拉壽命</a:t>
            </a:r>
            <a:r>
              <a:rPr lang="en-US" altLang="zh-CN" b="1" dirty="0"/>
              <a:t>-</a:t>
            </a:r>
            <a:r>
              <a:rPr lang="zh-CN" altLang="en-US" b="1" dirty="0"/>
              <a:t>兩人重疊</a:t>
            </a:r>
            <a:r>
              <a:rPr lang="en-US" altLang="zh-CN" b="1" dirty="0"/>
              <a:t>243</a:t>
            </a:r>
            <a:r>
              <a:rPr lang="zh-CN" altLang="en-US" b="1" dirty="0"/>
              <a:t>年</a:t>
            </a:r>
            <a:endParaRPr lang="en-US" altLang="zh-CN" b="1" dirty="0"/>
          </a:p>
          <a:p>
            <a:r>
              <a:rPr lang="zh-CN"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神讓亞當和</a:t>
            </a:r>
            <a:r>
              <a:rPr lang="zh-TW"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瑪土撒拉</a:t>
            </a:r>
            <a:r>
              <a:rPr lang="zh-CN"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長壽，讓瑪土撒拉</a:t>
            </a:r>
            <a:r>
              <a:rPr lang="zh-TW"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活到洪水來</a:t>
            </a:r>
            <a:r>
              <a:rPr lang="en-AU" altLang="zh-TW" b="1" dirty="0">
                <a:solidFill>
                  <a:srgbClr val="FF0000"/>
                </a:solidFill>
                <a:latin typeface="SimSun" panose="02010600030101010101" pitchFamily="2" charset="-122"/>
                <a:ea typeface="SimSun" panose="02010600030101010101" pitchFamily="2" charset="-122"/>
                <a:cs typeface="PMingLiU" panose="02020500000000000000" pitchFamily="18" charset="-120"/>
              </a:rPr>
              <a:t>,</a:t>
            </a:r>
            <a:r>
              <a:rPr lang="zh-CN"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為的是</a:t>
            </a:r>
            <a:r>
              <a:rPr lang="zh-TW"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傳述</a:t>
            </a:r>
            <a:r>
              <a:rPr lang="zh-CN" altLang="en-US" b="1" dirty="0">
                <a:solidFill>
                  <a:srgbClr val="FF0000"/>
                </a:solidFill>
                <a:latin typeface="SimSun" panose="02010600030101010101" pitchFamily="2" charset="-122"/>
                <a:ea typeface="SimSun" panose="02010600030101010101" pitchFamily="2" charset="-122"/>
                <a:cs typeface="PMingLiU" panose="02020500000000000000" pitchFamily="18" charset="-120"/>
              </a:rPr>
              <a:t>見證</a:t>
            </a:r>
            <a:r>
              <a:rPr lang="zh-TW" altLang="en-US" b="1" dirty="0">
                <a:solidFill>
                  <a:srgbClr val="00B050"/>
                </a:solidFill>
                <a:latin typeface="Calibri" panose="020F0502020204030204" pitchFamily="34" charset="0"/>
                <a:ea typeface="SimSun" panose="02010600030101010101" pitchFamily="2" charset="-122"/>
                <a:cs typeface="PMingLiU" panose="02020500000000000000" pitchFamily="18" charset="-120"/>
              </a:rPr>
              <a:t>伊甸園</a:t>
            </a:r>
            <a:r>
              <a:rPr lang="zh-TW"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以來的歷史，</a:t>
            </a:r>
            <a:r>
              <a:rPr lang="zh-CN"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本來亞當夏娃背叛神的日子一定死，神仍然存留亞當夏娃和後裔</a:t>
            </a:r>
            <a:r>
              <a:rPr lang="en-US" altLang="zh-CN" b="1" dirty="0">
                <a:solidFill>
                  <a:srgbClr val="FF0000"/>
                </a:solidFill>
                <a:latin typeface="Calibri" panose="020F0502020204030204" pitchFamily="34" charset="0"/>
                <a:ea typeface="SimSun" panose="02010600030101010101" pitchFamily="2" charset="-122"/>
                <a:cs typeface="PMingLiU" panose="02020500000000000000" pitchFamily="18" charset="-120"/>
              </a:rPr>
              <a:t>1656</a:t>
            </a:r>
            <a:r>
              <a:rPr lang="zh-CN"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年，盼望人悔改，</a:t>
            </a:r>
            <a:r>
              <a:rPr lang="zh-TW"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但</a:t>
            </a:r>
            <a:r>
              <a:rPr lang="zh-CN"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世</a:t>
            </a:r>
            <a:r>
              <a:rPr lang="zh-TW"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人</a:t>
            </a:r>
            <a:r>
              <a:rPr lang="zh-CN"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藐視神掌管天地和生命的主權，不聽警告，</a:t>
            </a:r>
            <a:r>
              <a:rPr lang="zh-TW"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仍</a:t>
            </a:r>
            <a:r>
              <a:rPr lang="zh-CN"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繼續行惡</a:t>
            </a:r>
            <a:r>
              <a:rPr lang="zh-TW" altLang="en-US" b="1" dirty="0">
                <a:solidFill>
                  <a:srgbClr val="FF0000"/>
                </a:solidFill>
                <a:latin typeface="Calibri" panose="020F0502020204030204" pitchFamily="34" charset="0"/>
                <a:ea typeface="SimSun" panose="02010600030101010101" pitchFamily="2" charset="-122"/>
                <a:cs typeface="PMingLiU" panose="02020500000000000000" pitchFamily="18" charset="-120"/>
              </a:rPr>
              <a:t>！</a:t>
            </a:r>
            <a:endParaRPr lang="en-AU" altLang="zh-TW" b="1" dirty="0">
              <a:solidFill>
                <a:srgbClr val="FF0000"/>
              </a:solidFill>
              <a:latin typeface="Calibri" panose="020F0502020204030204" pitchFamily="34" charset="0"/>
              <a:ea typeface="SimSun" panose="02010600030101010101" pitchFamily="2" charset="-122"/>
              <a:cs typeface="PMingLiU" panose="02020500000000000000" pitchFamily="18" charset="-120"/>
            </a:endParaRPr>
          </a:p>
          <a:p>
            <a:pPr lvl="0"/>
            <a:r>
              <a:rPr lang="zh-TW" altLang="en-US" dirty="0"/>
              <a:t>伊甸園與洪水的故事相關</a:t>
            </a:r>
            <a:endParaRPr lang="en-AU" dirty="0"/>
          </a:p>
          <a:p>
            <a:r>
              <a:rPr lang="en-AU" dirty="0"/>
              <a:t>930-130-105-90-70-65-162-65=243</a:t>
            </a:r>
            <a:r>
              <a:rPr lang="zh-TW" altLang="en-US" dirty="0"/>
              <a:t>瑪土撒拉與亜當同在！</a:t>
            </a:r>
            <a:endParaRPr lang="en-AU" dirty="0"/>
          </a:p>
          <a:p>
            <a:r>
              <a:rPr lang="zh-TW" altLang="en-US" dirty="0"/>
              <a:t>瑪土撒拉與亞當同在</a:t>
            </a:r>
            <a:r>
              <a:rPr lang="en-US" dirty="0"/>
              <a:t>243</a:t>
            </a:r>
            <a:r>
              <a:rPr lang="zh-TW" altLang="en-US" dirty="0"/>
              <a:t>年，活到洪水來。瑪土撒拉的兒子拉麥與亞當同在 </a:t>
            </a:r>
            <a:r>
              <a:rPr lang="en-US" dirty="0"/>
              <a:t>60</a:t>
            </a:r>
            <a:r>
              <a:rPr lang="zh-TW" altLang="en-US" dirty="0"/>
              <a:t>年。拉麥活到洪之水前</a:t>
            </a:r>
            <a:r>
              <a:rPr lang="en-US" dirty="0"/>
              <a:t>5</a:t>
            </a:r>
            <a:r>
              <a:rPr lang="zh-TW" altLang="en-US" dirty="0"/>
              <a:t>年。 所以諾亞時代的人可聽到瑪土撒拉和拉麥兩代的人同時傳遞亜當親口述說的人類歷史。</a:t>
            </a:r>
            <a:endParaRPr lang="en-AU" dirty="0"/>
          </a:p>
          <a:p>
            <a:r>
              <a:rPr lang="zh-TW" altLang="en-US" dirty="0"/>
              <a:t>信息</a:t>
            </a:r>
            <a:r>
              <a:rPr lang="en-AU" dirty="0"/>
              <a:t>2</a:t>
            </a:r>
            <a:r>
              <a:rPr lang="zh-TW" altLang="en-US" dirty="0"/>
              <a:t>：神存留兩代見證人，他們直接從亞當聽到伊甸園的歷史，他們的講述可以彼此對證，不會傳錯話！</a:t>
            </a:r>
            <a:endParaRPr lang="en-AU" dirty="0"/>
          </a:p>
          <a:p>
            <a:r>
              <a:rPr lang="zh-TW" altLang="en-US" dirty="0"/>
              <a:t>結論：亞當被逐出伊甸園，罪人的後代不知悔改，犯罪升級，整天想的都是壞事，神要除滅惡人，但仍藉方舟保存義人諾亞和他的後裔，預示耶穌成為末世的方舟，拯救一切悔改，願意相信耶穌、被耶穌拯救的人。諾亞藉著方舟，不被水淹沒，代表著神恢復創造時地從水而出的秩序，人可以在地上安居。今天在基督裏新造的人，也要得安息。悖逆的人等候審判！</a:t>
            </a:r>
            <a:endParaRPr lang="en-AU" dirty="0"/>
          </a:p>
          <a:p>
            <a:endParaRPr lang="en-AU" dirty="0">
              <a:latin typeface="Calibri" panose="020F0502020204030204" pitchFamily="34" charset="0"/>
              <a:ea typeface="SimSun" panose="02010600030101010101" pitchFamily="2" charset="-122"/>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7</a:t>
            </a:fld>
            <a:endParaRPr lang="en-AU"/>
          </a:p>
        </p:txBody>
      </p:sp>
    </p:spTree>
    <p:extLst>
      <p:ext uri="{BB962C8B-B14F-4D97-AF65-F5344CB8AC3E}">
        <p14:creationId xmlns:p14="http://schemas.microsoft.com/office/powerpoint/2010/main" val="1867274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問題：兩個城連十個義人都找不到？</a:t>
            </a:r>
          </a:p>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8</a:t>
            </a:fld>
            <a:endParaRPr lang="en-AU"/>
          </a:p>
        </p:txBody>
      </p:sp>
    </p:spTree>
    <p:extLst>
      <p:ext uri="{BB962C8B-B14F-4D97-AF65-F5344CB8AC3E}">
        <p14:creationId xmlns:p14="http://schemas.microsoft.com/office/powerpoint/2010/main" val="3769997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4624" y="4777194"/>
            <a:ext cx="6559756" cy="3908614"/>
          </a:xfrm>
        </p:spPr>
        <p:txBody>
          <a:bodyPr/>
          <a:lstStyle/>
          <a:p>
            <a:r>
              <a:rPr lang="zh-TW" altLang="en-US" dirty="0"/>
              <a:t>龐貝城人口超過</a:t>
            </a:r>
            <a:r>
              <a:rPr lang="en-US" altLang="zh-TW" dirty="0"/>
              <a:t>2</a:t>
            </a:r>
            <a:r>
              <a:rPr lang="zh-TW" altLang="en-US" dirty="0"/>
              <a:t>萬</a:t>
            </a:r>
            <a:r>
              <a:rPr lang="en-US" altLang="zh-TW" dirty="0"/>
              <a:t>5</a:t>
            </a:r>
            <a:r>
              <a:rPr lang="zh-TW" altLang="en-US" dirty="0"/>
              <a:t>千人，是富人的樂園，貴族富商建豪華別墅，盡情尋歡作樂，聞名的酒色之都。圍繞市政廣場有神廟、大會堂、浴場、商場，劇場、體育館、鬥獸場、下水道等。廣場上豎立名人塑像，廣場的兩側是兩座神廟，分別供奉羅馬神話中的眾神之王朱庇特和太陽神阿波羅。傳說中羅馬人的祖先是埃涅阿斯，他的的母親是愛神維納斯，在龐貝人的心目中也有較高位置，因此愛神廟的規模不小。龐貝人把愛變成放縱情慾。龐貝有妓院</a:t>
            </a:r>
            <a:r>
              <a:rPr lang="en-US" altLang="zh-TW" dirty="0"/>
              <a:t>25</a:t>
            </a:r>
            <a:r>
              <a:rPr lang="zh-TW" altLang="en-US" dirty="0"/>
              <a:t>家。一個富商的房子的地上寫著「錢，歡迎你。」龐貝文明發達又充滿罪惡：迷信</a:t>
            </a:r>
            <a:r>
              <a:rPr lang="zh-CN" altLang="en-US" dirty="0"/>
              <a:t>、</a:t>
            </a:r>
            <a:r>
              <a:rPr lang="zh-TW" altLang="en-US" dirty="0"/>
              <a:t>淫亂</a:t>
            </a:r>
            <a:r>
              <a:rPr lang="zh-CN" altLang="en-US" dirty="0"/>
              <a:t>、</a:t>
            </a:r>
            <a:r>
              <a:rPr lang="zh-TW" altLang="en-US" dirty="0"/>
              <a:t>奢侈。奴隸妓女制度是龐貝墮落的文明表現。龐貝人很追求藝術，劇場可容納五千人。可是一面追求藝術，另一面卻很殘忍，喜歡看人和人鬥，人和獸鬥，鬥到流血死亡。今天遊客可以看到當時容納兩萬人的鬥獸競技場</a:t>
            </a:r>
            <a:r>
              <a:rPr lang="zh-CN" altLang="en-US" dirty="0"/>
              <a:t>。</a:t>
            </a:r>
            <a:endParaRPr lang="en-AU" altLang="zh-TW" dirty="0"/>
          </a:p>
          <a:p>
            <a:r>
              <a:rPr lang="zh-CN" altLang="en-US" b="1" dirty="0"/>
              <a:t>公元</a:t>
            </a:r>
            <a:r>
              <a:rPr lang="en-AU" b="1" dirty="0"/>
              <a:t>79</a:t>
            </a:r>
            <a:r>
              <a:rPr lang="zh-CN" altLang="en-US" b="1" dirty="0"/>
              <a:t>年</a:t>
            </a:r>
            <a:r>
              <a:rPr lang="en-AU" b="1" dirty="0"/>
              <a:t>8</a:t>
            </a:r>
            <a:r>
              <a:rPr lang="zh-CN" altLang="en-US" b="1" dirty="0"/>
              <a:t>月</a:t>
            </a:r>
            <a:r>
              <a:rPr lang="en-AU" b="1" dirty="0"/>
              <a:t>20</a:t>
            </a:r>
            <a:r>
              <a:rPr lang="zh-CN" altLang="en-US" b="1" dirty="0"/>
              <a:t>日一連</a:t>
            </a:r>
            <a:r>
              <a:rPr lang="en-AU" b="1" dirty="0"/>
              <a:t>4</a:t>
            </a:r>
            <a:r>
              <a:rPr lang="zh-CN" altLang="en-US" b="1" dirty="0"/>
              <a:t>天地震，</a:t>
            </a:r>
            <a:r>
              <a:rPr lang="en-AU" b="1" dirty="0"/>
              <a:t>24</a:t>
            </a:r>
            <a:r>
              <a:rPr lang="zh-CN" altLang="en-US" b="1" dirty="0"/>
              <a:t>日維蘇威火山</a:t>
            </a:r>
            <a:r>
              <a:rPr lang="en-AU" b="1" dirty="0"/>
              <a:t>(Mt </a:t>
            </a:r>
            <a:r>
              <a:rPr lang="en-AU" b="1" dirty="0" err="1"/>
              <a:t>Vesuvio</a:t>
            </a:r>
            <a:r>
              <a:rPr lang="en-AU" b="1" dirty="0"/>
              <a:t>)</a:t>
            </a:r>
            <a:r>
              <a:rPr lang="zh-CN" altLang="en-US" b="1" dirty="0"/>
              <a:t>大爆發，熔岩和火山灰埋葬了龐貝城，一萬六千人死亡</a:t>
            </a:r>
            <a:r>
              <a:rPr lang="en-AU" b="1" dirty="0"/>
              <a:t>,</a:t>
            </a:r>
            <a:r>
              <a:rPr lang="zh-CN" altLang="en-US" b="1" dirty="0"/>
              <a:t>消息震驚羅馬帝國，</a:t>
            </a:r>
            <a:endParaRPr lang="en-AU" altLang="zh-CN" b="1" dirty="0"/>
          </a:p>
          <a:p>
            <a:endParaRPr lang="en-AU" dirty="0"/>
          </a:p>
        </p:txBody>
      </p:sp>
      <p:sp>
        <p:nvSpPr>
          <p:cNvPr id="4" name="Slide Number Placeholder 3"/>
          <p:cNvSpPr>
            <a:spLocks noGrp="1"/>
          </p:cNvSpPr>
          <p:nvPr>
            <p:ph type="sldNum" sz="quarter" idx="10"/>
          </p:nvPr>
        </p:nvSpPr>
        <p:spPr/>
        <p:txBody>
          <a:bodyPr/>
          <a:lstStyle/>
          <a:p>
            <a:fld id="{64F5858A-B06E-4C56-AF35-898DEBC12860}" type="slidenum">
              <a:rPr lang="en-AU" smtClean="0"/>
              <a:t>9</a:t>
            </a:fld>
            <a:endParaRPr lang="en-AU"/>
          </a:p>
        </p:txBody>
      </p:sp>
    </p:spTree>
    <p:extLst>
      <p:ext uri="{BB962C8B-B14F-4D97-AF65-F5344CB8AC3E}">
        <p14:creationId xmlns:p14="http://schemas.microsoft.com/office/powerpoint/2010/main" val="218629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662E68-78D2-400A-B58E-2BCCB9069013}" type="datetimeFigureOut">
              <a:rPr lang="en-AU" smtClean="0"/>
              <a:t>20/06/2016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3000236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62E68-78D2-400A-B58E-2BCCB9069013}" type="datetimeFigureOut">
              <a:rPr lang="en-AU" smtClean="0"/>
              <a:t>20/06/2016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156964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62E68-78D2-400A-B58E-2BCCB9069013}" type="datetimeFigureOut">
              <a:rPr lang="en-AU" smtClean="0"/>
              <a:t>20/06/2016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388956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62E68-78D2-400A-B58E-2BCCB9069013}" type="datetimeFigureOut">
              <a:rPr lang="en-AU" smtClean="0"/>
              <a:t>20/06/2016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151632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662E68-78D2-400A-B58E-2BCCB9069013}" type="datetimeFigureOut">
              <a:rPr lang="en-AU" smtClean="0"/>
              <a:t>20/06/2016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197487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662E68-78D2-400A-B58E-2BCCB9069013}" type="datetimeFigureOut">
              <a:rPr lang="en-AU" smtClean="0"/>
              <a:t>20/06/2016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345004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662E68-78D2-400A-B58E-2BCCB9069013}" type="datetimeFigureOut">
              <a:rPr lang="en-AU" smtClean="0"/>
              <a:t>20/06/2016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76446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662E68-78D2-400A-B58E-2BCCB9069013}" type="datetimeFigureOut">
              <a:rPr lang="en-AU" smtClean="0"/>
              <a:t>20/06/2016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148652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62E68-78D2-400A-B58E-2BCCB9069013}" type="datetimeFigureOut">
              <a:rPr lang="en-AU" smtClean="0"/>
              <a:t>20/06/2016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240954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62E68-78D2-400A-B58E-2BCCB9069013}" type="datetimeFigureOut">
              <a:rPr lang="en-AU" smtClean="0"/>
              <a:t>20/06/2016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303147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62E68-78D2-400A-B58E-2BCCB9069013}" type="datetimeFigureOut">
              <a:rPr lang="en-AU" smtClean="0"/>
              <a:t>20/06/2016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139EE5C-1903-4CBE-98BB-0816D355243D}" type="slidenum">
              <a:rPr lang="en-AU" smtClean="0"/>
              <a:t>‹#›</a:t>
            </a:fld>
            <a:endParaRPr lang="en-AU"/>
          </a:p>
        </p:txBody>
      </p:sp>
    </p:spTree>
    <p:extLst>
      <p:ext uri="{BB962C8B-B14F-4D97-AF65-F5344CB8AC3E}">
        <p14:creationId xmlns:p14="http://schemas.microsoft.com/office/powerpoint/2010/main" val="260588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62E68-78D2-400A-B58E-2BCCB9069013}" type="datetimeFigureOut">
              <a:rPr lang="en-AU" smtClean="0"/>
              <a:t>20/06/2016</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9EE5C-1903-4CBE-98BB-0816D355243D}" type="slidenum">
              <a:rPr lang="en-AU" smtClean="0"/>
              <a:t>‹#›</a:t>
            </a:fld>
            <a:endParaRPr lang="en-AU"/>
          </a:p>
        </p:txBody>
      </p:sp>
    </p:spTree>
    <p:extLst>
      <p:ext uri="{BB962C8B-B14F-4D97-AF65-F5344CB8AC3E}">
        <p14:creationId xmlns:p14="http://schemas.microsoft.com/office/powerpoint/2010/main" val="2426090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sz="6000" b="1" dirty="0"/>
              <a:t>以史為鑑</a:t>
            </a:r>
            <a:r>
              <a:rPr lang="en-AU" b="1" dirty="0"/>
              <a:t/>
            </a:r>
            <a:br>
              <a:rPr lang="en-AU" b="1" dirty="0"/>
            </a:br>
            <a:endParaRPr lang="en-AU" dirty="0"/>
          </a:p>
        </p:txBody>
      </p:sp>
      <p:sp>
        <p:nvSpPr>
          <p:cNvPr id="3" name="Subtitle 2"/>
          <p:cNvSpPr>
            <a:spLocks noGrp="1"/>
          </p:cNvSpPr>
          <p:nvPr>
            <p:ph type="subTitle" idx="1"/>
          </p:nvPr>
        </p:nvSpPr>
        <p:spPr>
          <a:xfrm>
            <a:off x="1143000" y="3791950"/>
            <a:ext cx="6858000" cy="1241822"/>
          </a:xfrm>
        </p:spPr>
        <p:txBody>
          <a:bodyPr>
            <a:normAutofit/>
          </a:bodyPr>
          <a:lstStyle/>
          <a:p>
            <a:r>
              <a:rPr lang="zh-CN" altLang="en-US" sz="4400" dirty="0"/>
              <a:t>彼得後書 </a:t>
            </a:r>
            <a:r>
              <a:rPr lang="en-AU" sz="4400" dirty="0"/>
              <a:t>2:1-</a:t>
            </a:r>
            <a:r>
              <a:rPr lang="en-US" altLang="zh-CN" sz="4400" dirty="0"/>
              <a:t>10a</a:t>
            </a:r>
            <a:endParaRPr lang="en-AU" sz="4400" dirty="0"/>
          </a:p>
        </p:txBody>
      </p:sp>
    </p:spTree>
    <p:extLst>
      <p:ext uri="{BB962C8B-B14F-4D97-AF65-F5344CB8AC3E}">
        <p14:creationId xmlns:p14="http://schemas.microsoft.com/office/powerpoint/2010/main" val="334701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3175"/>
            <a:ext cx="9144000" cy="1079863"/>
          </a:xfrm>
        </p:spPr>
        <p:txBody>
          <a:bodyPr>
            <a:normAutofit fontScale="90000"/>
          </a:bodyPr>
          <a:lstStyle/>
          <a:p>
            <a:r>
              <a:rPr lang="en-US" altLang="zh-CN" sz="4000" b="1" dirty="0"/>
              <a:t>9-10a </a:t>
            </a:r>
            <a:r>
              <a:rPr lang="zh-CN" altLang="en-US" b="1" dirty="0">
                <a:solidFill>
                  <a:srgbClr val="000000"/>
                </a:solidFill>
                <a:latin typeface="DengXian" panose="02010600030101010101" pitchFamily="2" charset="-122"/>
                <a:ea typeface="DengXian" panose="02010600030101010101" pitchFamily="2" charset="-122"/>
                <a:cs typeface="Arial" panose="020B0604020202020204" pitchFamily="34" charset="0"/>
              </a:rPr>
              <a:t>敬虔人與</a:t>
            </a:r>
            <a:r>
              <a:rPr lang="en-US" altLang="en-US" b="1" dirty="0" err="1">
                <a:solidFill>
                  <a:srgbClr val="000000"/>
                </a:solidFill>
                <a:latin typeface="DengXian" panose="02010600030101010101" pitchFamily="2" charset="-122"/>
                <a:ea typeface="DengXian" panose="02010600030101010101" pitchFamily="2" charset="-122"/>
                <a:cs typeface="Arial" panose="020B0604020202020204" pitchFamily="34" charset="0"/>
              </a:rPr>
              <a:t>放縱情慾</a:t>
            </a:r>
            <a:r>
              <a:rPr lang="zh-CN" altLang="en-US" sz="1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藐視神權威的人</a:t>
            </a:r>
            <a:r>
              <a:rPr lang="en-US" altLang="en-US"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r>
              <a:rPr lang="zh-CN" altLang="en-US" b="1" dirty="0">
                <a:solidFill>
                  <a:srgbClr val="000000"/>
                </a:solidFill>
                <a:latin typeface="DengXian" panose="02010600030101010101" pitchFamily="2" charset="-122"/>
                <a:ea typeface="DengXian" panose="02010600030101010101" pitchFamily="2" charset="-122"/>
                <a:cs typeface="Arial" panose="020B0604020202020204" pitchFamily="34" charset="0"/>
              </a:rPr>
              <a:t>結局不同</a:t>
            </a:r>
            <a:endParaRPr lang="en-AU" dirty="0">
              <a:latin typeface="+mn-ea"/>
              <a:ea typeface="+mn-ea"/>
            </a:endParaRPr>
          </a:p>
        </p:txBody>
      </p:sp>
      <p:sp>
        <p:nvSpPr>
          <p:cNvPr id="3" name="Rectangle 2"/>
          <p:cNvSpPr/>
          <p:nvPr/>
        </p:nvSpPr>
        <p:spPr>
          <a:xfrm>
            <a:off x="0" y="1356250"/>
            <a:ext cx="9144000" cy="1754326"/>
          </a:xfrm>
          <a:prstGeom prst="rect">
            <a:avLst/>
          </a:prstGeom>
        </p:spPr>
        <p:txBody>
          <a:bodyPr wrap="square">
            <a:spAutoFit/>
          </a:bodyPr>
          <a:lstStyle/>
          <a:p>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主知道搭救敬虔的人</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從考驗中出來</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把不義的人留</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在</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審判的日子</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受</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刑罰,</a:t>
            </a:r>
            <a:r>
              <a:rPr lang="en-US" altLang="zh-CN"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10a</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尤其是那些放縱肉體情慾</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和</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藐視神權威的人</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endParaRPr lang="en-AU" sz="3600" dirty="0"/>
          </a:p>
        </p:txBody>
      </p:sp>
      <p:sp>
        <p:nvSpPr>
          <p:cNvPr id="4" name="TextBox 3"/>
          <p:cNvSpPr txBox="1"/>
          <p:nvPr/>
        </p:nvSpPr>
        <p:spPr>
          <a:xfrm>
            <a:off x="243840" y="3631474"/>
            <a:ext cx="5582194" cy="1323439"/>
          </a:xfrm>
          <a:prstGeom prst="rect">
            <a:avLst/>
          </a:prstGeom>
          <a:noFill/>
        </p:spPr>
        <p:txBody>
          <a:bodyPr wrap="square" rtlCol="0">
            <a:spAutoFit/>
          </a:bodyPr>
          <a:lstStyle/>
          <a:p>
            <a:r>
              <a:rPr lang="zh-CN" altLang="en-US" sz="4000" b="1" dirty="0"/>
              <a:t>亞伯拉罕</a:t>
            </a:r>
            <a:endParaRPr lang="en-AU" altLang="zh-CN" sz="4000" b="1" dirty="0"/>
          </a:p>
          <a:p>
            <a:r>
              <a:rPr lang="zh-CN" altLang="en-US" sz="4000" b="1" dirty="0"/>
              <a:t>諾亞</a:t>
            </a:r>
            <a:endParaRPr lang="en-AU" sz="4000" b="1" dirty="0"/>
          </a:p>
        </p:txBody>
      </p:sp>
    </p:spTree>
    <p:extLst>
      <p:ext uri="{BB962C8B-B14F-4D97-AF65-F5344CB8AC3E}">
        <p14:creationId xmlns:p14="http://schemas.microsoft.com/office/powerpoint/2010/main" val="43706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302" y="1406878"/>
            <a:ext cx="9553302" cy="5940088"/>
          </a:xfrm>
          <a:prstGeom prst="rect">
            <a:avLst/>
          </a:prstGeom>
        </p:spPr>
        <p:txBody>
          <a:bodyPr wrap="square">
            <a:spAutoFit/>
          </a:bodyPr>
          <a:lstStyle/>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A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神應許亞伯蘭國與福</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萬族因他得福</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zh-CN" altLang="en-US" sz="3200" b="1" dirty="0">
                <a:latin typeface="SimSun" panose="02010600030101010101" pitchFamily="2" charset="-122"/>
                <a:ea typeface="SimSun" panose="02010600030101010101" pitchFamily="2" charset="-122"/>
                <a:cs typeface="Times New Roman" panose="02020603050405020304" pitchFamily="18" charset="0"/>
              </a:rPr>
              <a:t>創</a:t>
            </a:r>
            <a:r>
              <a:rPr lang="en-US" sz="3200" b="1" dirty="0">
                <a:latin typeface="SimSun" panose="02010600030101010101" pitchFamily="2" charset="-122"/>
                <a:ea typeface="SimSun" panose="02010600030101010101" pitchFamily="2" charset="-122"/>
                <a:cs typeface="Times New Roman" panose="02020603050405020304" pitchFamily="18" charset="0"/>
              </a:rPr>
              <a:t>12</a:t>
            </a:r>
            <a:r>
              <a:rPr lang="en-AU" sz="3200" b="1" dirty="0">
                <a:latin typeface="SimSun" panose="02010600030101010101" pitchFamily="2" charset="-122"/>
                <a:ea typeface="SimSun" panose="02010600030101010101" pitchFamily="2" charset="-122"/>
                <a:cs typeface="Times New Roman" panose="02020603050405020304" pitchFamily="18" charset="0"/>
              </a:rPr>
              <a:t>:1-9</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 B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神保護亞伯蘭的妻子平安</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12</a:t>
            </a:r>
            <a:r>
              <a:rPr lang="en-AU" sz="3200" b="1" dirty="0">
                <a:latin typeface="SimSun" panose="02010600030101010101" pitchFamily="2" charset="-122"/>
                <a:ea typeface="SimSun" panose="02010600030101010101" pitchFamily="2" charset="-122"/>
                <a:cs typeface="Times New Roman" panose="02020603050405020304" pitchFamily="18" charset="0"/>
              </a:rPr>
              <a:t>:</a:t>
            </a:r>
            <a:r>
              <a:rPr lang="en-US" sz="3200" b="1" dirty="0">
                <a:latin typeface="SimSun" panose="02010600030101010101" pitchFamily="2" charset="-122"/>
                <a:ea typeface="SimSun" panose="02010600030101010101" pitchFamily="2" charset="-122"/>
                <a:cs typeface="Times New Roman" panose="02020603050405020304" pitchFamily="18" charset="0"/>
              </a:rPr>
              <a:t>10</a:t>
            </a:r>
            <a:r>
              <a:rPr lang="en-AU" sz="3200" b="1" dirty="0">
                <a:latin typeface="SimSun" panose="02010600030101010101" pitchFamily="2" charset="-122"/>
                <a:ea typeface="SimSun" panose="02010600030101010101" pitchFamily="2" charset="-122"/>
                <a:cs typeface="Times New Roman" panose="02020603050405020304" pitchFamily="18" charset="0"/>
              </a:rPr>
              <a:t>-</a:t>
            </a:r>
            <a:r>
              <a:rPr lang="en-US" sz="3200" b="1" dirty="0">
                <a:latin typeface="SimSun" panose="02010600030101010101" pitchFamily="2" charset="-122"/>
                <a:ea typeface="SimSun" panose="02010600030101010101" pitchFamily="2" charset="-122"/>
                <a:cs typeface="Times New Roman" panose="02020603050405020304" pitchFamily="18" charset="0"/>
              </a:rPr>
              <a:t>20</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  C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羅得憑眼見選地</a:t>
            </a:r>
            <a:r>
              <a:rPr lang="en-AU" sz="3200" b="1" dirty="0">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亞伯蘭憑信心</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13</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章</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D </a:t>
            </a:r>
            <a:r>
              <a:rPr lang="zh-TW" altLang="en-US" sz="3200" b="1" u="sng" dirty="0">
                <a:latin typeface="Calibri" panose="020F0502020204030204" pitchFamily="34" charset="0"/>
                <a:ea typeface="SimSun" panose="02010600030101010101" pitchFamily="2" charset="-122"/>
                <a:cs typeface="Times New Roman" panose="02020603050405020304" pitchFamily="18" charset="0"/>
              </a:rPr>
              <a:t>所多瑪</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淪陷</a:t>
            </a:r>
            <a:r>
              <a:rPr lang="en-AU" sz="3200" b="1" dirty="0">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亞伯蘭救羅得</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14</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章</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    </a:t>
            </a:r>
            <a:r>
              <a:rPr 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E </a:t>
            </a:r>
            <a:r>
              <a:rPr lang="zh-TW" altLang="en-US" sz="3200" b="1" dirty="0">
                <a:solidFill>
                  <a:srgbClr val="FF0000"/>
                </a:solidFill>
                <a:latin typeface="Calibri" panose="020F0502020204030204" pitchFamily="34" charset="0"/>
                <a:ea typeface="SimSun" panose="02010600030101010101" pitchFamily="2" charset="-122"/>
                <a:cs typeface="Times New Roman" panose="02020603050405020304" pitchFamily="18" charset="0"/>
              </a:rPr>
              <a:t>神與亞伯蘭立誓約</a:t>
            </a: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神</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以生命</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擔保</a:t>
            </a:r>
            <a:r>
              <a:rPr 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15</a:t>
            </a: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-1</a:t>
            </a:r>
            <a:r>
              <a:rPr 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8</a:t>
            </a: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:1</a:t>
            </a:r>
            <a:r>
              <a:rPr 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9</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   D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亞伯拉罕為</a:t>
            </a:r>
            <a:r>
              <a:rPr lang="zh-TW" altLang="en-US" sz="3200" b="1" u="sng" dirty="0">
                <a:latin typeface="Calibri" panose="020F0502020204030204" pitchFamily="34" charset="0"/>
                <a:ea typeface="SimSun" panose="02010600030101010101" pitchFamily="2" charset="-122"/>
                <a:cs typeface="Times New Roman" panose="02020603050405020304" pitchFamily="18" charset="0"/>
              </a:rPr>
              <a:t>所多瑪</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求情</a:t>
            </a:r>
            <a:r>
              <a:rPr lang="en-AU" sz="3200" b="1" dirty="0">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神救羅得 </a:t>
            </a:r>
            <a:r>
              <a:rPr lang="en-US" sz="3200" b="1" dirty="0">
                <a:latin typeface="SimSun" panose="02010600030101010101" pitchFamily="2" charset="-122"/>
                <a:ea typeface="SimSun" panose="02010600030101010101" pitchFamily="2" charset="-122"/>
                <a:cs typeface="Times New Roman" panose="02020603050405020304" pitchFamily="18" charset="0"/>
              </a:rPr>
              <a:t>18</a:t>
            </a:r>
            <a:r>
              <a:rPr lang="en-AU" sz="3200" b="1" dirty="0">
                <a:latin typeface="SimSun" panose="02010600030101010101" pitchFamily="2" charset="-122"/>
                <a:ea typeface="SimSun" panose="02010600030101010101" pitchFamily="2" charset="-122"/>
                <a:cs typeface="Times New Roman" panose="02020603050405020304" pitchFamily="18" charset="0"/>
              </a:rPr>
              <a:t>:20-</a:t>
            </a:r>
            <a:r>
              <a:rPr lang="en-US" sz="3200" b="1" dirty="0">
                <a:latin typeface="SimSun" panose="02010600030101010101" pitchFamily="2" charset="-122"/>
                <a:ea typeface="SimSun" panose="02010600030101010101" pitchFamily="2" charset="-122"/>
                <a:cs typeface="Times New Roman" panose="02020603050405020304" pitchFamily="18" charset="0"/>
              </a:rPr>
              <a:t>33</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  C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羅得失地</a:t>
            </a:r>
            <a:r>
              <a:rPr lang="zh-CN" altLang="en-US" sz="1600" b="1" dirty="0">
                <a:latin typeface="Calibri" panose="020F0502020204030204" pitchFamily="34" charset="0"/>
                <a:ea typeface="SimSun" panose="02010600030101010101" pitchFamily="2" charset="-122"/>
                <a:cs typeface="Times New Roman" panose="02020603050405020304" pitchFamily="18" charset="0"/>
              </a:rPr>
              <a:t>、</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喪妻</a:t>
            </a:r>
            <a:r>
              <a:rPr lang="zh-CN" altLang="en-US" sz="1600" b="1" dirty="0">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後裔與神子民為敵</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19</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章</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B </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神保護亞伯拉罕的妻子平安</a:t>
            </a:r>
            <a:r>
              <a:rPr lang="en-AU" sz="3200" b="1" dirty="0">
                <a:latin typeface="SimSun" panose="02010600030101010101" pitchFamily="2" charset="-122"/>
                <a:ea typeface="SimSun" panose="02010600030101010101" pitchFamily="2" charset="-122"/>
                <a:cs typeface="Times New Roman" panose="02020603050405020304" pitchFamily="18" charset="0"/>
              </a:rPr>
              <a:t>           2</a:t>
            </a:r>
            <a:r>
              <a:rPr lang="en-US" sz="3200" b="1" dirty="0">
                <a:latin typeface="SimSun" panose="02010600030101010101" pitchFamily="2" charset="-122"/>
                <a:ea typeface="SimSun" panose="02010600030101010101" pitchFamily="2" charset="-122"/>
                <a:cs typeface="Times New Roman" panose="02020603050405020304" pitchFamily="18" charset="0"/>
              </a:rPr>
              <a:t>0</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章</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en-US" sz="3200" b="1" dirty="0">
                <a:latin typeface="SimSun" panose="02010600030101010101" pitchFamily="2" charset="-122"/>
                <a:ea typeface="SimSun" panose="02010600030101010101" pitchFamily="2" charset="-122"/>
                <a:cs typeface="Times New Roman" panose="02020603050405020304" pitchFamily="18" charset="0"/>
              </a:rPr>
              <a:t>A</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神的應許初步應驗</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zh-TW" altLang="en-US" sz="3200" b="1" dirty="0">
                <a:latin typeface="SimSun" panose="02010600030101010101" pitchFamily="2" charset="-122"/>
                <a:ea typeface="SimSun" panose="02010600030101010101" pitchFamily="2" charset="-122"/>
                <a:cs typeface="Times New Roman" panose="02020603050405020304" pitchFamily="18" charset="0"/>
              </a:rPr>
              <a:t>亞伯拉罕得以撒</a:t>
            </a:r>
            <a:r>
              <a:rPr lang="en-AU" sz="3200" b="1" dirty="0">
                <a:latin typeface="SimSun" panose="02010600030101010101" pitchFamily="2" charset="-122"/>
                <a:ea typeface="SimSun" panose="02010600030101010101" pitchFamily="2" charset="-122"/>
                <a:cs typeface="Times New Roman" panose="02020603050405020304" pitchFamily="18" charset="0"/>
              </a:rPr>
              <a:t>     </a:t>
            </a:r>
            <a:r>
              <a:rPr lang="en-US" sz="3200" b="1" dirty="0">
                <a:latin typeface="SimSun" panose="02010600030101010101" pitchFamily="2" charset="-122"/>
                <a:ea typeface="SimSun" panose="02010600030101010101" pitchFamily="2" charset="-122"/>
                <a:cs typeface="Times New Roman" panose="02020603050405020304" pitchFamily="18" charset="0"/>
              </a:rPr>
              <a:t>21</a:t>
            </a:r>
            <a:r>
              <a:rPr lang="zh-TW" altLang="en-US" sz="3200" b="1" dirty="0">
                <a:latin typeface="Calibri" panose="020F0502020204030204" pitchFamily="34" charset="0"/>
                <a:ea typeface="SimSun" panose="02010600030101010101" pitchFamily="2" charset="-122"/>
                <a:cs typeface="Times New Roman" panose="02020603050405020304" pitchFamily="18" charset="0"/>
              </a:rPr>
              <a:t>章</a:t>
            </a:r>
            <a:endParaRPr lang="en-AU" sz="3200" b="1" dirty="0">
              <a:latin typeface="Calibri" panose="020F0502020204030204" pitchFamily="34" charset="0"/>
              <a:ea typeface="SimSun" panose="02010600030101010101" pitchFamily="2" charset="-122"/>
              <a:cs typeface="Times New Roman" panose="02020603050405020304" pitchFamily="18" charset="0"/>
            </a:endParaRPr>
          </a:p>
          <a:p>
            <a:pPr marL="457200">
              <a:spcAft>
                <a:spcPts val="0"/>
              </a:spcAft>
            </a:pP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總結</a:t>
            </a: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神</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已</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預備燔祭羔羊代</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替</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以撒</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被獻</a:t>
            </a:r>
            <a:r>
              <a:rPr lang="en-AU"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     22</a:t>
            </a:r>
            <a:r>
              <a:rPr lang="zh-TW"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章</a:t>
            </a:r>
            <a:endParaRPr lang="en-AU" altLang="zh-TW"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endParaRPr>
          </a:p>
          <a:p>
            <a:pPr marL="457200">
              <a:spcAft>
                <a:spcPts val="0"/>
              </a:spcAft>
            </a:pPr>
            <a:r>
              <a:rPr lang="en-US" altLang="zh-CN"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逾越節羔羊</a:t>
            </a:r>
            <a:r>
              <a:rPr lang="en-US" altLang="zh-CN"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神的羔羊</a:t>
            </a:r>
            <a:r>
              <a:rPr lang="en-AU" altLang="zh-CN"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除去世人罪孽</a:t>
            </a:r>
            <a:r>
              <a:rPr lang="en-AU" altLang="zh-CN"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 </a:t>
            </a:r>
            <a:r>
              <a:rPr lang="zh-CN" altLang="en-US"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rPr>
              <a:t>救贖世人</a:t>
            </a:r>
            <a:endParaRPr lang="en-AU" altLang="zh-TW" sz="3200" b="1" dirty="0">
              <a:solidFill>
                <a:srgbClr val="FF0000"/>
              </a:solidFill>
              <a:latin typeface="SimSun" panose="02010600030101010101" pitchFamily="2" charset="-122"/>
              <a:ea typeface="SimSun" panose="02010600030101010101" pitchFamily="2" charset="-122"/>
              <a:cs typeface="Times New Roman" panose="02020603050405020304" pitchFamily="18" charset="0"/>
            </a:endParaRPr>
          </a:p>
          <a:p>
            <a:pPr marL="457200">
              <a:spcAft>
                <a:spcPts val="0"/>
              </a:spcAft>
            </a:pPr>
            <a:endParaRPr lang="en-AU" sz="2800" b="1" dirty="0">
              <a:latin typeface="Calibri" panose="020F0502020204030204" pitchFamily="34" charset="0"/>
              <a:ea typeface="SimSun" panose="02010600030101010101" pitchFamily="2" charset="-122"/>
              <a:cs typeface="Times New Roman" panose="02020603050405020304" pitchFamily="18" charset="0"/>
            </a:endParaRPr>
          </a:p>
        </p:txBody>
      </p:sp>
      <p:sp>
        <p:nvSpPr>
          <p:cNvPr id="4" name="Rectangle 3"/>
          <p:cNvSpPr/>
          <p:nvPr/>
        </p:nvSpPr>
        <p:spPr>
          <a:xfrm>
            <a:off x="0" y="0"/>
            <a:ext cx="9144000" cy="1200329"/>
          </a:xfrm>
          <a:prstGeom prst="rect">
            <a:avLst/>
          </a:prstGeom>
        </p:spPr>
        <p:txBody>
          <a:bodyPr wrap="square">
            <a:spAutoFit/>
          </a:bodyPr>
          <a:lstStyle/>
          <a:p>
            <a:r>
              <a:rPr lang="zh-CN" altLang="en-US" sz="3600" b="1" dirty="0"/>
              <a:t>神給諾亞彩虹之約</a:t>
            </a:r>
            <a:r>
              <a:rPr lang="en-US" altLang="zh-CN" sz="3600" b="1" dirty="0"/>
              <a:t>- </a:t>
            </a:r>
            <a:r>
              <a:rPr lang="zh-CN" altLang="en-US" sz="3600" b="1" dirty="0"/>
              <a:t>不再用水毀滅這地和生命</a:t>
            </a:r>
            <a:endParaRPr lang="en-AU" altLang="zh-CN" sz="3600" b="1" dirty="0"/>
          </a:p>
          <a:p>
            <a:r>
              <a:rPr lang="zh-CN" altLang="en-US" sz="3600" b="1" dirty="0"/>
              <a:t>神給亞伯拉罕恩典之約</a:t>
            </a:r>
            <a:r>
              <a:rPr lang="en-US" altLang="zh-CN" sz="3600" b="1" dirty="0"/>
              <a:t>- </a:t>
            </a:r>
            <a:r>
              <a:rPr lang="zh-CN" altLang="en-US" sz="3600" b="1" dirty="0"/>
              <a:t>後裔基督救贖萬民</a:t>
            </a:r>
            <a:endParaRPr lang="en-AU" altLang="zh-CN" sz="3600" b="1" dirty="0"/>
          </a:p>
        </p:txBody>
      </p:sp>
    </p:spTree>
    <p:extLst>
      <p:ext uri="{BB962C8B-B14F-4D97-AF65-F5344CB8AC3E}">
        <p14:creationId xmlns:p14="http://schemas.microsoft.com/office/powerpoint/2010/main" val="1364874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0"/>
            <a:ext cx="7886700" cy="775063"/>
          </a:xfrm>
        </p:spPr>
        <p:txBody>
          <a:bodyPr>
            <a:normAutofit/>
          </a:bodyPr>
          <a:lstStyle/>
          <a:p>
            <a:pPr algn="ctr"/>
            <a:r>
              <a:rPr lang="zh-CN" altLang="en-US" sz="4000" b="1" dirty="0">
                <a:solidFill>
                  <a:srgbClr val="0000FF"/>
                </a:solidFill>
                <a:latin typeface="DengXian" panose="02010600030101010101" pitchFamily="2" charset="-122"/>
                <a:ea typeface="DengXian" panose="02010600030101010101" pitchFamily="2" charset="-122"/>
                <a:cs typeface="Arial" panose="020B0604020202020204" pitchFamily="34" charset="0"/>
              </a:rPr>
              <a:t>今天基督徒的</a:t>
            </a:r>
            <a:r>
              <a:rPr lang="en-US" altLang="en-US" sz="4000" b="1" dirty="0" err="1">
                <a:solidFill>
                  <a:srgbClr val="0000FF"/>
                </a:solidFill>
                <a:latin typeface="DengXian" panose="02010600030101010101" pitchFamily="2" charset="-122"/>
                <a:ea typeface="DengXian" panose="02010600030101010101" pitchFamily="2" charset="-122"/>
                <a:cs typeface="Arial" panose="020B0604020202020204" pitchFamily="34" charset="0"/>
              </a:rPr>
              <a:t>鑑戒</a:t>
            </a:r>
            <a:endParaRPr lang="en-AU" sz="4000" dirty="0">
              <a:solidFill>
                <a:srgbClr val="0000FF"/>
              </a:solidFill>
            </a:endParaRPr>
          </a:p>
        </p:txBody>
      </p:sp>
      <p:sp>
        <p:nvSpPr>
          <p:cNvPr id="4" name="TextBox 3"/>
          <p:cNvSpPr txBox="1"/>
          <p:nvPr/>
        </p:nvSpPr>
        <p:spPr>
          <a:xfrm>
            <a:off x="0" y="644434"/>
            <a:ext cx="9144000" cy="6863417"/>
          </a:xfrm>
          <a:prstGeom prst="rect">
            <a:avLst/>
          </a:prstGeom>
          <a:noFill/>
        </p:spPr>
        <p:txBody>
          <a:bodyPr wrap="square" rtlCol="0">
            <a:spAutoFit/>
          </a:bodyPr>
          <a:lstStyle/>
          <a:p>
            <a:r>
              <a:rPr lang="zh-CN" altLang="en-US" sz="4000" b="1" dirty="0"/>
              <a:t>基督徒為什麽會變成</a:t>
            </a:r>
            <a:r>
              <a:rPr lang="en-AU" altLang="zh-CN" sz="4000" b="1" dirty="0"/>
              <a:t>/</a:t>
            </a:r>
            <a:r>
              <a:rPr lang="zh-CN" altLang="en-US" sz="4000" b="1" dirty="0"/>
              <a:t>跟隨假教師？</a:t>
            </a:r>
            <a:endParaRPr lang="en-AU" sz="4000" b="1" dirty="0"/>
          </a:p>
          <a:p>
            <a:r>
              <a:rPr lang="zh-CN" altLang="en-US" sz="4000" b="1" dirty="0"/>
              <a:t>不認識基督</a:t>
            </a:r>
            <a:r>
              <a:rPr lang="en-US" altLang="zh-CN" sz="4000" b="1" dirty="0"/>
              <a:t>-</a:t>
            </a:r>
            <a:r>
              <a:rPr lang="zh-CN" altLang="en-US" sz="4000" b="1" dirty="0"/>
              <a:t>不承認救主的救贖之恩</a:t>
            </a:r>
            <a:endParaRPr lang="en-AU" altLang="zh-CN" sz="4000" b="1" dirty="0"/>
          </a:p>
          <a:p>
            <a:r>
              <a:rPr lang="zh-CN" altLang="en-US" sz="4000" b="1" dirty="0"/>
              <a:t>                       </a:t>
            </a:r>
            <a:r>
              <a:rPr lang="en-US" altLang="zh-CN" sz="4000" b="1" dirty="0"/>
              <a:t>-</a:t>
            </a:r>
            <a:r>
              <a:rPr lang="zh-CN" altLang="en-US" sz="4000" b="1" dirty="0"/>
              <a:t>不跟隨耶穌的生命樣式</a:t>
            </a:r>
            <a:endParaRPr lang="en-AU" altLang="zh-CN" sz="4000" b="1" dirty="0"/>
          </a:p>
          <a:p>
            <a:r>
              <a:rPr lang="en-AU" altLang="zh-CN" sz="4000" b="1" dirty="0"/>
              <a:t>                            </a:t>
            </a:r>
            <a:r>
              <a:rPr lang="zh-CN" altLang="en-US" sz="4000" b="1" dirty="0"/>
              <a:t>見利忘義（貪財）</a:t>
            </a:r>
            <a:endParaRPr lang="en-AU" altLang="zh-CN" sz="4000" b="1" dirty="0"/>
          </a:p>
          <a:p>
            <a:r>
              <a:rPr lang="en-AU" altLang="zh-CN" sz="4000" b="1" dirty="0"/>
              <a:t>			                </a:t>
            </a:r>
            <a:r>
              <a:rPr lang="zh-CN" altLang="en-US" sz="4000" b="1" dirty="0"/>
              <a:t>放縱情慾（好色）</a:t>
            </a:r>
            <a:endParaRPr lang="en-AU" altLang="zh-CN" sz="4000" b="1" dirty="0"/>
          </a:p>
          <a:p>
            <a:r>
              <a:rPr lang="zh-CN" altLang="en-US" sz="4000" b="1" dirty="0"/>
              <a:t>                            私意解經（異端）</a:t>
            </a:r>
            <a:endParaRPr lang="en-AU" altLang="zh-CN" sz="4000" b="1" dirty="0"/>
          </a:p>
          <a:p>
            <a:r>
              <a:rPr lang="en-US" altLang="zh-CN" sz="4000" b="1" dirty="0"/>
              <a:t>                       -</a:t>
            </a:r>
            <a:r>
              <a:rPr lang="zh-CN" altLang="en-US" sz="4000" b="1" dirty="0"/>
              <a:t>藐視主權柄</a:t>
            </a:r>
            <a:r>
              <a:rPr lang="zh-CN" altLang="en-US" sz="2800" b="1" dirty="0"/>
              <a:t>、</a:t>
            </a:r>
            <a:r>
              <a:rPr lang="zh-CN" altLang="en-US" sz="4000" b="1" dirty="0"/>
              <a:t>不以史為鑑</a:t>
            </a:r>
            <a:endParaRPr lang="en-AU" altLang="zh-CN" sz="4000" b="1" dirty="0"/>
          </a:p>
          <a:p>
            <a:pPr algn="ctr"/>
            <a:r>
              <a:rPr lang="zh-CN" altLang="en-US" sz="4000" b="1" dirty="0">
                <a:solidFill>
                  <a:srgbClr val="0000FF"/>
                </a:solidFill>
                <a:latin typeface="DengXian" panose="02010600030101010101" pitchFamily="2" charset="-122"/>
                <a:ea typeface="DengXian" panose="02010600030101010101" pitchFamily="2" charset="-122"/>
                <a:cs typeface="Arial" panose="020B0604020202020204" pitchFamily="34" charset="0"/>
              </a:rPr>
              <a:t>今</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天基督徒的盼望</a:t>
            </a:r>
            <a:endPar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endParaRPr>
          </a:p>
          <a:p>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主知道搭救敬虔的人</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從考驗中出來</a:t>
            </a:r>
            <a:endPar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endParaRPr>
          </a:p>
          <a:p>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主應許義人新天新地從聖靈重生開始</a:t>
            </a:r>
            <a:endPar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endParaRPr>
          </a:p>
          <a:p>
            <a:endParaRPr lang="en-AU" sz="4000" b="1" dirty="0"/>
          </a:p>
        </p:txBody>
      </p:sp>
    </p:spTree>
    <p:extLst>
      <p:ext uri="{BB962C8B-B14F-4D97-AF65-F5344CB8AC3E}">
        <p14:creationId xmlns:p14="http://schemas.microsoft.com/office/powerpoint/2010/main" val="198795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1615" y="15566"/>
            <a:ext cx="9080653" cy="6840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1</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從前在百姓中有假先知起來, </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同樣在你們中間也將有假教師偷偷地引進毀滅人的異端</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又</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不承認曾救贖他們的主,導致他們自己迅速地滅亡</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2</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將有許多人隨從他們的</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放縱</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淫邪,因他們的緣故真道被毀謗,</a:t>
            </a:r>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3</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因貪心用捏造的話在你們身上取利</a:t>
            </a:r>
            <a:r>
              <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自古以來他們的懲罰並不遲延;他們的滅亡也不打盹</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4</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因為若神對曾犯罪的天使們沒有姑息,反而以鎖鍊</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關在幽暗深淵</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,交</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給為他們保</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留的審判</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p>
        </p:txBody>
      </p:sp>
      <p:sp>
        <p:nvSpPr>
          <p:cNvPr id="4" name="Rectangle 3"/>
          <p:cNvSpPr>
            <a:spLocks noChangeArrowheads="1"/>
          </p:cNvSpPr>
          <p:nvPr/>
        </p:nvSpPr>
        <p:spPr bwMode="auto">
          <a:xfrm>
            <a:off x="114300" y="4331077"/>
            <a:ext cx="25872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750" dirty="0">
                <a:solidFill>
                  <a:srgbClr val="000000"/>
                </a:solidFill>
                <a:latin typeface="Arial Unicode MS"/>
              </a:rPr>
              <a:t>。</a:t>
            </a:r>
            <a:r>
              <a:rPr lang="en-US" altLang="en-US" sz="675" dirty="0"/>
              <a:t> </a:t>
            </a:r>
            <a:endParaRPr lang="en-US" altLang="en-US" sz="1350" dirty="0"/>
          </a:p>
        </p:txBody>
      </p:sp>
      <p:sp>
        <p:nvSpPr>
          <p:cNvPr id="5" name="Rectangle 4"/>
          <p:cNvSpPr>
            <a:spLocks noChangeArrowheads="1"/>
          </p:cNvSpPr>
          <p:nvPr/>
        </p:nvSpPr>
        <p:spPr bwMode="auto">
          <a:xfrm>
            <a:off x="114301" y="10045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9" name="Rectangle 8"/>
          <p:cNvSpPr>
            <a:spLocks noChangeArrowheads="1"/>
          </p:cNvSpPr>
          <p:nvPr/>
        </p:nvSpPr>
        <p:spPr bwMode="auto">
          <a:xfrm>
            <a:off x="-90888" y="5178517"/>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11" name="Rectangle 18"/>
          <p:cNvSpPr>
            <a:spLocks noChangeArrowheads="1"/>
          </p:cNvSpPr>
          <p:nvPr/>
        </p:nvSpPr>
        <p:spPr bwMode="auto">
          <a:xfrm>
            <a:off x="114301" y="2080022"/>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12" name="Rectangle 19"/>
          <p:cNvSpPr>
            <a:spLocks noChangeArrowheads="1"/>
          </p:cNvSpPr>
          <p:nvPr/>
        </p:nvSpPr>
        <p:spPr bwMode="auto">
          <a:xfrm>
            <a:off x="1" y="1770073"/>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Tree>
    <p:extLst>
      <p:ext uri="{BB962C8B-B14F-4D97-AF65-F5344CB8AC3E}">
        <p14:creationId xmlns:p14="http://schemas.microsoft.com/office/powerpoint/2010/main" val="380712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940635"/>
          </a:xfrm>
          <a:prstGeom prst="rect">
            <a:avLst/>
          </a:prstGeom>
        </p:spPr>
        <p:txBody>
          <a:bodyPr wrap="square">
            <a:spAutoFit/>
          </a:bodyPr>
          <a:lstStyle/>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5</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神沒有姑息古代的世界,曾叫洪水臨到那不敬虔的世界,卻保護了傳</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公</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義</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之</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道的挪亞一家八口</a:t>
            </a:r>
            <a:r>
              <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p>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6</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神審判所多瑪和蛾摩拉兩個城,燒成灰燼</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作</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為不敬虔的人的鑑戒</a:t>
            </a:r>
            <a:r>
              <a:rPr lang="en-AU" altLang="zh-CN"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zh-TW" sz="3200" b="1" dirty="0">
                <a:latin typeface="DengXian" panose="02010600030101010101" pitchFamily="2" charset="-122"/>
                <a:ea typeface="DengXian" panose="02010600030101010101" pitchFamily="2" charset="-122"/>
                <a:cs typeface="Arial" panose="020B0604020202020204" pitchFamily="34" charset="0"/>
              </a:rPr>
              <a:t>7</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神</a:t>
            </a:r>
            <a:r>
              <a:rPr lang="zh-TW" altLang="en-US" sz="4000" b="1" dirty="0">
                <a:latin typeface="DengXian" panose="02010600030101010101" pitchFamily="2" charset="-122"/>
                <a:ea typeface="DengXian" panose="02010600030101010101" pitchFamily="2" charset="-122"/>
                <a:cs typeface="Arial" panose="020B0604020202020204" pitchFamily="34" charset="0"/>
              </a:rPr>
              <a:t>只救了那常</a:t>
            </a:r>
            <a:r>
              <a:rPr lang="zh-CN" altLang="en-US" sz="4000" b="1" dirty="0">
                <a:latin typeface="DengXian" panose="02010600030101010101" pitchFamily="2" charset="-122"/>
                <a:ea typeface="DengXian" panose="02010600030101010101" pitchFamily="2" charset="-122"/>
                <a:cs typeface="Arial" panose="020B0604020202020204" pitchFamily="34" charset="0"/>
              </a:rPr>
              <a:t>被</a:t>
            </a:r>
            <a:r>
              <a:rPr lang="zh-TW" altLang="en-US" sz="4000" b="1" dirty="0">
                <a:latin typeface="DengXian" panose="02010600030101010101" pitchFamily="2" charset="-122"/>
                <a:ea typeface="DengXian" panose="02010600030101010101" pitchFamily="2" charset="-122"/>
                <a:cs typeface="Arial" panose="020B0604020202020204" pitchFamily="34" charset="0"/>
              </a:rPr>
              <a:t>惡人淫</a:t>
            </a:r>
            <a:r>
              <a:rPr lang="zh-CN" altLang="en-US" sz="4000" b="1" dirty="0">
                <a:latin typeface="DengXian" panose="02010600030101010101" pitchFamily="2" charset="-122"/>
                <a:ea typeface="DengXian" panose="02010600030101010101" pitchFamily="2" charset="-122"/>
                <a:cs typeface="Arial" panose="020B0604020202020204" pitchFamily="34" charset="0"/>
              </a:rPr>
              <a:t>邪</a:t>
            </a:r>
            <a:r>
              <a:rPr lang="zh-TW" altLang="en-US" sz="4000" b="1" dirty="0">
                <a:latin typeface="DengXian" panose="02010600030101010101" pitchFamily="2" charset="-122"/>
                <a:ea typeface="DengXian" panose="02010600030101010101" pitchFamily="2" charset="-122"/>
                <a:cs typeface="Arial" panose="020B0604020202020204" pitchFamily="34" charset="0"/>
              </a:rPr>
              <a:t>行</a:t>
            </a:r>
            <a:r>
              <a:rPr lang="zh-CN" altLang="en-US" sz="4000" b="1" dirty="0">
                <a:latin typeface="DengXian" panose="02010600030101010101" pitchFamily="2" charset="-122"/>
                <a:ea typeface="DengXian" panose="02010600030101010101" pitchFamily="2" charset="-122"/>
                <a:cs typeface="Arial" panose="020B0604020202020204" pitchFamily="34" charset="0"/>
              </a:rPr>
              <a:t>爲壓迫</a:t>
            </a:r>
            <a:r>
              <a:rPr lang="zh-TW" altLang="en-US" sz="4000" b="1" dirty="0">
                <a:latin typeface="DengXian" panose="02010600030101010101" pitchFamily="2" charset="-122"/>
                <a:ea typeface="DengXian" panose="02010600030101010101" pitchFamily="2" charset="-122"/>
                <a:cs typeface="Arial" panose="020B0604020202020204" pitchFamily="34" charset="0"/>
              </a:rPr>
              <a:t>的義人羅得</a:t>
            </a:r>
            <a:r>
              <a:rPr lang="en-US" altLang="en-US" sz="4000" b="1" dirty="0">
                <a:solidFill>
                  <a:srgbClr val="000000"/>
                </a:solidFill>
                <a:latin typeface="DengXian" panose="02010600030101010101" pitchFamily="2" charset="-122"/>
                <a:ea typeface="DengXian" panose="02010600030101010101" pitchFamily="2" charset="-122"/>
              </a:rPr>
              <a:t>; </a:t>
            </a:r>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8</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因這義人住在他們中間,天天看見</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和</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聽見他們</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違背神法則</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的事,他正直的心傷痛</a:t>
            </a:r>
            <a:r>
              <a:rPr lang="en-US" altLang="en-US" sz="14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a:p>
            <a:r>
              <a:rPr lang="en-US" altLang="en-US"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9</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主知道搭救敬虔的人</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從考驗中出來</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把不義的人留</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在</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審判的日子</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受</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刑罰,</a:t>
            </a:r>
            <a:r>
              <a:rPr lang="en-US" altLang="zh-CN" sz="3200" b="1" dirty="0">
                <a:solidFill>
                  <a:srgbClr val="000000"/>
                </a:solidFill>
                <a:latin typeface="DengXian" panose="02010600030101010101" pitchFamily="2" charset="-122"/>
                <a:ea typeface="DengXian" panose="02010600030101010101" pitchFamily="2" charset="-122"/>
                <a:cs typeface="Arial" panose="020B0604020202020204" pitchFamily="34" charset="0"/>
              </a:rPr>
              <a:t>10a</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尤其是那些放縱肉體情慾</a:t>
            </a:r>
            <a:r>
              <a:rPr lang="zh-CN"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和</a:t>
            </a:r>
            <a:r>
              <a:rPr lang="en-US" altLang="en-US" sz="40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藐視神權威的人</a:t>
            </a:r>
            <a:r>
              <a:rPr lang="en-US" altLang="en-US" sz="40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3000" b="1" dirty="0">
                <a:latin typeface="DengXian" panose="02010600030101010101" pitchFamily="2" charset="-122"/>
                <a:ea typeface="DengXian" panose="02010600030101010101" pitchFamily="2" charset="-122"/>
              </a:rPr>
              <a:t/>
            </a:r>
            <a:br>
              <a:rPr lang="en-US" altLang="en-US" sz="3000" b="1" dirty="0">
                <a:latin typeface="DengXian" panose="02010600030101010101" pitchFamily="2" charset="-122"/>
                <a:ea typeface="DengXian" panose="02010600030101010101" pitchFamily="2" charset="-122"/>
              </a:rPr>
            </a:br>
            <a:endParaRPr lang="en-US" altLang="en-US" sz="3000" b="1" dirty="0">
              <a:solidFill>
                <a:srgbClr val="000000"/>
              </a:solidFill>
              <a:latin typeface="DengXian" panose="02010600030101010101" pitchFamily="2" charset="-122"/>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3159430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0"/>
            <a:ext cx="7886700" cy="1325563"/>
          </a:xfrm>
        </p:spPr>
        <p:txBody>
          <a:bodyPr>
            <a:normAutofit/>
          </a:bodyPr>
          <a:lstStyle/>
          <a:p>
            <a:pPr algn="ctr"/>
            <a:r>
              <a:rPr lang="zh-CN" altLang="en-US" sz="4000" b="1" dirty="0"/>
              <a:t>彼得後書 </a:t>
            </a:r>
            <a:r>
              <a:rPr lang="en-AU" sz="4000" b="1" dirty="0"/>
              <a:t>2:1-</a:t>
            </a:r>
            <a:r>
              <a:rPr lang="en-US" altLang="zh-CN" sz="4000" b="1" dirty="0"/>
              <a:t>10a</a:t>
            </a:r>
            <a:r>
              <a:rPr lang="en-AU" sz="4000" b="1" dirty="0"/>
              <a:t/>
            </a:r>
            <a:br>
              <a:rPr lang="en-AU" sz="4000" b="1" dirty="0"/>
            </a:br>
            <a:r>
              <a:rPr lang="zh-CN" altLang="en-US" sz="4000" b="1" dirty="0">
                <a:solidFill>
                  <a:srgbClr val="0000FF"/>
                </a:solidFill>
              </a:rPr>
              <a:t>摘要</a:t>
            </a:r>
            <a:endParaRPr lang="en-AU" sz="4000" b="1" dirty="0">
              <a:solidFill>
                <a:srgbClr val="0000FF"/>
              </a:solidFill>
            </a:endParaRPr>
          </a:p>
        </p:txBody>
      </p:sp>
      <p:sp>
        <p:nvSpPr>
          <p:cNvPr id="3" name="TextBox 2"/>
          <p:cNvSpPr txBox="1"/>
          <p:nvPr/>
        </p:nvSpPr>
        <p:spPr>
          <a:xfrm>
            <a:off x="1" y="1828800"/>
            <a:ext cx="9143999" cy="4524315"/>
          </a:xfrm>
          <a:prstGeom prst="rect">
            <a:avLst/>
          </a:prstGeom>
          <a:noFill/>
        </p:spPr>
        <p:txBody>
          <a:bodyPr wrap="square" rtlCol="0">
            <a:spAutoFit/>
          </a:bodyPr>
          <a:lstStyle/>
          <a:p>
            <a:r>
              <a:rPr lang="en-US" altLang="zh-CN" sz="3200" b="1" dirty="0"/>
              <a:t>1-3   </a:t>
            </a:r>
            <a:r>
              <a:rPr lang="zh-CN" altLang="en-US" sz="3600" b="1" dirty="0"/>
              <a:t>古有假先知</a:t>
            </a:r>
            <a:r>
              <a:rPr lang="zh-CN" altLang="en-US" sz="2000" b="1" dirty="0"/>
              <a:t>、</a:t>
            </a:r>
            <a:r>
              <a:rPr lang="zh-CN" altLang="en-US" sz="3600" b="1" dirty="0"/>
              <a:t>今有假教師引誘多人滅亡</a:t>
            </a:r>
            <a:endParaRPr lang="en-AU" altLang="zh-CN" sz="3600" b="1" dirty="0"/>
          </a:p>
          <a:p>
            <a:r>
              <a:rPr lang="en-US" altLang="zh-CN" sz="3200" b="1" dirty="0"/>
              <a:t>4</a:t>
            </a:r>
            <a:r>
              <a:rPr lang="en-US" altLang="zh-CN" sz="3600" b="1" dirty="0"/>
              <a:t>      </a:t>
            </a:r>
            <a:r>
              <a:rPr lang="zh-CN" altLang="en-US" sz="3600" b="1" dirty="0"/>
              <a:t>神對曾犯罪的天使不姑息：鍊子</a:t>
            </a:r>
            <a:r>
              <a:rPr lang="zh-CN" altLang="en-US" sz="2400" b="1" dirty="0"/>
              <a:t>、</a:t>
            </a:r>
            <a:r>
              <a:rPr lang="zh-CN" altLang="en-US" sz="3600" b="1" dirty="0"/>
              <a:t>審判</a:t>
            </a:r>
            <a:endParaRPr lang="en-AU" altLang="zh-CN" sz="3600" b="1" dirty="0"/>
          </a:p>
          <a:p>
            <a:r>
              <a:rPr lang="en-US" altLang="zh-CN" sz="3200" b="1" dirty="0"/>
              <a:t>5</a:t>
            </a:r>
            <a:r>
              <a:rPr lang="zh-CN" altLang="en-US" sz="3600" b="1" dirty="0"/>
              <a:t>      神對古代邪惡世代不姑息：洪水</a:t>
            </a:r>
            <a:r>
              <a:rPr lang="zh-CN" altLang="en-US" sz="2400" b="1" dirty="0"/>
              <a:t>、</a:t>
            </a:r>
            <a:r>
              <a:rPr lang="zh-CN" altLang="en-US" sz="3600" b="1" dirty="0"/>
              <a:t>滅亡</a:t>
            </a:r>
            <a:endParaRPr lang="en-AU" altLang="zh-CN" sz="3600" b="1" dirty="0"/>
          </a:p>
          <a:p>
            <a:r>
              <a:rPr lang="en-US" altLang="zh-CN" sz="3600" b="1" dirty="0"/>
              <a:t>           -</a:t>
            </a:r>
            <a:r>
              <a:rPr lang="zh-CN" altLang="en-US" sz="3600" b="1" dirty="0"/>
              <a:t>但拯救義人諾亞一家</a:t>
            </a:r>
            <a:endParaRPr lang="en-AU" altLang="zh-CN" sz="3600" b="1" dirty="0"/>
          </a:p>
          <a:p>
            <a:r>
              <a:rPr lang="en-US" altLang="zh-CN" sz="3200" b="1" dirty="0"/>
              <a:t>6-8</a:t>
            </a:r>
            <a:r>
              <a:rPr lang="en-US" altLang="zh-CN" sz="3600" b="1" dirty="0"/>
              <a:t>   </a:t>
            </a:r>
            <a:r>
              <a:rPr lang="zh-CN" altLang="en-US" sz="3600" b="1" dirty="0"/>
              <a:t>神對淫邪暴行兩城不姑息：焚燒</a:t>
            </a:r>
            <a:r>
              <a:rPr lang="zh-CN" altLang="en-US" sz="2400" b="1" dirty="0"/>
              <a:t>、</a:t>
            </a:r>
            <a:r>
              <a:rPr lang="zh-CN" altLang="en-US" sz="3600" b="1" dirty="0"/>
              <a:t>滅亡</a:t>
            </a:r>
            <a:endParaRPr lang="en-AU" altLang="zh-CN" sz="3600" b="1" dirty="0"/>
          </a:p>
          <a:p>
            <a:r>
              <a:rPr lang="en-US" altLang="zh-CN" sz="3600" b="1" dirty="0"/>
              <a:t>           -</a:t>
            </a:r>
            <a:r>
              <a:rPr lang="zh-CN" altLang="en-US" sz="3600" b="1" dirty="0"/>
              <a:t>但拯救義人羅得</a:t>
            </a:r>
            <a:endParaRPr lang="en-AU" altLang="zh-CN" sz="3600" b="1" dirty="0"/>
          </a:p>
          <a:p>
            <a:r>
              <a:rPr lang="en-US" altLang="zh-CN" sz="3200" b="1" dirty="0"/>
              <a:t>9-10a</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放縱情慾</a:t>
            </a:r>
            <a:r>
              <a:rPr lang="zh-CN" altLang="en-US" sz="12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藐視神權威的人</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與敬虔人結局</a:t>
            </a:r>
            <a:endParaRPr lang="en-AU" altLang="zh-CN" sz="3600" b="1" dirty="0"/>
          </a:p>
          <a:p>
            <a:endParaRPr lang="en-AU" dirty="0"/>
          </a:p>
          <a:p>
            <a:endParaRPr lang="en-AU" dirty="0"/>
          </a:p>
        </p:txBody>
      </p:sp>
    </p:spTree>
    <p:extLst>
      <p:ext uri="{BB962C8B-B14F-4D97-AF65-F5344CB8AC3E}">
        <p14:creationId xmlns:p14="http://schemas.microsoft.com/office/powerpoint/2010/main" val="291050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3999" cy="853441"/>
          </a:xfrm>
        </p:spPr>
        <p:txBody>
          <a:bodyPr>
            <a:normAutofit/>
          </a:bodyPr>
          <a:lstStyle/>
          <a:p>
            <a:r>
              <a:rPr lang="en-US" altLang="zh-CN" sz="3600" b="1" dirty="0"/>
              <a:t>1-3</a:t>
            </a:r>
            <a:r>
              <a:rPr lang="zh-CN" altLang="en-US" sz="4000" b="1" dirty="0"/>
              <a:t>古有假先知</a:t>
            </a:r>
            <a:r>
              <a:rPr lang="zh-CN" altLang="en-US" sz="1800" b="1" dirty="0"/>
              <a:t>、</a:t>
            </a:r>
            <a:r>
              <a:rPr lang="zh-CN" altLang="en-US" sz="4000" b="1" dirty="0"/>
              <a:t>今有假教師引誘多人滅亡</a:t>
            </a:r>
            <a:endParaRPr lang="en-AU" sz="4000" dirty="0"/>
          </a:p>
        </p:txBody>
      </p:sp>
      <p:sp>
        <p:nvSpPr>
          <p:cNvPr id="3" name="Rectangle 2"/>
          <p:cNvSpPr/>
          <p:nvPr/>
        </p:nvSpPr>
        <p:spPr>
          <a:xfrm>
            <a:off x="0" y="1062447"/>
            <a:ext cx="9143999" cy="4524315"/>
          </a:xfrm>
          <a:prstGeom prst="rect">
            <a:avLst/>
          </a:prstGeom>
        </p:spPr>
        <p:txBody>
          <a:bodyPr wrap="square">
            <a:spAutoFit/>
          </a:bodyPr>
          <a:lstStyle/>
          <a:p>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從前在百姓中有假先知起來</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同樣在你們中間也將有假教師偷偷地引進毀滅人的異端</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又</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不承認曾救贖他們的主,導致他們自己迅速地滅亡</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a:p>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將有許多人隨從他們的</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放縱</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淫邪,因他們的緣故真道被毀謗,</a:t>
            </a:r>
            <a:r>
              <a:rPr lang="en-US" altLang="en-US" sz="2800" b="1" dirty="0">
                <a:solidFill>
                  <a:srgbClr val="000000"/>
                </a:solidFill>
                <a:latin typeface="DengXian" panose="02010600030101010101" pitchFamily="2" charset="-122"/>
                <a:ea typeface="DengXian" panose="02010600030101010101" pitchFamily="2" charset="-122"/>
                <a:cs typeface="Arial" panose="020B0604020202020204" pitchFamily="34" charset="0"/>
              </a:rPr>
              <a:t>3</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因貪心用捏造的話在你們身上取利</a:t>
            </a:r>
            <a:r>
              <a:rPr lang="en-AU" altLang="zh-CN"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自古以來他們的懲罰並不遲延;他們的滅亡也不打盹</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p:txBody>
      </p:sp>
    </p:spTree>
    <p:extLst>
      <p:ext uri="{BB962C8B-B14F-4D97-AF65-F5344CB8AC3E}">
        <p14:creationId xmlns:p14="http://schemas.microsoft.com/office/powerpoint/2010/main" val="646487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92480"/>
          </a:xfrm>
        </p:spPr>
        <p:txBody>
          <a:bodyPr>
            <a:normAutofit/>
          </a:bodyPr>
          <a:lstStyle/>
          <a:p>
            <a:r>
              <a:rPr lang="en-US" altLang="zh-CN" sz="3600" b="1" dirty="0"/>
              <a:t>4</a:t>
            </a:r>
            <a:r>
              <a:rPr lang="en-US" altLang="zh-CN" sz="4000" b="1" dirty="0"/>
              <a:t> </a:t>
            </a:r>
            <a:r>
              <a:rPr lang="zh-CN" altLang="en-US" sz="4000" b="1" dirty="0"/>
              <a:t>神對曾犯罪的天使不姑息</a:t>
            </a:r>
            <a:r>
              <a:rPr lang="en-AU" altLang="zh-CN" sz="4000" b="1" dirty="0"/>
              <a:t>: </a:t>
            </a:r>
            <a:r>
              <a:rPr lang="zh-CN" altLang="en-US" sz="4000" b="1" dirty="0"/>
              <a:t>鍊子</a:t>
            </a:r>
            <a:r>
              <a:rPr lang="zh-CN" altLang="en-US" sz="2800" b="1" dirty="0"/>
              <a:t>、</a:t>
            </a:r>
            <a:r>
              <a:rPr lang="zh-CN" altLang="en-US" sz="4000" b="1" dirty="0"/>
              <a:t>審判</a:t>
            </a:r>
            <a:endParaRPr lang="en-AU" sz="4000" dirty="0"/>
          </a:p>
        </p:txBody>
      </p:sp>
      <p:sp>
        <p:nvSpPr>
          <p:cNvPr id="3" name="Rectangle 2"/>
          <p:cNvSpPr/>
          <p:nvPr/>
        </p:nvSpPr>
        <p:spPr>
          <a:xfrm>
            <a:off x="0" y="705395"/>
            <a:ext cx="9144000" cy="1200329"/>
          </a:xfrm>
          <a:prstGeom prst="rect">
            <a:avLst/>
          </a:prstGeom>
        </p:spPr>
        <p:txBody>
          <a:bodyPr wrap="square">
            <a:spAutoFit/>
          </a:bodyPr>
          <a:lstStyle/>
          <a:p>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因為若神對曾犯罪的天使們沒有姑息,反而以鎖鍊關</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在幽暗深淵</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,交</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給為他們保</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留的審判</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p>
        </p:txBody>
      </p:sp>
      <p:sp>
        <p:nvSpPr>
          <p:cNvPr id="4" name="Rectangle 3"/>
          <p:cNvSpPr/>
          <p:nvPr/>
        </p:nvSpPr>
        <p:spPr>
          <a:xfrm>
            <a:off x="0" y="2093961"/>
            <a:ext cx="9144000" cy="5016758"/>
          </a:xfrm>
          <a:prstGeom prst="rect">
            <a:avLst/>
          </a:prstGeom>
        </p:spPr>
        <p:txBody>
          <a:bodyPr wrap="square">
            <a:spAutoFit/>
          </a:bodyPr>
          <a:lstStyle/>
          <a:p>
            <a:r>
              <a:rPr lang="zh-CN" altLang="en-US" sz="3600" b="1" dirty="0"/>
              <a:t>可</a:t>
            </a:r>
            <a:r>
              <a:rPr lang="en-US" altLang="zh-TW" sz="3600" b="1" dirty="0"/>
              <a:t>3:26</a:t>
            </a:r>
            <a:r>
              <a:rPr lang="en-US" altLang="zh-CN" sz="3600" b="1" dirty="0"/>
              <a:t>-27</a:t>
            </a:r>
            <a:r>
              <a:rPr lang="zh-TW" altLang="en-US" sz="3600" dirty="0"/>
              <a:t> </a:t>
            </a:r>
            <a:r>
              <a:rPr lang="zh-TW" altLang="en-US" sz="3600" b="1" dirty="0"/>
              <a:t>若撒但自相攻打紛爭他就站立不住</a:t>
            </a:r>
            <a:r>
              <a:rPr lang="en-AU" altLang="zh-TW" sz="3600" b="1" dirty="0"/>
              <a:t>,</a:t>
            </a:r>
            <a:r>
              <a:rPr lang="zh-TW" altLang="en-US" sz="3600" b="1" dirty="0"/>
              <a:t>必要滅亡。沒有人能進壯士家裡搶奪他的家具</a:t>
            </a:r>
            <a:r>
              <a:rPr lang="en-AU" altLang="zh-TW" sz="3600" b="1" dirty="0"/>
              <a:t>;</a:t>
            </a:r>
            <a:r>
              <a:rPr lang="zh-TW" altLang="en-US" sz="3600" b="1" dirty="0"/>
              <a:t>必先</a:t>
            </a:r>
            <a:r>
              <a:rPr lang="zh-TW" altLang="en-US" sz="3600" b="1" u="sng" dirty="0"/>
              <a:t>捆住</a:t>
            </a:r>
            <a:r>
              <a:rPr lang="zh-TW" altLang="en-US" sz="3600" b="1" dirty="0"/>
              <a:t>那壯士</a:t>
            </a:r>
            <a:r>
              <a:rPr lang="en-AU" altLang="zh-TW" sz="3600" b="1" dirty="0"/>
              <a:t>,</a:t>
            </a:r>
            <a:r>
              <a:rPr lang="zh-TW" altLang="en-US" sz="3600" b="1" dirty="0"/>
              <a:t>才可以搶奪他的家。</a:t>
            </a:r>
            <a:endParaRPr lang="en-AU" altLang="zh-TW" sz="3600" b="1" dirty="0"/>
          </a:p>
          <a:p>
            <a:endParaRPr lang="en-AU" altLang="zh-CN" sz="1200" b="1" dirty="0">
              <a:solidFill>
                <a:srgbClr val="000000"/>
              </a:solidFill>
            </a:endParaRPr>
          </a:p>
          <a:p>
            <a:r>
              <a:rPr lang="zh-CN" altLang="en-US" sz="3600" b="1" dirty="0">
                <a:solidFill>
                  <a:srgbClr val="000000"/>
                </a:solidFill>
                <a:latin typeface="Arial" panose="020B0604020202020204" pitchFamily="34" charset="0"/>
              </a:rPr>
              <a:t>路</a:t>
            </a:r>
            <a:r>
              <a:rPr lang="en-US" altLang="zh-TW" sz="3600" b="1" dirty="0">
                <a:solidFill>
                  <a:srgbClr val="000000"/>
                </a:solidFill>
                <a:latin typeface="Arial" panose="020B0604020202020204" pitchFamily="34" charset="0"/>
              </a:rPr>
              <a:t>10:18</a:t>
            </a:r>
            <a:r>
              <a:rPr lang="en-US" altLang="zh-CN" sz="3600" b="1" dirty="0">
                <a:solidFill>
                  <a:srgbClr val="000000"/>
                </a:solidFill>
                <a:latin typeface="Arial" panose="020B0604020202020204" pitchFamily="34" charset="0"/>
              </a:rPr>
              <a:t>-19</a:t>
            </a:r>
            <a:r>
              <a:rPr lang="zh-TW" altLang="en-US" sz="3600" dirty="0">
                <a:solidFill>
                  <a:srgbClr val="000000"/>
                </a:solidFill>
                <a:latin typeface="Arial" panose="020B0604020202020204" pitchFamily="34" charset="0"/>
              </a:rPr>
              <a:t> </a:t>
            </a:r>
            <a:r>
              <a:rPr lang="zh-TW" altLang="en-US" sz="3600" b="1" dirty="0">
                <a:solidFill>
                  <a:srgbClr val="000000"/>
                </a:solidFill>
                <a:latin typeface="Arial" panose="020B0604020202020204" pitchFamily="34" charset="0"/>
              </a:rPr>
              <a:t>耶穌對他們說：我曾看見撒但從天上墜落，像閃電一樣。</a:t>
            </a:r>
            <a:r>
              <a:rPr lang="zh-TW" altLang="en-US" sz="3600" b="1" dirty="0"/>
              <a:t>我已經給你們權柄可以踐踏蛇和蠍子，又勝過仇敵一切的能力，斷沒有甚麼能害你們。</a:t>
            </a:r>
            <a:endParaRPr lang="en-AU" altLang="zh-TW" sz="3600" b="1" dirty="0"/>
          </a:p>
          <a:p>
            <a:r>
              <a:rPr lang="zh-TW" altLang="en-US" sz="2800" dirty="0"/>
              <a:t/>
            </a:r>
            <a:br>
              <a:rPr lang="zh-TW" altLang="en-US" sz="2800" dirty="0"/>
            </a:br>
            <a:endParaRPr lang="en-AU" sz="2800" dirty="0"/>
          </a:p>
        </p:txBody>
      </p:sp>
    </p:spTree>
    <p:extLst>
      <p:ext uri="{BB962C8B-B14F-4D97-AF65-F5344CB8AC3E}">
        <p14:creationId xmlns:p14="http://schemas.microsoft.com/office/powerpoint/2010/main" val="573749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297577"/>
          </a:xfrm>
        </p:spPr>
        <p:txBody>
          <a:bodyPr>
            <a:normAutofit/>
          </a:bodyPr>
          <a:lstStyle/>
          <a:p>
            <a:r>
              <a:rPr lang="en-US" altLang="zh-CN" sz="4000" b="1" dirty="0"/>
              <a:t>5 </a:t>
            </a:r>
            <a:r>
              <a:rPr lang="zh-CN" altLang="en-US" sz="4000" b="1" dirty="0"/>
              <a:t>神對古代邪惡世代不姑息</a:t>
            </a:r>
            <a:r>
              <a:rPr lang="en-AU" altLang="zh-CN" sz="4000" b="1" dirty="0"/>
              <a:t>:</a:t>
            </a:r>
            <a:r>
              <a:rPr lang="zh-CN" altLang="en-US" sz="4000" b="1" dirty="0"/>
              <a:t>洪水</a:t>
            </a:r>
            <a:r>
              <a:rPr lang="zh-CN" altLang="en-US" sz="2800" b="1" dirty="0"/>
              <a:t>、</a:t>
            </a:r>
            <a:r>
              <a:rPr lang="zh-CN" altLang="en-US" sz="4000" b="1" dirty="0"/>
              <a:t>滅亡</a:t>
            </a:r>
            <a:r>
              <a:rPr lang="en-AU" altLang="zh-CN" sz="4000" b="1" dirty="0"/>
              <a:t/>
            </a:r>
            <a:br>
              <a:rPr lang="en-AU" altLang="zh-CN" sz="4000" b="1" dirty="0"/>
            </a:br>
            <a:r>
              <a:rPr lang="en-US" altLang="zh-CN" sz="4000" b="1" dirty="0"/>
              <a:t>      -</a:t>
            </a:r>
            <a:r>
              <a:rPr lang="zh-CN" altLang="en-US" sz="4000" b="1" dirty="0"/>
              <a:t>但拯救義人諾亞一家</a:t>
            </a:r>
            <a:endParaRPr lang="en-AU" sz="4000" dirty="0"/>
          </a:p>
        </p:txBody>
      </p:sp>
      <p:sp>
        <p:nvSpPr>
          <p:cNvPr id="3" name="Rectangle 2"/>
          <p:cNvSpPr/>
          <p:nvPr/>
        </p:nvSpPr>
        <p:spPr>
          <a:xfrm>
            <a:off x="0" y="1297576"/>
            <a:ext cx="9144000" cy="1754326"/>
          </a:xfrm>
          <a:prstGeom prst="rect">
            <a:avLst/>
          </a:prstGeom>
        </p:spPr>
        <p:txBody>
          <a:bodyPr wrap="square">
            <a:spAutoFit/>
          </a:bodyPr>
          <a:lstStyle/>
          <a:p>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神沒有姑息古代的世界,曾叫洪水臨到那不敬虔的世界,卻保護了傳</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公</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義</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之</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道的挪亞一家八口</a:t>
            </a:r>
            <a:r>
              <a:rPr lang="en-AU" altLang="zh-CN"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 </a:t>
            </a:r>
          </a:p>
        </p:txBody>
      </p:sp>
      <p:sp>
        <p:nvSpPr>
          <p:cNvPr id="4" name="TextBox 3"/>
          <p:cNvSpPr txBox="1"/>
          <p:nvPr/>
        </p:nvSpPr>
        <p:spPr>
          <a:xfrm>
            <a:off x="0" y="4955178"/>
            <a:ext cx="9143999" cy="1754326"/>
          </a:xfrm>
          <a:prstGeom prst="rect">
            <a:avLst/>
          </a:prstGeom>
          <a:noFill/>
        </p:spPr>
        <p:txBody>
          <a:bodyPr wrap="square" rtlCol="0">
            <a:spAutoFit/>
          </a:bodyPr>
          <a:lstStyle/>
          <a:p>
            <a:r>
              <a:rPr lang="zh-CN" altLang="en-US" sz="3600" b="1" dirty="0"/>
              <a:t>神給世人多久警告之後用洪水滅世？</a:t>
            </a:r>
            <a:r>
              <a:rPr lang="en-AU" altLang="zh-CN" sz="3600" b="1" dirty="0"/>
              <a:t>16</a:t>
            </a:r>
            <a:r>
              <a:rPr lang="en-US" altLang="zh-CN" sz="3600" b="1" dirty="0"/>
              <a:t>56</a:t>
            </a:r>
            <a:r>
              <a:rPr lang="zh-CN" altLang="en-US" sz="3600" b="1" dirty="0"/>
              <a:t>年！</a:t>
            </a:r>
            <a:endParaRPr lang="en-AU" altLang="zh-CN" sz="3600" b="1" dirty="0"/>
          </a:p>
          <a:p>
            <a:r>
              <a:rPr lang="zh-CN" altLang="en-US" sz="3600" b="1" dirty="0"/>
              <a:t>世人怎知神的警告是真的呢？</a:t>
            </a:r>
            <a:endParaRPr lang="en-AU" altLang="zh-CN" sz="3600" b="1" dirty="0"/>
          </a:p>
          <a:p>
            <a:r>
              <a:rPr lang="zh-CN" altLang="en-US" sz="3600" b="1" dirty="0"/>
              <a:t>亞當瑪土撒拉諾亞的話沒人理！藐視神權柄！</a:t>
            </a:r>
            <a:endParaRPr lang="en-AU" altLang="zh-CN" sz="3600" b="1" dirty="0"/>
          </a:p>
        </p:txBody>
      </p:sp>
      <p:sp>
        <p:nvSpPr>
          <p:cNvPr id="5" name="TextBox 4"/>
          <p:cNvSpPr txBox="1"/>
          <p:nvPr/>
        </p:nvSpPr>
        <p:spPr>
          <a:xfrm>
            <a:off x="95795" y="3126377"/>
            <a:ext cx="8865325" cy="1754326"/>
          </a:xfrm>
          <a:prstGeom prst="rect">
            <a:avLst/>
          </a:prstGeom>
          <a:noFill/>
        </p:spPr>
        <p:txBody>
          <a:bodyPr wrap="square" rtlCol="0">
            <a:spAutoFit/>
          </a:bodyPr>
          <a:lstStyle/>
          <a:p>
            <a:r>
              <a:rPr lang="zh-CN" altLang="en-US" sz="3200" b="1" dirty="0"/>
              <a:t>創 </a:t>
            </a:r>
            <a:r>
              <a:rPr lang="en-US" altLang="zh-CN" sz="3200" b="1" dirty="0"/>
              <a:t>6:11-12 </a:t>
            </a:r>
            <a:r>
              <a:rPr lang="zh-TW" altLang="en-US" sz="3600" b="1" dirty="0">
                <a:latin typeface="DengXian" panose="02010600030101010101" pitchFamily="2" charset="-122"/>
                <a:ea typeface="DengXian" panose="02010600030101010101" pitchFamily="2" charset="-122"/>
              </a:rPr>
              <a:t>世界在</a:t>
            </a:r>
            <a:r>
              <a:rPr lang="zh-CN" altLang="en-US" sz="3600" b="1" dirty="0">
                <a:latin typeface="DengXian" panose="02010600030101010101" pitchFamily="2" charset="-122"/>
                <a:ea typeface="DengXian" panose="02010600030101010101" pitchFamily="2" charset="-122"/>
              </a:rPr>
              <a:t>神</a:t>
            </a:r>
            <a:r>
              <a:rPr lang="zh-TW" altLang="en-US" sz="3600" b="1" dirty="0">
                <a:latin typeface="DengXian" panose="02010600030101010101" pitchFamily="2" charset="-122"/>
                <a:ea typeface="DengXian" panose="02010600030101010101" pitchFamily="2" charset="-122"/>
              </a:rPr>
              <a:t>面前敗壞</a:t>
            </a:r>
            <a:r>
              <a:rPr lang="en-AU" altLang="zh-TW" sz="3600" b="1" dirty="0">
                <a:latin typeface="DengXian" panose="02010600030101010101" pitchFamily="2" charset="-122"/>
                <a:ea typeface="DengXian" panose="02010600030101010101" pitchFamily="2" charset="-122"/>
              </a:rPr>
              <a:t>,</a:t>
            </a:r>
            <a:r>
              <a:rPr lang="zh-TW" altLang="en-US" sz="3600" b="1" dirty="0">
                <a:latin typeface="DengXian" panose="02010600030101010101" pitchFamily="2" charset="-122"/>
                <a:ea typeface="DengXian" panose="02010600030101010101" pitchFamily="2" charset="-122"/>
              </a:rPr>
              <a:t>地上滿了強暴。</a:t>
            </a:r>
            <a:r>
              <a:rPr lang="zh-CN" altLang="en-US" sz="3600" b="1" dirty="0">
                <a:latin typeface="DengXian" panose="02010600030101010101" pitchFamily="2" charset="-122"/>
                <a:ea typeface="DengXian" panose="02010600030101010101" pitchFamily="2" charset="-122"/>
              </a:rPr>
              <a:t>神</a:t>
            </a:r>
            <a:r>
              <a:rPr lang="zh-TW" altLang="en-US" sz="3600" b="1" dirty="0">
                <a:latin typeface="DengXian" panose="02010600030101010101" pitchFamily="2" charset="-122"/>
                <a:ea typeface="DengXian" panose="02010600030101010101" pitchFamily="2" charset="-122"/>
              </a:rPr>
              <a:t>觀看世界</a:t>
            </a:r>
            <a:r>
              <a:rPr lang="en-AU" altLang="zh-TW" sz="3600" b="1" dirty="0">
                <a:latin typeface="DengXian" panose="02010600030101010101" pitchFamily="2" charset="-122"/>
                <a:ea typeface="DengXian" panose="02010600030101010101" pitchFamily="2" charset="-122"/>
              </a:rPr>
              <a:t>,</a:t>
            </a:r>
            <a:r>
              <a:rPr lang="zh-TW" altLang="en-US" sz="3600" b="1" dirty="0">
                <a:latin typeface="DengXian" panose="02010600030101010101" pitchFamily="2" charset="-122"/>
                <a:ea typeface="DengXian" panose="02010600030101010101" pitchFamily="2" charset="-122"/>
              </a:rPr>
              <a:t>見是敗壞了</a:t>
            </a:r>
            <a:r>
              <a:rPr lang="en-AU" altLang="zh-TW" sz="3600" b="1" dirty="0">
                <a:latin typeface="DengXian" panose="02010600030101010101" pitchFamily="2" charset="-122"/>
                <a:ea typeface="DengXian" panose="02010600030101010101" pitchFamily="2" charset="-122"/>
              </a:rPr>
              <a:t>;</a:t>
            </a:r>
            <a:r>
              <a:rPr lang="zh-TW" altLang="en-US" sz="3600" b="1" dirty="0">
                <a:latin typeface="DengXian" panose="02010600030101010101" pitchFamily="2" charset="-122"/>
                <a:ea typeface="DengXian" panose="02010600030101010101" pitchFamily="2" charset="-122"/>
              </a:rPr>
              <a:t>凡有血氣的人在地上都敗壞了行為。</a:t>
            </a:r>
            <a:endParaRPr lang="en-AU" sz="32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003436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4504"/>
            <a:ext cx="9144000" cy="1097279"/>
          </a:xfrm>
        </p:spPr>
        <p:txBody>
          <a:bodyPr>
            <a:normAutofit fontScale="90000"/>
          </a:bodyPr>
          <a:lstStyle/>
          <a:p>
            <a:r>
              <a:rPr lang="en-US" altLang="zh-CN" sz="4000" b="1" dirty="0"/>
              <a:t>6-8</a:t>
            </a:r>
            <a:r>
              <a:rPr lang="en-US" altLang="zh-CN" b="1" dirty="0"/>
              <a:t>   </a:t>
            </a:r>
            <a:r>
              <a:rPr lang="zh-CN" altLang="en-US" b="1" dirty="0"/>
              <a:t>神對淫邪暴行兩城不姑息</a:t>
            </a:r>
            <a:r>
              <a:rPr lang="en-AU" altLang="zh-CN" b="1" dirty="0"/>
              <a:t>:</a:t>
            </a:r>
            <a:r>
              <a:rPr lang="zh-CN" altLang="en-US" b="1" dirty="0"/>
              <a:t>焚燒</a:t>
            </a:r>
            <a:r>
              <a:rPr lang="zh-CN" altLang="en-US" sz="2000" b="1" dirty="0"/>
              <a:t>、</a:t>
            </a:r>
            <a:r>
              <a:rPr lang="zh-CN" altLang="en-US" b="1" dirty="0"/>
              <a:t>滅亡</a:t>
            </a:r>
            <a:r>
              <a:rPr lang="en-US" altLang="zh-CN" b="1" dirty="0"/>
              <a:t>        	   -</a:t>
            </a:r>
            <a:r>
              <a:rPr lang="zh-CN" altLang="en-US" b="1" dirty="0"/>
              <a:t>但拯救義人羅得</a:t>
            </a:r>
            <a:endParaRPr lang="en-AU" dirty="0"/>
          </a:p>
        </p:txBody>
      </p:sp>
      <p:sp>
        <p:nvSpPr>
          <p:cNvPr id="3" name="Rectangle 2"/>
          <p:cNvSpPr/>
          <p:nvPr/>
        </p:nvSpPr>
        <p:spPr>
          <a:xfrm>
            <a:off x="-65314" y="1305673"/>
            <a:ext cx="9209314" cy="2862322"/>
          </a:xfrm>
          <a:prstGeom prst="rect">
            <a:avLst/>
          </a:prstGeom>
        </p:spPr>
        <p:txBody>
          <a:bodyPr wrap="square">
            <a:spAutoFit/>
          </a:bodyPr>
          <a:lstStyle/>
          <a:p>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神審判所多瑪和蛾摩拉兩個城,燒成灰燼</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作</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為不敬虔的人的鑑戒</a:t>
            </a:r>
            <a:r>
              <a:rPr lang="en-AU" altLang="zh-CN"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且</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神</a:t>
            </a:r>
            <a:r>
              <a:rPr lang="zh-TW" altLang="en-US" sz="3600" b="1" dirty="0">
                <a:latin typeface="DengXian" panose="02010600030101010101" pitchFamily="2" charset="-122"/>
                <a:ea typeface="DengXian" panose="02010600030101010101" pitchFamily="2" charset="-122"/>
                <a:cs typeface="Arial" panose="020B0604020202020204" pitchFamily="34" charset="0"/>
              </a:rPr>
              <a:t>只救了那常</a:t>
            </a:r>
            <a:r>
              <a:rPr lang="zh-CN" altLang="en-US" sz="3600" b="1" dirty="0">
                <a:latin typeface="DengXian" panose="02010600030101010101" pitchFamily="2" charset="-122"/>
                <a:ea typeface="DengXian" panose="02010600030101010101" pitchFamily="2" charset="-122"/>
                <a:cs typeface="Arial" panose="020B0604020202020204" pitchFamily="34" charset="0"/>
              </a:rPr>
              <a:t>被</a:t>
            </a:r>
            <a:r>
              <a:rPr lang="zh-TW" altLang="en-US" sz="3600" b="1" dirty="0">
                <a:latin typeface="DengXian" panose="02010600030101010101" pitchFamily="2" charset="-122"/>
                <a:ea typeface="DengXian" panose="02010600030101010101" pitchFamily="2" charset="-122"/>
                <a:cs typeface="Arial" panose="020B0604020202020204" pitchFamily="34" charset="0"/>
              </a:rPr>
              <a:t>惡人淫</a:t>
            </a:r>
            <a:r>
              <a:rPr lang="zh-CN" altLang="en-US" sz="3600" b="1" dirty="0">
                <a:latin typeface="DengXian" panose="02010600030101010101" pitchFamily="2" charset="-122"/>
                <a:ea typeface="DengXian" panose="02010600030101010101" pitchFamily="2" charset="-122"/>
                <a:cs typeface="Arial" panose="020B0604020202020204" pitchFamily="34" charset="0"/>
              </a:rPr>
              <a:t>邪</a:t>
            </a:r>
            <a:r>
              <a:rPr lang="zh-TW" altLang="en-US" sz="3600" b="1" dirty="0">
                <a:latin typeface="DengXian" panose="02010600030101010101" pitchFamily="2" charset="-122"/>
                <a:ea typeface="DengXian" panose="02010600030101010101" pitchFamily="2" charset="-122"/>
                <a:cs typeface="Arial" panose="020B0604020202020204" pitchFamily="34" charset="0"/>
              </a:rPr>
              <a:t>行</a:t>
            </a:r>
            <a:r>
              <a:rPr lang="zh-CN" altLang="en-US" sz="3600" b="1" dirty="0">
                <a:latin typeface="DengXian" panose="02010600030101010101" pitchFamily="2" charset="-122"/>
                <a:ea typeface="DengXian" panose="02010600030101010101" pitchFamily="2" charset="-122"/>
                <a:cs typeface="Arial" panose="020B0604020202020204" pitchFamily="34" charset="0"/>
              </a:rPr>
              <a:t>爲壓迫</a:t>
            </a:r>
            <a:r>
              <a:rPr lang="zh-TW" altLang="en-US" sz="3600" b="1" dirty="0">
                <a:latin typeface="DengXian" panose="02010600030101010101" pitchFamily="2" charset="-122"/>
                <a:ea typeface="DengXian" panose="02010600030101010101" pitchFamily="2" charset="-122"/>
                <a:cs typeface="Arial" panose="020B0604020202020204" pitchFamily="34" charset="0"/>
              </a:rPr>
              <a:t>的義人羅得</a:t>
            </a:r>
            <a:r>
              <a:rPr lang="en-US" altLang="en-US" sz="3600" b="1" dirty="0">
                <a:solidFill>
                  <a:srgbClr val="000000"/>
                </a:solidFill>
                <a:latin typeface="DengXian" panose="02010600030101010101" pitchFamily="2" charset="-122"/>
                <a:ea typeface="DengXian" panose="02010600030101010101" pitchFamily="2" charset="-122"/>
              </a:rPr>
              <a:t>; </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因這義人住在他們中間,天天看見</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和</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聽見他們</a:t>
            </a:r>
            <a:r>
              <a:rPr lang="zh-CN"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違背神法則</a:t>
            </a:r>
            <a:r>
              <a:rPr lang="en-US" altLang="en-US" sz="3600" b="1" dirty="0" err="1">
                <a:solidFill>
                  <a:srgbClr val="000000"/>
                </a:solidFill>
                <a:latin typeface="DengXian" panose="02010600030101010101" pitchFamily="2" charset="-122"/>
                <a:ea typeface="DengXian" panose="02010600030101010101" pitchFamily="2" charset="-122"/>
                <a:cs typeface="Arial" panose="020B0604020202020204" pitchFamily="34" charset="0"/>
              </a:rPr>
              <a:t>的事,他正直的心傷痛</a:t>
            </a:r>
            <a:r>
              <a:rPr lang="en-US" altLang="en-US" sz="3600" b="1" dirty="0">
                <a:solidFill>
                  <a:srgbClr val="000000"/>
                </a:solidFill>
                <a:latin typeface="DengXian" panose="02010600030101010101" pitchFamily="2" charset="-122"/>
                <a:ea typeface="DengXian" panose="02010600030101010101" pitchFamily="2" charset="-122"/>
                <a:cs typeface="Arial" panose="020B0604020202020204" pitchFamily="34" charset="0"/>
              </a:rPr>
              <a:t>。</a:t>
            </a:r>
          </a:p>
        </p:txBody>
      </p:sp>
      <p:sp>
        <p:nvSpPr>
          <p:cNvPr id="4" name="TextBox 3"/>
          <p:cNvSpPr txBox="1"/>
          <p:nvPr/>
        </p:nvSpPr>
        <p:spPr>
          <a:xfrm>
            <a:off x="-65314" y="4367679"/>
            <a:ext cx="9209314" cy="3170099"/>
          </a:xfrm>
          <a:prstGeom prst="rect">
            <a:avLst/>
          </a:prstGeom>
          <a:noFill/>
        </p:spPr>
        <p:txBody>
          <a:bodyPr wrap="square" rtlCol="0">
            <a:spAutoFit/>
          </a:bodyPr>
          <a:lstStyle/>
          <a:p>
            <a:r>
              <a:rPr lang="zh-CN" altLang="en-US" sz="4000" b="1" dirty="0"/>
              <a:t>創</a:t>
            </a:r>
            <a:r>
              <a:rPr lang="en-US" altLang="zh-CN" sz="4000" b="1" dirty="0"/>
              <a:t>18:32 </a:t>
            </a:r>
            <a:r>
              <a:rPr lang="zh-CN" altLang="en-US" sz="4000" b="1" dirty="0"/>
              <a:t>神說</a:t>
            </a:r>
            <a:r>
              <a:rPr lang="en-AU" altLang="zh-CN" sz="4000" b="1" dirty="0"/>
              <a:t>:</a:t>
            </a:r>
            <a:r>
              <a:rPr lang="zh-CN" altLang="en-US" sz="4000" b="1" dirty="0"/>
              <a:t>為這十個的緣故我也不毀滅那城</a:t>
            </a:r>
            <a:endParaRPr lang="en-AU" altLang="zh-CN" sz="4000" b="1" dirty="0"/>
          </a:p>
          <a:p>
            <a:r>
              <a:rPr lang="zh-CN" altLang="en-US" sz="4000" b="1" dirty="0"/>
              <a:t>創</a:t>
            </a:r>
            <a:r>
              <a:rPr lang="en-US" altLang="zh-CN" sz="4000" b="1" dirty="0"/>
              <a:t>19:</a:t>
            </a:r>
            <a:r>
              <a:rPr lang="en-AU" altLang="zh-CN" sz="4000" b="1" dirty="0"/>
              <a:t>4 </a:t>
            </a:r>
            <a:r>
              <a:rPr lang="zh-CN" altLang="en-US" sz="4000" b="1" dirty="0"/>
              <a:t>各處的人連老帶小都來圍住房子呼叫羅得說</a:t>
            </a:r>
            <a:r>
              <a:rPr lang="en-AU" altLang="zh-CN" sz="4000" b="1" dirty="0"/>
              <a:t>:</a:t>
            </a:r>
            <a:r>
              <a:rPr lang="zh-CN" altLang="en-US" sz="4000" b="1" dirty="0"/>
              <a:t>把他們帶出來任我們所為</a:t>
            </a:r>
            <a:endParaRPr lang="en-AU" altLang="zh-CN" sz="4000" b="1" dirty="0"/>
          </a:p>
          <a:p>
            <a:endParaRPr lang="en-AU" altLang="zh-CN" sz="4000" b="1" dirty="0"/>
          </a:p>
        </p:txBody>
      </p:sp>
    </p:spTree>
    <p:extLst>
      <p:ext uri="{BB962C8B-B14F-4D97-AF65-F5344CB8AC3E}">
        <p14:creationId xmlns:p14="http://schemas.microsoft.com/office/powerpoint/2010/main" val="408681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descr="xinsrc_332110222092737511174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94788"/>
            <a:ext cx="4567238" cy="5082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62557" y="6020500"/>
            <a:ext cx="4824548" cy="682238"/>
          </a:xfrm>
          <a:prstGeom prst="rect">
            <a:avLst/>
          </a:prstGeom>
        </p:spPr>
        <p:txBody>
          <a:bodyPr wrap="square">
            <a:spAutoFit/>
          </a:bodyPr>
          <a:lstStyle/>
          <a:p>
            <a:pPr marL="453390">
              <a:lnSpc>
                <a:spcPts val="1400"/>
              </a:lnSpc>
              <a:spcBef>
                <a:spcPts val="1200"/>
              </a:spcBef>
              <a:spcAft>
                <a:spcPts val="600"/>
              </a:spcAft>
            </a:pPr>
            <a:r>
              <a:rPr lang="zh-TW" altLang="en-US" sz="2800" b="1" dirty="0">
                <a:latin typeface="SimSun" panose="02010600030101010101" pitchFamily="2" charset="-122"/>
                <a:ea typeface="SimSun" panose="02010600030101010101" pitchFamily="2" charset="-122"/>
                <a:cs typeface="Times New Roman" panose="02020603050405020304" pitchFamily="18" charset="0"/>
              </a:rPr>
              <a:t>羅馬第二大城市龐貝</a:t>
            </a:r>
            <a:endParaRPr lang="en-AU" altLang="zh-TW" sz="2800" b="1" dirty="0">
              <a:latin typeface="SimSun" panose="02010600030101010101" pitchFamily="2" charset="-122"/>
              <a:ea typeface="SimSun" panose="02010600030101010101" pitchFamily="2" charset="-122"/>
              <a:cs typeface="Times New Roman" panose="02020603050405020304" pitchFamily="18" charset="0"/>
            </a:endParaRPr>
          </a:p>
          <a:p>
            <a:pPr marL="453390">
              <a:lnSpc>
                <a:spcPts val="1400"/>
              </a:lnSpc>
              <a:spcBef>
                <a:spcPts val="1200"/>
              </a:spcBef>
              <a:spcAft>
                <a:spcPts val="600"/>
              </a:spcAft>
            </a:pPr>
            <a:r>
              <a:rPr lang="zh-TW" altLang="en-US" sz="2800" b="1" dirty="0">
                <a:latin typeface="SimSun" panose="02010600030101010101" pitchFamily="2" charset="-122"/>
                <a:ea typeface="SimSun" panose="02010600030101010101" pitchFamily="2" charset="-122"/>
                <a:cs typeface="Times New Roman" panose="02020603050405020304" pitchFamily="18" charset="0"/>
              </a:rPr>
              <a:t>公元</a:t>
            </a:r>
            <a:r>
              <a:rPr lang="en-US" sz="2800" b="1" dirty="0">
                <a:latin typeface="SimSun" panose="02010600030101010101" pitchFamily="2" charset="-122"/>
                <a:ea typeface="SimSun" panose="02010600030101010101" pitchFamily="2" charset="-122"/>
                <a:cs typeface="Arial" panose="020B0604020202020204" pitchFamily="34" charset="0"/>
              </a:rPr>
              <a:t>79</a:t>
            </a:r>
            <a:r>
              <a:rPr lang="zh-TW" altLang="en-US" sz="2800" b="1" dirty="0">
                <a:latin typeface="SimSun" panose="02010600030101010101" pitchFamily="2" charset="-122"/>
                <a:ea typeface="SimSun" panose="02010600030101010101" pitchFamily="2" charset="-122"/>
                <a:cs typeface="Times New Roman" panose="02020603050405020304" pitchFamily="18" charset="0"/>
              </a:rPr>
              <a:t>年</a:t>
            </a:r>
            <a:r>
              <a:rPr lang="en-US" sz="2800" b="1" dirty="0">
                <a:latin typeface="SimSun" panose="02010600030101010101" pitchFamily="2" charset="-122"/>
                <a:ea typeface="SimSun" panose="02010600030101010101" pitchFamily="2" charset="-122"/>
                <a:cs typeface="Arial" panose="020B0604020202020204" pitchFamily="34" charset="0"/>
              </a:rPr>
              <a:t>8</a:t>
            </a:r>
            <a:r>
              <a:rPr lang="zh-TW" altLang="en-US" sz="2800" b="1" dirty="0">
                <a:latin typeface="SimSun" panose="02010600030101010101" pitchFamily="2" charset="-122"/>
                <a:ea typeface="SimSun" panose="02010600030101010101" pitchFamily="2" charset="-122"/>
                <a:cs typeface="Times New Roman" panose="02020603050405020304" pitchFamily="18" charset="0"/>
              </a:rPr>
              <a:t>月</a:t>
            </a:r>
            <a:r>
              <a:rPr lang="en-US" sz="2800" b="1" dirty="0">
                <a:latin typeface="SimSun" panose="02010600030101010101" pitchFamily="2" charset="-122"/>
                <a:ea typeface="SimSun" panose="02010600030101010101" pitchFamily="2" charset="-122"/>
                <a:cs typeface="Arial" panose="020B0604020202020204" pitchFamily="34" charset="0"/>
              </a:rPr>
              <a:t>24</a:t>
            </a:r>
            <a:r>
              <a:rPr lang="zh-TW" altLang="en-US" sz="2800" b="1" dirty="0">
                <a:latin typeface="SimSun" panose="02010600030101010101" pitchFamily="2" charset="-122"/>
                <a:ea typeface="SimSun" panose="02010600030101010101" pitchFamily="2" charset="-122"/>
                <a:cs typeface="Times New Roman" panose="02020603050405020304" pitchFamily="18" charset="0"/>
              </a:rPr>
              <a:t>日火山爆發</a:t>
            </a:r>
            <a:endParaRPr lang="en-AU" sz="2800" b="1" dirty="0">
              <a:latin typeface="SimSun" panose="02010600030101010101" pitchFamily="2" charset="-122"/>
              <a:ea typeface="SimSun" panose="02010600030101010101" pitchFamily="2" charset="-122"/>
              <a:cs typeface="Times New Roman" panose="02020603050405020304" pitchFamily="18" charset="0"/>
            </a:endParaRPr>
          </a:p>
        </p:txBody>
      </p:sp>
      <p:pic>
        <p:nvPicPr>
          <p:cNvPr id="1027" name="Picture 3" descr="http://www.epochtimes.com/i6/1308131254532131--s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7955" y="2741302"/>
            <a:ext cx="4526045" cy="3035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567238" y="5748631"/>
            <a:ext cx="4410892" cy="954107"/>
          </a:xfrm>
          <a:prstGeom prst="rect">
            <a:avLst/>
          </a:prstGeom>
        </p:spPr>
        <p:txBody>
          <a:bodyPr wrap="square">
            <a:spAutoFit/>
          </a:bodyPr>
          <a:lstStyle/>
          <a:p>
            <a:pPr marL="453390">
              <a:spcAft>
                <a:spcPts val="1800"/>
              </a:spcAft>
            </a:pPr>
            <a:r>
              <a:rPr lang="zh-TW" altLang="en-US" sz="2800" b="1" dirty="0">
                <a:latin typeface="SimSun" panose="02010600030101010101" pitchFamily="2" charset="-122"/>
                <a:ea typeface="SimSun" panose="02010600030101010101" pitchFamily="2" charset="-122"/>
                <a:cs typeface="SimSun" panose="02010600030101010101" pitchFamily="2" charset="-122"/>
              </a:rPr>
              <a:t>火山灰和噴出的熔岩覆</a:t>
            </a:r>
            <a:r>
              <a:rPr lang="zh-CN" altLang="en-US" sz="2800" b="1" dirty="0">
                <a:latin typeface="SimSun" panose="02010600030101010101" pitchFamily="2" charset="-122"/>
                <a:ea typeface="SimSun" panose="02010600030101010101" pitchFamily="2" charset="-122"/>
                <a:cs typeface="SimSun" panose="02010600030101010101" pitchFamily="2" charset="-122"/>
              </a:rPr>
              <a:t>蓋</a:t>
            </a:r>
            <a:r>
              <a:rPr lang="zh-TW" altLang="en-US" sz="2800" b="1" dirty="0">
                <a:latin typeface="SimSun" panose="02010600030101010101" pitchFamily="2" charset="-122"/>
                <a:ea typeface="SimSun" panose="02010600030101010101" pitchFamily="2" charset="-122"/>
                <a:cs typeface="SimSun" panose="02010600030101010101" pitchFamily="2" charset="-122"/>
              </a:rPr>
              <a:t>了龐貝城</a:t>
            </a:r>
            <a:endParaRPr lang="en-AU" sz="2800" b="1" dirty="0">
              <a:latin typeface="SimSun" panose="02010600030101010101" pitchFamily="2" charset="-122"/>
              <a:ea typeface="SimSun" panose="02010600030101010101" pitchFamily="2" charset="-122"/>
              <a:cs typeface="Times New Roman" panose="02020603050405020304" pitchFamily="18" charset="0"/>
            </a:endParaRPr>
          </a:p>
        </p:txBody>
      </p:sp>
      <p:sp>
        <p:nvSpPr>
          <p:cNvPr id="4" name="TextBox 3"/>
          <p:cNvSpPr txBox="1"/>
          <p:nvPr/>
        </p:nvSpPr>
        <p:spPr>
          <a:xfrm>
            <a:off x="4617955" y="694788"/>
            <a:ext cx="4526045" cy="2062103"/>
          </a:xfrm>
          <a:prstGeom prst="rect">
            <a:avLst/>
          </a:prstGeom>
          <a:noFill/>
        </p:spPr>
        <p:txBody>
          <a:bodyPr wrap="square" rtlCol="0">
            <a:spAutoFit/>
          </a:bodyPr>
          <a:lstStyle/>
          <a:p>
            <a:r>
              <a:rPr lang="zh-CN" altLang="en-US" sz="2800" b="1" dirty="0"/>
              <a:t>彼後</a:t>
            </a:r>
            <a:r>
              <a:rPr lang="en-US" altLang="zh-CN" sz="2800" b="1" dirty="0"/>
              <a:t>3:10 </a:t>
            </a:r>
            <a:r>
              <a:rPr lang="zh-TW" altLang="en-US" sz="3200" b="1" dirty="0"/>
              <a:t>天必大有響聲廢去</a:t>
            </a:r>
            <a:r>
              <a:rPr lang="en-AU" altLang="zh-TW" sz="3200" b="1" dirty="0"/>
              <a:t>,</a:t>
            </a:r>
            <a:r>
              <a:rPr lang="zh-TW" altLang="en-US" sz="3200" b="1" dirty="0"/>
              <a:t>有形質的都要被烈火銷化</a:t>
            </a:r>
            <a:r>
              <a:rPr lang="en-AU" altLang="zh-TW" sz="3200" b="1" dirty="0"/>
              <a:t>,</a:t>
            </a:r>
            <a:r>
              <a:rPr lang="zh-TW" altLang="en-US" sz="3200" b="1" dirty="0"/>
              <a:t>地和其上的物都要燒盡了。</a:t>
            </a:r>
            <a:endParaRPr lang="en-AU" sz="2800" b="1" dirty="0"/>
          </a:p>
        </p:txBody>
      </p:sp>
      <p:sp>
        <p:nvSpPr>
          <p:cNvPr id="5" name="TextBox 4"/>
          <p:cNvSpPr txBox="1"/>
          <p:nvPr/>
        </p:nvSpPr>
        <p:spPr>
          <a:xfrm>
            <a:off x="0" y="0"/>
            <a:ext cx="9144000" cy="615553"/>
          </a:xfrm>
          <a:prstGeom prst="rect">
            <a:avLst/>
          </a:prstGeom>
          <a:noFill/>
        </p:spPr>
        <p:txBody>
          <a:bodyPr wrap="square" rtlCol="0">
            <a:spAutoFit/>
          </a:bodyPr>
          <a:lstStyle/>
          <a:p>
            <a:r>
              <a:rPr lang="zh-CN" altLang="en-US" sz="3400" b="1" dirty="0"/>
              <a:t>所多瑪蛾摩拉焚燬  預告末日審判世界被火燒盡</a:t>
            </a:r>
            <a:endParaRPr lang="en-AU" sz="3400" b="1" dirty="0"/>
          </a:p>
        </p:txBody>
      </p:sp>
    </p:spTree>
    <p:extLst>
      <p:ext uri="{BB962C8B-B14F-4D97-AF65-F5344CB8AC3E}">
        <p14:creationId xmlns:p14="http://schemas.microsoft.com/office/powerpoint/2010/main" val="24403754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1142</TotalTime>
  <Words>2633</Words>
  <Application>Microsoft Office PowerPoint</Application>
  <PresentationFormat>On-screen Show (4:3)</PresentationFormat>
  <Paragraphs>106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以史為鑑 </vt:lpstr>
      <vt:lpstr>PowerPoint Presentation</vt:lpstr>
      <vt:lpstr>PowerPoint Presentation</vt:lpstr>
      <vt:lpstr>彼得後書 2:1-10a 摘要</vt:lpstr>
      <vt:lpstr>1-3古有假先知、今有假教師引誘多人滅亡</vt:lpstr>
      <vt:lpstr>4 神對曾犯罪的天使不姑息: 鍊子、審判</vt:lpstr>
      <vt:lpstr>5 神對古代邪惡世代不姑息:洪水、滅亡       -但拯救義人諾亞一家</vt:lpstr>
      <vt:lpstr>6-8   神對淫邪暴行兩城不姑息:焚燒、滅亡            -但拯救義人羅得</vt:lpstr>
      <vt:lpstr>PowerPoint Presentation</vt:lpstr>
      <vt:lpstr>9-10a 敬虔人與放縱情慾、藐視神權威的人   結局不同</vt:lpstr>
      <vt:lpstr>PowerPoint Presentation</vt:lpstr>
      <vt:lpstr>今天基督徒的鑑戒</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以史為鑑</dc:title>
  <dc:creator>RH</dc:creator>
  <cp:lastModifiedBy>Admin</cp:lastModifiedBy>
  <cp:revision>113</cp:revision>
  <cp:lastPrinted>2016-06-18T22:18:02Z</cp:lastPrinted>
  <dcterms:created xsi:type="dcterms:W3CDTF">2016-06-17T01:58:00Z</dcterms:created>
  <dcterms:modified xsi:type="dcterms:W3CDTF">2016-06-20T03:02:40Z</dcterms:modified>
</cp:coreProperties>
</file>