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542" r:id="rId4"/>
    <p:sldId id="543" r:id="rId5"/>
    <p:sldId id="537" r:id="rId6"/>
    <p:sldId id="538" r:id="rId7"/>
    <p:sldId id="540" r:id="rId8"/>
    <p:sldId id="539" r:id="rId9"/>
    <p:sldId id="545" r:id="rId10"/>
    <p:sldId id="54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7971" autoAdjust="0"/>
  </p:normalViewPr>
  <p:slideViewPr>
    <p:cSldViewPr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A0A9D7B-033D-4F58-AE4E-C4D7CD3C130C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D5FC8F3-CA63-422B-9A24-3A0A90059DF1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033134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37789D-0219-4721-BC66-4CBFDC428DE2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S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S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D19B1E-959A-4FAC-BE06-4A302AF1EF1F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4098085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endParaRPr lang="en-SG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1E77BAB-A655-49EC-A4DE-7849873409E5}" type="slidenum">
              <a:rPr lang="en-SG" altLang="en-US"/>
              <a:pPr/>
              <a:t>1</a:t>
            </a:fld>
            <a:endParaRPr lang="en-SG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8C291-2F01-49F5-B1A0-E37F1116F887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A59B8-41A7-469C-A202-CD84B2BB7587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43087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2A255-6C4D-4ABD-85BE-8A0EC4E318A7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740E2-63A9-47A5-850B-F27ACA153E07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02096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0AFC-FFC7-4ED3-81D4-9A48CEBC7373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ACB7E-45B6-4ECB-B6B4-50A9B82713FA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49436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0E1B-C8FE-4027-9C4B-61AA24B8881E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DA8AE-A8FF-4A84-AAAD-092781B9E8C6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79341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69F7F-0FA5-46D4-ABF4-B0E1E468FEB8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32723-38A5-415D-AA20-AE00D5E47CDF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407719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0B8D6-EBEB-4D92-9DC3-9C323759AC6D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70EC8-1F37-4037-A68C-A3B14CEA87CA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95604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7D8A-010E-4254-9D46-D8DE9D8BDD5D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4EDD6-B7BA-41E7-A1F6-B6BA2E158F0B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3601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E26A-7DCF-4782-8F8A-7CF4C063C5C6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D3FA2-A08D-4F69-A8B2-D56597C53B51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400346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69AED-6528-4073-AA52-15D19491FECC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8F59B-D1B0-4595-BAF3-DCB024A2E9CE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26652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861F6-167D-45E8-A97F-17DF7657655F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79450-27A7-4296-BB4C-C839EFBDF4C2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38951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43602-2610-4365-A62E-54D5308A963F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DB31B-446F-43EF-AE07-C4DADBF17645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18363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E1FA86-FA49-4D8F-9402-DD8DC5712652}" type="datetimeFigureOut">
              <a:rPr lang="en-SG"/>
              <a:pPr>
                <a:defRPr/>
              </a:pPr>
              <a:t>26/2/2017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ED3E76EF-2D9E-42A3-BC68-BC8B9C407C10}" type="slidenum">
              <a:rPr lang="en-SG" altLang="en-US"/>
              <a:pPr/>
              <a:t>‹#›</a:t>
            </a:fld>
            <a:endParaRPr lang="en-S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  <p:sldLayoutId id="2147484318" r:id="rId2"/>
    <p:sldLayoutId id="2147484319" r:id="rId3"/>
    <p:sldLayoutId id="2147484320" r:id="rId4"/>
    <p:sldLayoutId id="2147484321" r:id="rId5"/>
    <p:sldLayoutId id="2147484322" r:id="rId6"/>
    <p:sldLayoutId id="2147484323" r:id="rId7"/>
    <p:sldLayoutId id="2147484324" r:id="rId8"/>
    <p:sldLayoutId id="2147484327" r:id="rId9"/>
    <p:sldLayoutId id="2147484325" r:id="rId10"/>
    <p:sldLayoutId id="214748432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803275" y="4305300"/>
            <a:ext cx="7518400" cy="9366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cs typeface="幼圆"/>
              </a:rPr>
              <a:t>在真理中相爱</a:t>
            </a:r>
            <a:endParaRPr lang="en-SG" altLang="en-US" b="1" smtClean="0">
              <a:ea typeface="DengXian Light" pitchFamily="2" charset="-122"/>
              <a:cs typeface="幼圆"/>
            </a:endParaRPr>
          </a:p>
        </p:txBody>
      </p:sp>
      <p:sp>
        <p:nvSpPr>
          <p:cNvPr id="6147" name="Title 1"/>
          <p:cNvSpPr txBox="1">
            <a:spLocks/>
          </p:cNvSpPr>
          <p:nvPr/>
        </p:nvSpPr>
        <p:spPr bwMode="auto">
          <a:xfrm>
            <a:off x="-1588" y="5748338"/>
            <a:ext cx="9128126" cy="110966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zh-CN" altLang="en-US" sz="4400" b="1">
                <a:cs typeface="幼圆"/>
              </a:rPr>
              <a:t>约翰贰书 </a:t>
            </a:r>
            <a:r>
              <a:rPr lang="en-AU" altLang="zh-CN" sz="4400" b="1">
                <a:cs typeface="幼圆"/>
              </a:rPr>
              <a:t>1-13</a:t>
            </a:r>
            <a:r>
              <a:rPr lang="en-AU" altLang="en-US" sz="4400" b="1">
                <a:ea typeface="DengXian" pitchFamily="2" charset="-122"/>
                <a:cs typeface="幼圆"/>
              </a:rPr>
              <a:t> </a:t>
            </a:r>
            <a:endParaRPr lang="en-US" altLang="en-US" sz="4400" b="1">
              <a:ea typeface="DengXian" pitchFamily="2" charset="-122"/>
              <a:cs typeface="幼圆"/>
            </a:endParaRPr>
          </a:p>
        </p:txBody>
      </p:sp>
      <p:sp>
        <p:nvSpPr>
          <p:cNvPr id="6148" name="AutoShape 5" descr="Image result for pebbles"/>
          <p:cNvSpPr>
            <a:spLocks noChangeAspect="1" noChangeArrowheads="1"/>
          </p:cNvSpPr>
          <p:nvPr/>
        </p:nvSpPr>
        <p:spPr bwMode="auto">
          <a:xfrm>
            <a:off x="1609725" y="1457325"/>
            <a:ext cx="592455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pic>
        <p:nvPicPr>
          <p:cNvPr id="614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273050"/>
            <a:ext cx="7997825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120650"/>
            <a:ext cx="8704263" cy="7207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latin typeface="DengXian" pitchFamily="2" charset="-122"/>
                <a:ea typeface="DengXian" pitchFamily="2" charset="-122"/>
                <a:cs typeface="幼圆"/>
              </a:rPr>
              <a:t>应用：在真理中相爱</a:t>
            </a:r>
            <a:endParaRPr lang="en-AU" altLang="en-US" b="1" smtClean="0">
              <a:ea typeface="DengXian" pitchFamily="2" charset="-122"/>
              <a:cs typeface="幼圆"/>
            </a:endParaRPr>
          </a:p>
        </p:txBody>
      </p:sp>
      <p:sp>
        <p:nvSpPr>
          <p:cNvPr id="16387" name="AutoShape 4" descr="Image result for self satisfied"/>
          <p:cNvSpPr>
            <a:spLocks noChangeAspect="1" noChangeArrowheads="1"/>
          </p:cNvSpPr>
          <p:nvPr/>
        </p:nvSpPr>
        <p:spPr bwMode="auto">
          <a:xfrm>
            <a:off x="3143250" y="2238375"/>
            <a:ext cx="2857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" name="Rectangle 1"/>
          <p:cNvSpPr/>
          <p:nvPr/>
        </p:nvSpPr>
        <p:spPr>
          <a:xfrm>
            <a:off x="323850" y="750888"/>
            <a:ext cx="8380413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3600" baseline="30000" dirty="0">
                <a:latin typeface="+mn-ea"/>
              </a:rPr>
              <a:t>4</a:t>
            </a:r>
            <a:r>
              <a:rPr lang="en-AU" altLang="zh-CN" sz="3600" dirty="0">
                <a:latin typeface="+mn-ea"/>
              </a:rPr>
              <a:t> </a:t>
            </a:r>
            <a:r>
              <a:rPr lang="zh-CN" altLang="en-US" sz="3600" dirty="0">
                <a:latin typeface="+mn-ea"/>
              </a:rPr>
              <a:t>爱是恒久忍耐，又有恩慈。</a:t>
            </a:r>
            <a:endParaRPr lang="en-US" altLang="zh-CN" sz="3600" dirty="0">
              <a:latin typeface="+mn-ea"/>
            </a:endParaRPr>
          </a:p>
          <a:p>
            <a:pPr algn="ctr">
              <a:defRPr/>
            </a:pPr>
            <a:r>
              <a:rPr lang="zh-CN" altLang="en-US" sz="3600" dirty="0">
                <a:latin typeface="+mn-ea"/>
              </a:rPr>
              <a:t>爱是不嫉妒。</a:t>
            </a:r>
            <a:endParaRPr lang="en-US" altLang="zh-CN" sz="3600" dirty="0">
              <a:latin typeface="+mn-ea"/>
            </a:endParaRPr>
          </a:p>
          <a:p>
            <a:pPr algn="ctr">
              <a:defRPr/>
            </a:pPr>
            <a:r>
              <a:rPr lang="zh-CN" altLang="en-US" sz="3600" dirty="0">
                <a:latin typeface="+mn-ea"/>
              </a:rPr>
              <a:t>爱是不自夸。不张狂。 </a:t>
            </a:r>
            <a:endParaRPr lang="en-US" altLang="zh-CN" sz="3600" dirty="0">
              <a:latin typeface="+mn-ea"/>
            </a:endParaRPr>
          </a:p>
          <a:p>
            <a:pPr algn="ctr">
              <a:defRPr/>
            </a:pPr>
            <a:r>
              <a:rPr lang="en-US" altLang="zh-CN" sz="3600" baseline="30000" dirty="0">
                <a:latin typeface="+mn-ea"/>
              </a:rPr>
              <a:t>5</a:t>
            </a:r>
            <a:r>
              <a:rPr lang="en-AU" altLang="zh-CN" sz="3600" dirty="0">
                <a:latin typeface="+mn-ea"/>
              </a:rPr>
              <a:t> </a:t>
            </a:r>
            <a:r>
              <a:rPr lang="zh-CN" altLang="en-US" sz="3600" dirty="0">
                <a:latin typeface="+mn-ea"/>
              </a:rPr>
              <a:t>不作害羞的事。</a:t>
            </a:r>
            <a:endParaRPr lang="en-US" altLang="zh-CN" sz="3600" dirty="0">
              <a:latin typeface="+mn-ea"/>
            </a:endParaRPr>
          </a:p>
          <a:p>
            <a:pPr algn="ctr">
              <a:defRPr/>
            </a:pPr>
            <a:r>
              <a:rPr lang="zh-CN" altLang="en-US" sz="3600" dirty="0">
                <a:latin typeface="+mn-ea"/>
              </a:rPr>
              <a:t>不求自己的益处。不轻易发怒。</a:t>
            </a:r>
            <a:endParaRPr lang="en-US" altLang="zh-CN" sz="3600" dirty="0">
              <a:latin typeface="+mn-ea"/>
            </a:endParaRPr>
          </a:p>
          <a:p>
            <a:pPr algn="ctr">
              <a:defRPr/>
            </a:pPr>
            <a:r>
              <a:rPr lang="zh-CN" altLang="en-US" sz="3600" dirty="0">
                <a:latin typeface="+mn-ea"/>
              </a:rPr>
              <a:t>不计算人的恶。 </a:t>
            </a:r>
            <a:endParaRPr lang="en-US" altLang="zh-CN" sz="3600" dirty="0">
              <a:latin typeface="+mn-ea"/>
            </a:endParaRPr>
          </a:p>
          <a:p>
            <a:pPr algn="ctr">
              <a:defRPr/>
            </a:pPr>
            <a:r>
              <a:rPr lang="en-US" altLang="zh-CN" sz="3600" baseline="30000" dirty="0">
                <a:latin typeface="+mn-ea"/>
              </a:rPr>
              <a:t>6</a:t>
            </a:r>
            <a:r>
              <a:rPr lang="en-AU" altLang="zh-CN" sz="3600" dirty="0">
                <a:latin typeface="+mn-ea"/>
              </a:rPr>
              <a:t> </a:t>
            </a:r>
            <a:r>
              <a:rPr lang="zh-CN" altLang="en-US" sz="3600" dirty="0">
                <a:latin typeface="+mn-ea"/>
              </a:rPr>
              <a:t>不喜欢不义。只喜欢真理。 </a:t>
            </a:r>
            <a:endParaRPr lang="en-US" altLang="zh-CN" sz="3600" dirty="0">
              <a:latin typeface="+mn-ea"/>
            </a:endParaRPr>
          </a:p>
          <a:p>
            <a:pPr algn="ctr">
              <a:defRPr/>
            </a:pPr>
            <a:r>
              <a:rPr lang="en-US" altLang="zh-CN" sz="3600" baseline="30000" dirty="0">
                <a:latin typeface="+mn-ea"/>
              </a:rPr>
              <a:t>7</a:t>
            </a:r>
            <a:r>
              <a:rPr lang="en-AU" altLang="zh-CN" sz="3600" dirty="0">
                <a:latin typeface="+mn-ea"/>
              </a:rPr>
              <a:t> </a:t>
            </a:r>
            <a:r>
              <a:rPr lang="zh-CN" altLang="en-US" sz="3600" dirty="0">
                <a:latin typeface="+mn-ea"/>
              </a:rPr>
              <a:t>凡事包容。凡事相信。</a:t>
            </a:r>
            <a:endParaRPr lang="en-US" altLang="zh-CN" sz="3600" dirty="0">
              <a:latin typeface="+mn-ea"/>
            </a:endParaRPr>
          </a:p>
          <a:p>
            <a:pPr algn="ctr">
              <a:defRPr/>
            </a:pPr>
            <a:r>
              <a:rPr lang="zh-CN" altLang="en-US" sz="3600" dirty="0">
                <a:latin typeface="+mn-ea"/>
              </a:rPr>
              <a:t>凡事盼望。凡事忍耐。 </a:t>
            </a:r>
            <a:endParaRPr lang="en-US" altLang="zh-CN" sz="3600" dirty="0">
              <a:latin typeface="+mn-ea"/>
            </a:endParaRPr>
          </a:p>
          <a:p>
            <a:pPr algn="ctr">
              <a:defRPr/>
            </a:pPr>
            <a:r>
              <a:rPr lang="en-US" altLang="zh-CN" sz="3600" baseline="30000" dirty="0">
                <a:latin typeface="+mn-ea"/>
              </a:rPr>
              <a:t>8</a:t>
            </a:r>
            <a:r>
              <a:rPr lang="en-AU" altLang="zh-CN" sz="3600" dirty="0">
                <a:latin typeface="+mn-ea"/>
              </a:rPr>
              <a:t> </a:t>
            </a:r>
            <a:r>
              <a:rPr lang="zh-CN" altLang="en-US" sz="3600" dirty="0">
                <a:latin typeface="+mn-ea"/>
              </a:rPr>
              <a:t>爱是永不止息。</a:t>
            </a:r>
            <a:endParaRPr lang="en-AU" sz="3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8313" y="247650"/>
            <a:ext cx="8235950" cy="7207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latin typeface="DengXian" pitchFamily="2" charset="-122"/>
                <a:ea typeface="DengXian" pitchFamily="2" charset="-122"/>
                <a:cs typeface="幼圆"/>
              </a:rPr>
              <a:t>引言：你现在生活</a:t>
            </a:r>
            <a:r>
              <a:rPr lang="zh-CN" altLang="en-US" b="1" smtClean="0">
                <a:solidFill>
                  <a:srgbClr val="404040"/>
                </a:solidFill>
                <a:latin typeface="DengXian" pitchFamily="2" charset="-122"/>
                <a:ea typeface="DengXian" pitchFamily="2" charset="-122"/>
                <a:cs typeface="幼圆"/>
              </a:rPr>
              <a:t>的规范是什么？</a:t>
            </a:r>
            <a:endParaRPr lang="en-AU" altLang="en-US" b="1" smtClean="0">
              <a:ea typeface="DengXian" pitchFamily="2" charset="-122"/>
              <a:cs typeface="幼圆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41438"/>
            <a:ext cx="8578850" cy="53276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AU" altLang="zh-CN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AU" altLang="zh-CN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196" name="AutoShape 4" descr="Image result for self satisfied"/>
          <p:cNvSpPr>
            <a:spLocks noChangeAspect="1" noChangeArrowheads="1"/>
          </p:cNvSpPr>
          <p:nvPr/>
        </p:nvSpPr>
        <p:spPr bwMode="auto">
          <a:xfrm>
            <a:off x="3143250" y="2238375"/>
            <a:ext cx="2857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pic>
        <p:nvPicPr>
          <p:cNvPr id="819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223838"/>
            <a:ext cx="1487487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998538"/>
            <a:ext cx="5165726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890963"/>
            <a:ext cx="5724525" cy="49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6350" y="3906838"/>
            <a:ext cx="30241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3600" b="1"/>
              <a:t>大学生</a:t>
            </a:r>
            <a:endParaRPr lang="en-AU" altLang="en-US" sz="3600" b="1"/>
          </a:p>
        </p:txBody>
      </p:sp>
      <p:sp>
        <p:nvSpPr>
          <p:cNvPr id="7177" name="TextBox 8"/>
          <p:cNvSpPr txBox="1">
            <a:spLocks noChangeArrowheads="1"/>
          </p:cNvSpPr>
          <p:nvPr/>
        </p:nvSpPr>
        <p:spPr bwMode="auto">
          <a:xfrm>
            <a:off x="7535863" y="3244850"/>
            <a:ext cx="16017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3600" b="1"/>
              <a:t>上班族</a:t>
            </a:r>
            <a:endParaRPr lang="en-AU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120650"/>
            <a:ext cx="8704263" cy="7207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latin typeface="DengXian" pitchFamily="2" charset="-122"/>
                <a:ea typeface="DengXian" pitchFamily="2" charset="-122"/>
                <a:cs typeface="幼圆"/>
              </a:rPr>
              <a:t>基督徒（或教会）</a:t>
            </a:r>
            <a:r>
              <a:rPr lang="zh-CN" altLang="en-US" b="1" smtClean="0">
                <a:solidFill>
                  <a:srgbClr val="404040"/>
                </a:solidFill>
                <a:latin typeface="DengXian" pitchFamily="2" charset="-122"/>
                <a:ea typeface="DengXian" pitchFamily="2" charset="-122"/>
                <a:cs typeface="幼圆"/>
              </a:rPr>
              <a:t>的规范是什么呢？</a:t>
            </a:r>
            <a:endParaRPr lang="en-AU" altLang="en-US" b="1" smtClean="0">
              <a:ea typeface="DengXian" pitchFamily="2" charset="-122"/>
              <a:cs typeface="幼圆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41438"/>
            <a:ext cx="8578850" cy="53276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AU" altLang="zh-CN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AU" altLang="zh-CN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20" name="AutoShape 4" descr="Image result for self satisfied"/>
          <p:cNvSpPr>
            <a:spLocks noChangeAspect="1" noChangeArrowheads="1"/>
          </p:cNvSpPr>
          <p:nvPr/>
        </p:nvSpPr>
        <p:spPr bwMode="auto">
          <a:xfrm>
            <a:off x="3143250" y="2238375"/>
            <a:ext cx="2857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pic>
        <p:nvPicPr>
          <p:cNvPr id="819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898900"/>
            <a:ext cx="4468812" cy="29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013" y="822325"/>
            <a:ext cx="4743451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346075"/>
            <a:ext cx="1487487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203200" y="4530725"/>
            <a:ext cx="3024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3600" b="1"/>
              <a:t>第一世纪教会</a:t>
            </a:r>
            <a:endParaRPr lang="en-AU" altLang="en-US" sz="3600" b="1"/>
          </a:p>
        </p:txBody>
      </p:sp>
      <p:sp>
        <p:nvSpPr>
          <p:cNvPr id="8201" name="TextBox 16"/>
          <p:cNvSpPr txBox="1">
            <a:spLocks noChangeArrowheads="1"/>
          </p:cNvSpPr>
          <p:nvPr/>
        </p:nvSpPr>
        <p:spPr bwMode="auto">
          <a:xfrm>
            <a:off x="5951538" y="3179763"/>
            <a:ext cx="30241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zh-CN" altLang="en-US" sz="3600" b="1"/>
              <a:t>廿一世纪教会</a:t>
            </a:r>
            <a:endParaRPr lang="en-AU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20650"/>
            <a:ext cx="8704263" cy="7207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latin typeface="DengXian" pitchFamily="2" charset="-122"/>
                <a:ea typeface="DengXian" pitchFamily="2" charset="-122"/>
                <a:cs typeface="幼圆"/>
              </a:rPr>
              <a:t>基督徒（或教会）</a:t>
            </a:r>
            <a:r>
              <a:rPr lang="zh-CN" altLang="en-US" b="1" smtClean="0">
                <a:solidFill>
                  <a:srgbClr val="404040"/>
                </a:solidFill>
                <a:latin typeface="DengXian" pitchFamily="2" charset="-122"/>
                <a:ea typeface="DengXian" pitchFamily="2" charset="-122"/>
                <a:cs typeface="幼圆"/>
              </a:rPr>
              <a:t>的规范是什么呢？</a:t>
            </a:r>
            <a:endParaRPr lang="en-AU" altLang="en-US" b="1" smtClean="0">
              <a:ea typeface="DengXian" pitchFamily="2" charset="-122"/>
              <a:cs typeface="幼圆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850" y="1341438"/>
            <a:ext cx="8578850" cy="5327650"/>
          </a:xfrm>
        </p:spPr>
        <p:txBody>
          <a:bodyPr/>
          <a:lstStyle/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AU" altLang="zh-CN" sz="3600" b="1" smtClean="0">
                <a:latin typeface="DengXian Light" pitchFamily="2" charset="-122"/>
                <a:cs typeface="幼圆"/>
              </a:rPr>
              <a:t>1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）问好：真理与爱的优先（</a:t>
            </a:r>
            <a:r>
              <a:rPr lang="en-US" altLang="zh-CN" sz="3600" b="1" smtClean="0">
                <a:latin typeface="DengXian Light" pitchFamily="2" charset="-122"/>
                <a:cs typeface="幼圆"/>
              </a:rPr>
              <a:t>1-3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节）</a:t>
            </a:r>
            <a:endParaRPr lang="en-AU" altLang="zh-CN" sz="3600" b="1" smtClean="0">
              <a:latin typeface="DengXian Light" pitchFamily="2" charset="-122"/>
              <a:cs typeface="幼圆"/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endParaRPr lang="en-US" altLang="zh-CN" sz="3600" b="1" smtClean="0">
              <a:latin typeface="DengXian Light" pitchFamily="2" charset="-122"/>
              <a:cs typeface="幼圆"/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3600" b="1" smtClean="0">
                <a:latin typeface="DengXian Light" pitchFamily="2" charset="-122"/>
                <a:cs typeface="幼圆"/>
              </a:rPr>
              <a:t>2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）信息：在真理中相爱（</a:t>
            </a:r>
            <a:r>
              <a:rPr lang="en-US" altLang="zh-CN" sz="3600" b="1" smtClean="0">
                <a:latin typeface="DengXian Light" pitchFamily="2" charset="-122"/>
                <a:cs typeface="幼圆"/>
              </a:rPr>
              <a:t>4-11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节）</a:t>
            </a:r>
            <a:endParaRPr lang="en-AU" altLang="zh-CN" sz="3600" b="1" smtClean="0">
              <a:latin typeface="DengXian Light" pitchFamily="2" charset="-122"/>
              <a:cs typeface="幼圆"/>
            </a:endParaRPr>
          </a:p>
          <a:p>
            <a:pPr lvl="1"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zh-CN" altLang="en-US" sz="3600" b="1" smtClean="0">
                <a:latin typeface="DengXian Light" pitchFamily="2" charset="-122"/>
                <a:cs typeface="幼圆"/>
              </a:rPr>
              <a:t> 神给所有基督徒的命令（</a:t>
            </a:r>
            <a:r>
              <a:rPr lang="en-US" altLang="zh-CN" sz="3600" b="1" smtClean="0">
                <a:latin typeface="DengXian Light" pitchFamily="2" charset="-122"/>
                <a:cs typeface="幼圆"/>
              </a:rPr>
              <a:t>4-6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节）</a:t>
            </a:r>
            <a:endParaRPr lang="en-AU" altLang="zh-CN" sz="3600" b="1" smtClean="0">
              <a:latin typeface="DengXian Light" pitchFamily="2" charset="-122"/>
              <a:cs typeface="幼圆"/>
            </a:endParaRPr>
          </a:p>
          <a:p>
            <a:pPr lvl="1"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zh-CN" altLang="en-US" sz="3600" b="1" smtClean="0">
                <a:latin typeface="DengXian Light" pitchFamily="2" charset="-122"/>
                <a:cs typeface="幼圆"/>
              </a:rPr>
              <a:t> 提防在这规范以外的假教师（</a:t>
            </a:r>
            <a:r>
              <a:rPr lang="en-US" altLang="zh-CN" sz="3600" b="1" smtClean="0">
                <a:latin typeface="DengXian Light" pitchFamily="2" charset="-122"/>
                <a:cs typeface="幼圆"/>
              </a:rPr>
              <a:t>7-11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节）</a:t>
            </a:r>
            <a:endParaRPr lang="en-AU" altLang="zh-CN" sz="3600" b="1" smtClean="0">
              <a:latin typeface="DengXian Light" pitchFamily="2" charset="-122"/>
              <a:cs typeface="幼圆"/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3600" b="1" smtClean="0">
                <a:latin typeface="DengXian Light" pitchFamily="2" charset="-122"/>
                <a:cs typeface="幼圆"/>
              </a:rPr>
              <a:t>		</a:t>
            </a:r>
            <a:endParaRPr lang="en-AU" altLang="en-US" sz="3600" smtClean="0">
              <a:ea typeface="DengXian" pitchFamily="2" charset="-122"/>
              <a:cs typeface="幼圆"/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AU" altLang="en-US" sz="3600" smtClean="0">
                <a:ea typeface="DengXian" pitchFamily="2" charset="-122"/>
                <a:cs typeface="幼圆"/>
              </a:rPr>
              <a:t>3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）问候（</a:t>
            </a:r>
            <a:r>
              <a:rPr lang="en-US" altLang="zh-CN" sz="3600" b="1" smtClean="0">
                <a:latin typeface="DengXian Light" pitchFamily="2" charset="-122"/>
                <a:cs typeface="幼圆"/>
              </a:rPr>
              <a:t>12-13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节）</a:t>
            </a:r>
            <a:endParaRPr lang="en-AU" altLang="en-US" sz="3600" b="1" smtClean="0">
              <a:ea typeface="DengXian" pitchFamily="2" charset="-122"/>
              <a:cs typeface="幼圆"/>
            </a:endParaRPr>
          </a:p>
        </p:txBody>
      </p:sp>
      <p:sp>
        <p:nvSpPr>
          <p:cNvPr id="10244" name="AutoShape 4" descr="Image result for self satisfied"/>
          <p:cNvSpPr>
            <a:spLocks noChangeAspect="1" noChangeArrowheads="1"/>
          </p:cNvSpPr>
          <p:nvPr/>
        </p:nvSpPr>
        <p:spPr bwMode="auto">
          <a:xfrm>
            <a:off x="3143250" y="2238375"/>
            <a:ext cx="2857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pic>
        <p:nvPicPr>
          <p:cNvPr id="10245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346075"/>
            <a:ext cx="1487487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395288" y="188913"/>
            <a:ext cx="8569325" cy="6669087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3600" b="1" smtClean="0">
                <a:latin typeface="DengXian Light" pitchFamily="2" charset="-122"/>
                <a:cs typeface="幼圆"/>
              </a:rPr>
              <a:t>问好：真理与爱的优先（</a:t>
            </a:r>
            <a:r>
              <a:rPr lang="en-US" altLang="zh-CN" sz="3600" b="1" smtClean="0">
                <a:latin typeface="DengXian Light" pitchFamily="2" charset="-122"/>
                <a:cs typeface="幼圆"/>
              </a:rPr>
              <a:t>1-3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节）</a:t>
            </a:r>
            <a:endParaRPr lang="en-AU" altLang="zh-CN" sz="3600" b="1" smtClean="0">
              <a:latin typeface="DengXian Light" pitchFamily="2" charset="-122"/>
              <a:cs typeface="幼圆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endParaRPr lang="en-US" altLang="en-US" sz="3600" smtClean="0">
              <a:ea typeface="DengXian" pitchFamily="2" charset="-122"/>
              <a:cs typeface="幼圆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600" smtClean="0">
                <a:ea typeface="DengXian" pitchFamily="2" charset="-122"/>
                <a:cs typeface="幼圆"/>
              </a:rPr>
              <a:t>1</a:t>
            </a:r>
            <a:r>
              <a:rPr lang="zh-CN" altLang="en-US" sz="3600" smtClean="0">
                <a:cs typeface="幼圆"/>
              </a:rPr>
              <a:t>作长老的写信给蒙拣选的太太，（太太或作教会下同），和她的儿女，就是我诚心（或「在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真理</a:t>
            </a:r>
            <a:r>
              <a:rPr lang="zh-CN" altLang="en-US" sz="3600" smtClean="0">
                <a:cs typeface="幼圆"/>
              </a:rPr>
              <a:t>中」）所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爱</a:t>
            </a:r>
            <a:r>
              <a:rPr lang="zh-CN" altLang="en-US" sz="3600" smtClean="0">
                <a:cs typeface="幼圆"/>
              </a:rPr>
              <a:t>的。不但我爱，也是一切知道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真理</a:t>
            </a:r>
            <a:r>
              <a:rPr lang="zh-CN" altLang="en-US" sz="3600" smtClean="0">
                <a:cs typeface="幼圆"/>
              </a:rPr>
              <a:t>之人所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爱</a:t>
            </a:r>
            <a:r>
              <a:rPr lang="zh-CN" altLang="en-US" sz="3600" smtClean="0">
                <a:cs typeface="幼圆"/>
              </a:rPr>
              <a:t>的。 </a:t>
            </a:r>
            <a:r>
              <a:rPr lang="en-US" altLang="zh-CN" sz="3600" smtClean="0">
                <a:cs typeface="幼圆"/>
              </a:rPr>
              <a:t>2 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爱</a:t>
            </a:r>
            <a:r>
              <a:rPr lang="zh-CN" altLang="en-US" sz="3600" smtClean="0">
                <a:cs typeface="幼圆"/>
              </a:rPr>
              <a:t>你们是为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真理</a:t>
            </a:r>
            <a:r>
              <a:rPr lang="zh-CN" altLang="en-US" sz="3600" smtClean="0">
                <a:cs typeface="幼圆"/>
              </a:rPr>
              <a:t>的缘故，这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真理</a:t>
            </a:r>
            <a:r>
              <a:rPr lang="zh-CN" altLang="en-US" sz="3600" smtClean="0">
                <a:cs typeface="幼圆"/>
              </a:rPr>
              <a:t>存在我们里面，也必永远与我们同在。</a:t>
            </a:r>
            <a:r>
              <a:rPr lang="en-US" altLang="zh-CN" sz="3600" smtClean="0">
                <a:cs typeface="幼圆"/>
              </a:rPr>
              <a:t>3 </a:t>
            </a:r>
            <a:r>
              <a:rPr lang="zh-CN" altLang="en-US" sz="3600" smtClean="0">
                <a:cs typeface="幼圆"/>
              </a:rPr>
              <a:t>恩惠，怜悯，平安，从父神和他儿子耶稣基督，在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真理</a:t>
            </a:r>
            <a:r>
              <a:rPr lang="zh-CN" altLang="en-US" sz="3600" smtClean="0">
                <a:cs typeface="幼圆"/>
              </a:rPr>
              <a:t>和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爱心</a:t>
            </a:r>
            <a:r>
              <a:rPr lang="zh-CN" altLang="en-US" sz="3600" smtClean="0">
                <a:cs typeface="幼圆"/>
              </a:rPr>
              <a:t>上，必常与我们同在。 </a:t>
            </a:r>
            <a:endParaRPr lang="en-AU" altLang="en-US" sz="3600" smtClean="0">
              <a:ea typeface="DengXian" pitchFamily="2" charset="-122"/>
              <a:cs typeface="幼圆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107950" y="260350"/>
            <a:ext cx="8856663" cy="6597650"/>
          </a:xfrm>
        </p:spPr>
        <p:txBody>
          <a:bodyPr/>
          <a:lstStyle/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3600" b="1" smtClean="0">
                <a:latin typeface="DengXian Light" pitchFamily="2" charset="-122"/>
                <a:cs typeface="幼圆"/>
              </a:rPr>
              <a:t>在真理中相爱 </a:t>
            </a:r>
            <a:r>
              <a:rPr lang="en-US" altLang="zh-CN" sz="3600" b="1" smtClean="0">
                <a:latin typeface="DengXian Light" pitchFamily="2" charset="-122"/>
                <a:cs typeface="幼圆"/>
              </a:rPr>
              <a:t>- </a:t>
            </a:r>
            <a:r>
              <a:rPr lang="zh-CN" altLang="en-US" sz="3600" b="1" smtClean="0">
                <a:latin typeface="DengXian Light" pitchFamily="2" charset="-122"/>
                <a:cs typeface="幼圆"/>
              </a:rPr>
              <a:t>神给所有基督徒的命令</a:t>
            </a:r>
            <a:endParaRPr lang="en-AU" altLang="zh-CN" sz="3600" b="1" smtClean="0">
              <a:latin typeface="DengXian Light" pitchFamily="2" charset="-122"/>
              <a:cs typeface="幼圆"/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endParaRPr lang="en-US" altLang="zh-CN" sz="3600" smtClean="0">
              <a:cs typeface="幼圆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3600" smtClean="0">
                <a:cs typeface="幼圆"/>
              </a:rPr>
              <a:t>4 </a:t>
            </a:r>
            <a:r>
              <a:rPr lang="zh-CN" altLang="en-US" sz="3600" smtClean="0">
                <a:cs typeface="幼圆"/>
              </a:rPr>
              <a:t>我见你的儿女，有照我们从父所受之命令遵行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真理</a:t>
            </a:r>
            <a:r>
              <a:rPr lang="zh-CN" altLang="en-US" sz="3600" smtClean="0">
                <a:cs typeface="幼圆"/>
              </a:rPr>
              <a:t>的，就甚欢喜。 </a:t>
            </a:r>
            <a:r>
              <a:rPr lang="en-US" altLang="zh-CN" sz="3600" smtClean="0">
                <a:cs typeface="幼圆"/>
              </a:rPr>
              <a:t>5 </a:t>
            </a:r>
            <a:r>
              <a:rPr lang="zh-CN" altLang="en-US" sz="3600" smtClean="0">
                <a:cs typeface="幼圆"/>
              </a:rPr>
              <a:t>太太阿，我现在劝你，我们大家要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彼此相爱</a:t>
            </a:r>
            <a:r>
              <a:rPr lang="zh-CN" altLang="en-US" sz="3600" smtClean="0">
                <a:cs typeface="幼圆"/>
              </a:rPr>
              <a:t>。这并不是我写一条新命令给你，乃是我们从起初所受的命令。 </a:t>
            </a:r>
            <a:r>
              <a:rPr lang="en-US" altLang="zh-CN" sz="3600" smtClean="0">
                <a:cs typeface="幼圆"/>
              </a:rPr>
              <a:t>6 </a:t>
            </a:r>
            <a:r>
              <a:rPr lang="zh-CN" altLang="en-US" sz="3600" smtClean="0">
                <a:cs typeface="幼圆"/>
              </a:rPr>
              <a:t>我们若照他的命令行，</a:t>
            </a:r>
            <a:r>
              <a:rPr lang="zh-CN" altLang="en-US" sz="3600" smtClean="0">
                <a:solidFill>
                  <a:srgbClr val="FF0000"/>
                </a:solidFill>
                <a:cs typeface="幼圆"/>
              </a:rPr>
              <a:t>这就是爱</a:t>
            </a:r>
            <a:r>
              <a:rPr lang="zh-CN" altLang="en-US" sz="3600" smtClean="0">
                <a:cs typeface="幼圆"/>
              </a:rPr>
              <a:t>。你们从起初所听见当行的，就是这命令。 </a:t>
            </a:r>
            <a:endParaRPr lang="en-AU" altLang="en-US" sz="3600" smtClean="0">
              <a:ea typeface="DengXian" pitchFamily="2" charset="-122"/>
              <a:cs typeface="幼圆"/>
            </a:endParaRPr>
          </a:p>
          <a:p>
            <a:pPr marL="0" indent="0" eaLnBrk="1" hangingPunct="1">
              <a:buFont typeface="Wingdings 3" pitchFamily="18" charset="2"/>
              <a:buNone/>
            </a:pPr>
            <a:endParaRPr lang="en-AU" altLang="en-US" smtClean="0">
              <a:ea typeface="DengXian" pitchFamily="2" charset="-122"/>
              <a:cs typeface="幼圆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107950" y="260350"/>
            <a:ext cx="8856663" cy="659765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3300" b="1" smtClean="0">
                <a:latin typeface="DengXian Light" pitchFamily="2" charset="-122"/>
                <a:cs typeface="幼圆"/>
              </a:rPr>
              <a:t>提防假教师 </a:t>
            </a:r>
            <a:r>
              <a:rPr lang="en-US" altLang="zh-CN" sz="3300" b="1" smtClean="0">
                <a:latin typeface="DengXian Light" pitchFamily="2" charset="-122"/>
                <a:cs typeface="幼圆"/>
              </a:rPr>
              <a:t>– </a:t>
            </a:r>
            <a:r>
              <a:rPr lang="zh-CN" altLang="en-US" sz="3300" b="1" smtClean="0">
                <a:latin typeface="DengXian Light" pitchFamily="2" charset="-122"/>
                <a:cs typeface="幼圆"/>
              </a:rPr>
              <a:t>传讲基督！</a:t>
            </a:r>
            <a:endParaRPr lang="en-US" altLang="zh-CN" sz="3300" smtClean="0">
              <a:cs typeface="幼圆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3300" smtClean="0">
                <a:cs typeface="幼圆"/>
              </a:rPr>
              <a:t>7 </a:t>
            </a:r>
            <a:r>
              <a:rPr lang="zh-CN" altLang="en-US" sz="3300" smtClean="0">
                <a:cs typeface="幼圆"/>
              </a:rPr>
              <a:t>因为世上有许多迷惑人的出来，他们不认耶稣基督是成了肉身来的。这就是那迷惑人，敌基督的。 </a:t>
            </a:r>
            <a:r>
              <a:rPr lang="en-US" altLang="zh-CN" sz="3300" smtClean="0">
                <a:cs typeface="幼圆"/>
              </a:rPr>
              <a:t>8 </a:t>
            </a:r>
            <a:r>
              <a:rPr lang="zh-CN" altLang="en-US" sz="3300" smtClean="0">
                <a:cs typeface="幼圆"/>
              </a:rPr>
              <a:t>你们要小心，不要失去你们（有古卷作我们）所作的工，乃要得着满足的赏赐。 </a:t>
            </a:r>
            <a:endParaRPr lang="en-AU" altLang="zh-CN" sz="3300" smtClean="0">
              <a:cs typeface="幼圆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3300" smtClean="0">
                <a:cs typeface="幼圆"/>
              </a:rPr>
              <a:t>9 </a:t>
            </a:r>
            <a:r>
              <a:rPr lang="zh-CN" altLang="en-US" sz="3300" smtClean="0">
                <a:cs typeface="幼圆"/>
              </a:rPr>
              <a:t>凡越过基督的教训，不常守着的，就没有神。常守这教训的，就有父又有子。 </a:t>
            </a:r>
            <a:r>
              <a:rPr lang="en-US" altLang="zh-CN" sz="3300" smtClean="0">
                <a:cs typeface="幼圆"/>
              </a:rPr>
              <a:t>10 </a:t>
            </a:r>
            <a:r>
              <a:rPr lang="zh-CN" altLang="en-US" sz="3300" smtClean="0">
                <a:cs typeface="幼圆"/>
              </a:rPr>
              <a:t>若有人到你们那里，不是传这教训，不要接他到家里，也不要问他的安。 </a:t>
            </a:r>
            <a:r>
              <a:rPr lang="en-US" altLang="zh-CN" sz="3300" smtClean="0">
                <a:cs typeface="幼圆"/>
              </a:rPr>
              <a:t>11 </a:t>
            </a:r>
            <a:r>
              <a:rPr lang="zh-CN" altLang="en-US" sz="3300" smtClean="0">
                <a:cs typeface="幼圆"/>
              </a:rPr>
              <a:t>因为问他安的，就在他的恶行上有分。 </a:t>
            </a:r>
            <a:endParaRPr lang="en-AU" altLang="en-US" sz="3300" smtClean="0">
              <a:ea typeface="DengXian" pitchFamily="2" charset="-122"/>
              <a:cs typeface="幼圆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endParaRPr lang="en-AU" altLang="en-US" sz="3300" smtClean="0">
              <a:ea typeface="DengXian" pitchFamily="2" charset="-122"/>
              <a:cs typeface="幼圆"/>
            </a:endParaRPr>
          </a:p>
          <a:p>
            <a:pPr marL="0" indent="0" eaLnBrk="1" hangingPunct="1">
              <a:buFont typeface="Wingdings 3" pitchFamily="18" charset="2"/>
              <a:buNone/>
            </a:pPr>
            <a:endParaRPr lang="en-AU" altLang="en-US" sz="1900" smtClean="0">
              <a:ea typeface="DengXian" pitchFamily="2" charset="-122"/>
              <a:cs typeface="幼圆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23850" y="115888"/>
            <a:ext cx="8640763" cy="674211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sz="3600" b="1" smtClean="0">
                <a:latin typeface="DengXian Light" pitchFamily="2" charset="-122"/>
                <a:cs typeface="幼圆"/>
              </a:rPr>
              <a:t>问候</a:t>
            </a:r>
            <a:endParaRPr lang="en-US" altLang="zh-CN" sz="3600" smtClean="0">
              <a:cs typeface="幼圆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endParaRPr lang="en-US" altLang="zh-CN" sz="3600" smtClean="0">
              <a:cs typeface="幼圆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z="3600" smtClean="0">
                <a:cs typeface="幼圆"/>
              </a:rPr>
              <a:t>12 </a:t>
            </a:r>
            <a:r>
              <a:rPr lang="zh-CN" altLang="en-US" sz="3600" smtClean="0">
                <a:cs typeface="幼圆"/>
              </a:rPr>
              <a:t>我还有许多事要写给你们，却不愿意用纸墨写出来。但盼望到你们那里，与你们当面谈论，使你们的喜乐满足。 </a:t>
            </a:r>
            <a:r>
              <a:rPr lang="en-US" altLang="zh-CN" sz="3600" smtClean="0">
                <a:cs typeface="幼圆"/>
              </a:rPr>
              <a:t>13 </a:t>
            </a:r>
            <a:r>
              <a:rPr lang="zh-CN" altLang="en-US" sz="3600" smtClean="0">
                <a:cs typeface="幼圆"/>
              </a:rPr>
              <a:t>你那蒙拣选之姊妹的儿女都问你安。 </a:t>
            </a:r>
            <a:endParaRPr lang="en-AU" altLang="en-US" sz="3600" smtClean="0">
              <a:ea typeface="DengXian" pitchFamily="2" charset="-122"/>
              <a:cs typeface="幼圆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120650"/>
            <a:ext cx="8704263" cy="7207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latin typeface="DengXian" pitchFamily="2" charset="-122"/>
                <a:ea typeface="DengXian" pitchFamily="2" charset="-122"/>
                <a:cs typeface="幼圆"/>
              </a:rPr>
              <a:t>应用：在真理中相爱</a:t>
            </a:r>
            <a:endParaRPr lang="en-AU" altLang="en-US" b="1" smtClean="0">
              <a:ea typeface="DengXian" pitchFamily="2" charset="-122"/>
              <a:cs typeface="幼圆"/>
            </a:endParaRPr>
          </a:p>
        </p:txBody>
      </p:sp>
      <p:sp>
        <p:nvSpPr>
          <p:cNvPr id="15363" name="AutoShape 4" descr="Image result for self satisfied"/>
          <p:cNvSpPr>
            <a:spLocks noChangeAspect="1" noChangeArrowheads="1"/>
          </p:cNvSpPr>
          <p:nvPr/>
        </p:nvSpPr>
        <p:spPr bwMode="auto">
          <a:xfrm>
            <a:off x="3143250" y="2238375"/>
            <a:ext cx="2857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" name="Rectangle 1"/>
          <p:cNvSpPr/>
          <p:nvPr/>
        </p:nvSpPr>
        <p:spPr>
          <a:xfrm>
            <a:off x="250825" y="750888"/>
            <a:ext cx="8453438" cy="39703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altLang="zh-CN" sz="3600" baseline="30000" dirty="0">
                <a:latin typeface="+mn-ea"/>
              </a:rPr>
              <a:t>1 </a:t>
            </a:r>
            <a:r>
              <a:rPr lang="zh-CN" altLang="en-US" sz="3600" dirty="0">
                <a:latin typeface="+mn-ea"/>
              </a:rPr>
              <a:t>我若能说万人的方言，并天使的话语却没有爱，我就成了鸣的锣，响的钹一般。 </a:t>
            </a:r>
            <a:r>
              <a:rPr lang="en-US" altLang="zh-CN" sz="3600" baseline="30000" dirty="0">
                <a:latin typeface="+mn-ea"/>
              </a:rPr>
              <a:t>2</a:t>
            </a:r>
            <a:r>
              <a:rPr lang="en-AU" altLang="zh-CN" sz="3600" dirty="0">
                <a:latin typeface="+mn-ea"/>
              </a:rPr>
              <a:t> </a:t>
            </a:r>
            <a:r>
              <a:rPr lang="zh-CN" altLang="en-US" sz="3600" dirty="0">
                <a:latin typeface="+mn-ea"/>
              </a:rPr>
              <a:t>我若有先知讲道之能，也明白各样的奥秘，各样的知识。而且有全备的信，叫我能够移山，却没有爱，我就算不得什么。 </a:t>
            </a:r>
            <a:r>
              <a:rPr lang="en-US" altLang="zh-CN" sz="3600" baseline="30000" dirty="0">
                <a:latin typeface="+mn-ea"/>
              </a:rPr>
              <a:t>3</a:t>
            </a:r>
            <a:r>
              <a:rPr lang="en-AU" altLang="zh-CN" sz="3600" dirty="0">
                <a:latin typeface="+mn-ea"/>
              </a:rPr>
              <a:t> </a:t>
            </a:r>
            <a:r>
              <a:rPr lang="zh-CN" altLang="en-US" sz="3600" dirty="0">
                <a:latin typeface="+mn-ea"/>
              </a:rPr>
              <a:t>我若将所有的周济穷人，又舍己身叫人焚烧，却没有爱，仍然与我无益。 </a:t>
            </a:r>
            <a:endParaRPr lang="en-US" altLang="zh-CN" sz="3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3883</TotalTime>
  <Words>906</Words>
  <Application>Microsoft Office PowerPoint</Application>
  <PresentationFormat>On-screen Show (4:3)</PresentationFormat>
  <Paragraphs>42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Calibri</vt:lpstr>
      <vt:lpstr>Arial</vt:lpstr>
      <vt:lpstr>Calibri Light</vt:lpstr>
      <vt:lpstr>DengXian</vt:lpstr>
      <vt:lpstr>PMingLiU</vt:lpstr>
      <vt:lpstr>DengXian Light</vt:lpstr>
      <vt:lpstr>幼圆</vt:lpstr>
      <vt:lpstr>Wingdings 3</vt:lpstr>
      <vt:lpstr>Office Theme</vt:lpstr>
      <vt:lpstr>在真理中相爱</vt:lpstr>
      <vt:lpstr>引言：你现在生活的规范是什么？</vt:lpstr>
      <vt:lpstr>基督徒（或教会）的规范是什么呢？</vt:lpstr>
      <vt:lpstr>基督徒（或教会）的规范是什么呢？</vt:lpstr>
      <vt:lpstr>PowerPoint Presentation</vt:lpstr>
      <vt:lpstr>PowerPoint Presentation</vt:lpstr>
      <vt:lpstr>PowerPoint Presentation</vt:lpstr>
      <vt:lpstr>PowerPoint Presentation</vt:lpstr>
      <vt:lpstr>应用：在真理中相爱</vt:lpstr>
      <vt:lpstr>应用：在真理中相爱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ＫｉａＴｅｃｋ</dc:creator>
  <cp:lastModifiedBy>Admin</cp:lastModifiedBy>
  <cp:revision>431</cp:revision>
  <dcterms:created xsi:type="dcterms:W3CDTF">2014-01-18T02:06:02Z</dcterms:created>
  <dcterms:modified xsi:type="dcterms:W3CDTF">2017-02-26T09:17:01Z</dcterms:modified>
</cp:coreProperties>
</file>