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6" r:id="rId10"/>
    <p:sldId id="265" r:id="rId11"/>
    <p:sldId id="264" r:id="rId1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60774" autoAdjust="0"/>
  </p:normalViewPr>
  <p:slideViewPr>
    <p:cSldViewPr snapToGrid="0">
      <p:cViewPr varScale="1">
        <p:scale>
          <a:sx n="39" d="100"/>
          <a:sy n="39" d="100"/>
        </p:scale>
        <p:origin x="-13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BB2D6-3024-4506-8973-8F8194CF6C13}" type="datetimeFigureOut">
              <a:rPr lang="en-AU" smtClean="0"/>
              <a:pPr/>
              <a:t>9/04/2017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CD0790-018A-44B4-BC64-16C0692A9E79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595872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D0790-018A-44B4-BC64-16C0692A9E79}" type="slidenum">
              <a:rPr lang="en-AU" smtClean="0"/>
              <a:pPr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6217924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中央紀委監察部網站該網站自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2015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月底推出該欄目至今，已披露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22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名違紀違法者的悔過書。其中有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人在悔過書中反思自己的腐敗原因時，最常提及三種心態：僥倖心理覺得被查到的機會不大、貪欲（貪心和情慾）、不平衡的心態（覺得自己當官有權有地位有教育，那些富商沒什麽文化水平，他們的享受卻是當官的薪水無法享受的。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dirty="0"/>
              <a:t>聖經說：不要心懷不平，以至作惡。貪財是萬惡之根。貪官貪來的錢做什麽？百分之九十的貪官都有情婦，有的貪官還包養幾十個情婦！加拉太書</a:t>
            </a:r>
            <a:r>
              <a:rPr lang="en-US" altLang="zh-CN" dirty="0"/>
              <a:t>6</a:t>
            </a:r>
            <a:r>
              <a:rPr lang="zh-CN" altLang="en-US" dirty="0"/>
              <a:t>章</a:t>
            </a:r>
            <a:r>
              <a:rPr lang="en-US" altLang="zh-CN" dirty="0"/>
              <a:t>8</a:t>
            </a:r>
            <a:r>
              <a:rPr lang="zh-CN" altLang="en-US" dirty="0"/>
              <a:t>節說：順著情慾撒種的必從情慾收敗壞！有衣有食就當知足，我們感恩知足嗎？還是和世人差不多？</a:t>
            </a:r>
            <a:endParaRPr lang="en-US" altLang="zh-CN" dirty="0"/>
          </a:p>
          <a:p>
            <a:r>
              <a:rPr lang="zh-CN" altLang="en-US" dirty="0"/>
              <a:t>師母最近收到墨爾本警察局一張罰單：違規事項是在</a:t>
            </a:r>
            <a:r>
              <a:rPr lang="en-US" altLang="zh-CN" dirty="0"/>
              <a:t>40</a:t>
            </a:r>
            <a:r>
              <a:rPr lang="zh-CN" altLang="en-US" dirty="0"/>
              <a:t>公里速度限制區開</a:t>
            </a:r>
            <a:r>
              <a:rPr lang="en-US" altLang="zh-CN" dirty="0"/>
              <a:t>50</a:t>
            </a:r>
            <a:r>
              <a:rPr lang="zh-CN" altLang="en-US" dirty="0"/>
              <a:t>公里，超過</a:t>
            </a:r>
            <a:r>
              <a:rPr lang="en-US" altLang="zh-CN" dirty="0"/>
              <a:t>10</a:t>
            </a:r>
            <a:r>
              <a:rPr lang="zh-CN" altLang="en-US" dirty="0"/>
              <a:t>公里被罰了</a:t>
            </a:r>
            <a:r>
              <a:rPr lang="en-US" altLang="zh-CN" dirty="0"/>
              <a:t>310</a:t>
            </a:r>
            <a:r>
              <a:rPr lang="zh-CN" altLang="en-US" dirty="0"/>
              <a:t>澳元，好痛！</a:t>
            </a:r>
            <a:endParaRPr lang="en-AU" altLang="zh-CN" dirty="0"/>
          </a:p>
          <a:p>
            <a:r>
              <a:rPr lang="zh-CN" altLang="en-US" dirty="0"/>
              <a:t>師母問我可以不可以替她寫一封信解釋因為常住布里斯本，對墨爾本路況不熟，並無意違規，師母說有人寫信求情獲得免罰。我問什麽時候需繳罰款？她說</a:t>
            </a:r>
            <a:r>
              <a:rPr lang="en-US" altLang="zh-CN" dirty="0"/>
              <a:t>5</a:t>
            </a:r>
            <a:r>
              <a:rPr lang="zh-CN" altLang="en-US" dirty="0"/>
              <a:t>月</a:t>
            </a:r>
            <a:r>
              <a:rPr lang="en-US" altLang="zh-CN" dirty="0"/>
              <a:t>1</a:t>
            </a:r>
            <a:r>
              <a:rPr lang="zh-CN" altLang="en-US" dirty="0"/>
              <a:t>日，我想了想，這個理由不是很強有力的理由，因為無意犯規也是犯規，而且寫了信以後這個案子會拖很久，大概也沒結果。而且如果沒聯繫好，過了</a:t>
            </a:r>
            <a:r>
              <a:rPr lang="en-US" altLang="zh-CN" dirty="0"/>
              <a:t>5</a:t>
            </a:r>
            <a:r>
              <a:rPr lang="zh-CN" altLang="en-US" dirty="0"/>
              <a:t>月</a:t>
            </a:r>
            <a:r>
              <a:rPr lang="en-US" altLang="zh-CN" dirty="0"/>
              <a:t>1</a:t>
            </a:r>
            <a:r>
              <a:rPr lang="zh-CN" altLang="en-US" dirty="0"/>
              <a:t>日沒交款可能被罰更多錢。而且這個月我很忙可能來回要寫幾封信都不一定有結果。我說還是交罰款吧！</a:t>
            </a:r>
            <a:endParaRPr lang="en-AU" altLang="zh-CN" dirty="0"/>
          </a:p>
          <a:p>
            <a:r>
              <a:rPr lang="zh-CN" altLang="en-US" dirty="0"/>
              <a:t>師母的開車記錄很好，但她不能對警察和法庭說我在澳洲開車</a:t>
            </a:r>
            <a:r>
              <a:rPr lang="en-US" altLang="zh-CN" dirty="0"/>
              <a:t>37</a:t>
            </a:r>
            <a:r>
              <a:rPr lang="zh-CN" altLang="en-US" dirty="0"/>
              <a:t>年，從來沒闖紅燈或者犯其它交通規則，我很守法，所以這次違規不應該罰我。犯了一條，只犯一次，也是違規！</a:t>
            </a:r>
            <a:endParaRPr lang="en-AU" altLang="zh-CN" dirty="0"/>
          </a:p>
          <a:p>
            <a:endParaRPr lang="en-AU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D0790-018A-44B4-BC64-16C0692A9E79}" type="slidenum">
              <a:rPr lang="en-AU" smtClean="0"/>
              <a:pPr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4589072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例證：</a:t>
            </a:r>
            <a:endParaRPr lang="en-AU" altLang="zh-CN" dirty="0"/>
          </a:p>
          <a:p>
            <a:r>
              <a:rPr lang="zh-CN" altLang="en-US" dirty="0"/>
              <a:t>回台服事媽媽</a:t>
            </a:r>
            <a:r>
              <a:rPr lang="en-US" altLang="zh-CN" dirty="0"/>
              <a:t>-</a:t>
            </a:r>
            <a:r>
              <a:rPr lang="zh-CN" altLang="en-US" dirty="0"/>
              <a:t>考驗失敗或通過？</a:t>
            </a:r>
            <a:endParaRPr lang="en-AU" altLang="zh-CN" dirty="0"/>
          </a:p>
          <a:p>
            <a:r>
              <a:rPr lang="zh-CN" altLang="en-US" dirty="0"/>
              <a:t>考驗一：感恩的程度</a:t>
            </a:r>
            <a:r>
              <a:rPr lang="en-US" altLang="zh-CN" dirty="0"/>
              <a:t>-</a:t>
            </a:r>
            <a:r>
              <a:rPr lang="zh-CN" altLang="en-US" dirty="0"/>
              <a:t>想到媽媽如何犧牲自己、服事孩子，我如何回報服事媽媽？</a:t>
            </a:r>
            <a:endParaRPr lang="en-AU" altLang="zh-CN" dirty="0"/>
          </a:p>
          <a:p>
            <a:r>
              <a:rPr lang="zh-CN" altLang="en-US" dirty="0"/>
              <a:t>考驗二：我是否願意討媽媽喜悅過於討自己喜悅？</a:t>
            </a:r>
            <a:endParaRPr lang="en-AU" altLang="zh-CN" dirty="0"/>
          </a:p>
          <a:p>
            <a:r>
              <a:rPr lang="zh-CN" altLang="en-US" dirty="0"/>
              <a:t>考驗三：我自以為義嗎？我體會媽媽的心嗎？</a:t>
            </a:r>
            <a:endParaRPr lang="en-AU" altLang="zh-CN" dirty="0"/>
          </a:p>
          <a:p>
            <a:r>
              <a:rPr lang="zh-CN" altLang="en-US" dirty="0"/>
              <a:t>考驗四：我是兒女，就盡孝順的本分，還是受其他因素影響而改變初衷？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D0790-018A-44B4-BC64-16C0692A9E79}" type="slidenum">
              <a:rPr lang="en-AU" smtClean="0"/>
              <a:pPr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43513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D0790-018A-44B4-BC64-16C0692A9E79}" type="slidenum">
              <a:rPr lang="en-AU" smtClean="0"/>
              <a:pPr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227401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D0790-018A-44B4-BC64-16C0692A9E79}" type="slidenum">
              <a:rPr lang="en-AU" smtClean="0"/>
              <a:pPr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299711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D0790-018A-44B4-BC64-16C0692A9E79}" type="slidenum">
              <a:rPr lang="en-AU" smtClean="0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71180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D0790-018A-44B4-BC64-16C0692A9E79}" type="slidenum">
              <a:rPr lang="en-AU" smtClean="0"/>
              <a:pPr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40577338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D0790-018A-44B4-BC64-16C0692A9E79}" type="slidenum">
              <a:rPr lang="en-AU" smtClean="0"/>
              <a:pPr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867605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D0790-018A-44B4-BC64-16C0692A9E79}" type="slidenum">
              <a:rPr lang="en-AU" smtClean="0"/>
              <a:pPr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5208519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稱義是法庭用詞，意思是一個人被法庭赦免、釋放，重獲自由。</a:t>
            </a:r>
            <a:endParaRPr lang="en-AU" altLang="zh-CN" sz="12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zh-CN" sz="12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2</a:t>
            </a:r>
            <a:r>
              <a:rPr lang="zh-CN" altLang="en-US" sz="12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：</a:t>
            </a:r>
            <a:r>
              <a:rPr lang="en-US" altLang="zh-CN" sz="12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16</a:t>
            </a:r>
            <a:r>
              <a:rPr lang="zh-CN" altLang="en-US" sz="12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翻譯“信基督”或“基督的信實”？所有格受格或所有格主格？兩派學者爭議不休，事實上兩者的意思是並存的：因基督的信實成為我們可信可靠的對象！</a:t>
            </a:r>
            <a:endParaRPr lang="en-AU" altLang="zh-CN" sz="12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D0790-018A-44B4-BC64-16C0692A9E79}" type="slidenum">
              <a:rPr lang="en-AU" smtClean="0"/>
              <a:pPr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7701335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我們稱義的人不只是罪得赦免，神的計劃是在基督裡創造我們成為新造的人，在神的國度裏接受神的培植，長成基督的樣式，教會全體弟兄姐妹在愛中行真理，作見證、傳福音給萬民。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D0790-018A-44B4-BC64-16C0692A9E79}" type="slidenum">
              <a:rPr lang="en-AU" smtClean="0"/>
              <a:pPr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912363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01929-A265-4D1B-87C0-C01F5F460763}" type="datetimeFigureOut">
              <a:rPr lang="en-AU" smtClean="0"/>
              <a:pPr/>
              <a:t>9/04/2017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75FCD-18FB-4166-A75B-EF654B6DEB8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2228880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01929-A265-4D1B-87C0-C01F5F460763}" type="datetimeFigureOut">
              <a:rPr lang="en-AU" smtClean="0"/>
              <a:pPr/>
              <a:t>9/04/2017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75FCD-18FB-4166-A75B-EF654B6DEB8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664570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01929-A265-4D1B-87C0-C01F5F460763}" type="datetimeFigureOut">
              <a:rPr lang="en-AU" smtClean="0"/>
              <a:pPr/>
              <a:t>9/04/2017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75FCD-18FB-4166-A75B-EF654B6DEB8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2785833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01929-A265-4D1B-87C0-C01F5F460763}" type="datetimeFigureOut">
              <a:rPr lang="en-AU" smtClean="0"/>
              <a:pPr/>
              <a:t>9/04/2017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75FCD-18FB-4166-A75B-EF654B6DEB8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271556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01929-A265-4D1B-87C0-C01F5F460763}" type="datetimeFigureOut">
              <a:rPr lang="en-AU" smtClean="0"/>
              <a:pPr/>
              <a:t>9/04/2017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75FCD-18FB-4166-A75B-EF654B6DEB8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715246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01929-A265-4D1B-87C0-C01F5F460763}" type="datetimeFigureOut">
              <a:rPr lang="en-AU" smtClean="0"/>
              <a:pPr/>
              <a:t>9/04/2017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75FCD-18FB-4166-A75B-EF654B6DEB8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691494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01929-A265-4D1B-87C0-C01F5F460763}" type="datetimeFigureOut">
              <a:rPr lang="en-AU" smtClean="0"/>
              <a:pPr/>
              <a:t>9/04/2017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75FCD-18FB-4166-A75B-EF654B6DEB8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2217013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01929-A265-4D1B-87C0-C01F5F460763}" type="datetimeFigureOut">
              <a:rPr lang="en-AU" smtClean="0"/>
              <a:pPr/>
              <a:t>9/04/2017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75FCD-18FB-4166-A75B-EF654B6DEB8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2398010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01929-A265-4D1B-87C0-C01F5F460763}" type="datetimeFigureOut">
              <a:rPr lang="en-AU" smtClean="0"/>
              <a:pPr/>
              <a:t>9/04/2017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75FCD-18FB-4166-A75B-EF654B6DEB8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488218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01929-A265-4D1B-87C0-C01F5F460763}" type="datetimeFigureOut">
              <a:rPr lang="en-AU" smtClean="0"/>
              <a:pPr/>
              <a:t>9/04/2017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75FCD-18FB-4166-A75B-EF654B6DEB8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301794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01929-A265-4D1B-87C0-C01F5F460763}" type="datetimeFigureOut">
              <a:rPr lang="en-AU" smtClean="0"/>
              <a:pPr/>
              <a:t>9/04/2017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75FCD-18FB-4166-A75B-EF654B6DEB8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244586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01929-A265-4D1B-87C0-C01F5F460763}" type="datetimeFigureOut">
              <a:rPr lang="en-AU" smtClean="0"/>
              <a:pPr/>
              <a:t>9/04/2017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75FCD-18FB-4166-A75B-EF654B6DEB8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2685916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445346"/>
          </a:xfrm>
        </p:spPr>
        <p:txBody>
          <a:bodyPr/>
          <a:lstStyle/>
          <a:p>
            <a:r>
              <a:rPr lang="zh-CN" altLang="en-US" b="1" dirty="0">
                <a:latin typeface="PMingLiU" panose="02020500000000000000" pitchFamily="18" charset="-120"/>
                <a:ea typeface="PMingLiU" panose="02020500000000000000" pitchFamily="18" charset="-120"/>
              </a:rPr>
              <a:t>神的恩、神的義</a:t>
            </a:r>
            <a:endParaRPr lang="en-AU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220874"/>
            <a:ext cx="6858000" cy="1655762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latin typeface="PMingLiU" panose="02020500000000000000" pitchFamily="18" charset="-120"/>
                <a:ea typeface="PMingLiU" panose="02020500000000000000" pitchFamily="18" charset="-120"/>
              </a:rPr>
              <a:t>加拉太書 </a:t>
            </a:r>
            <a:r>
              <a:rPr lang="en-AU" sz="4800" b="1" dirty="0">
                <a:latin typeface="PMingLiU" panose="02020500000000000000" pitchFamily="18" charset="-120"/>
                <a:ea typeface="PMingLiU" panose="02020500000000000000" pitchFamily="18" charset="-120"/>
              </a:rPr>
              <a:t>2:11-21</a:t>
            </a:r>
          </a:p>
        </p:txBody>
      </p:sp>
    </p:spTree>
    <p:extLst>
      <p:ext uri="{BB962C8B-B14F-4D97-AF65-F5344CB8AC3E}">
        <p14:creationId xmlns:p14="http://schemas.microsoft.com/office/powerpoint/2010/main" xmlns="" val="745060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問題：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為何無法靠行律法稱義（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2:16a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）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?</a:t>
            </a:r>
          </a:p>
          <a:p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羅 </a:t>
            </a:r>
            <a:r>
              <a:rPr lang="en-US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5:12-14 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罪是從一人入了世界</a:t>
            </a:r>
            <a:r>
              <a:rPr lang="en-AU" altLang="zh-TW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---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亞當是那後來之人的預像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r>
              <a:rPr lang="zh-TW" altLang="en-US" sz="4000" dirty="0">
                <a:latin typeface="PMingLiU" panose="02020500000000000000" pitchFamily="18" charset="-120"/>
                <a:ea typeface="PMingLiU" panose="02020500000000000000" pitchFamily="18" charset="-120"/>
              </a:rPr>
              <a:t> </a:t>
            </a:r>
            <a:endParaRPr lang="en-AU" altLang="zh-CN" sz="40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詩 </a:t>
            </a:r>
            <a:r>
              <a:rPr lang="en-US" altLang="zh-TW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14:2-3</a:t>
            </a:r>
            <a:r>
              <a:rPr lang="zh-TW" altLang="en-US" sz="4000" b="1" dirty="0">
                <a:solidFill>
                  <a:srgbClr val="0000FF"/>
                </a:solidFill>
              </a:rPr>
              <a:t> </a:t>
            </a:r>
            <a:r>
              <a:rPr lang="zh-TW" altLang="en-US" sz="4000" b="1" dirty="0"/>
              <a:t>耶和華從天上垂看世人</a:t>
            </a:r>
            <a:r>
              <a:rPr lang="en-US" altLang="zh-CN" sz="4000" b="1" dirty="0"/>
              <a:t>---</a:t>
            </a:r>
            <a:r>
              <a:rPr lang="zh-TW" altLang="en-US" sz="4000" b="1" dirty="0"/>
              <a:t>他們都偏離正路</a:t>
            </a:r>
            <a:r>
              <a:rPr lang="en-AU" altLang="zh-TW" sz="4000" b="1" dirty="0"/>
              <a:t>, </a:t>
            </a:r>
            <a:r>
              <a:rPr lang="zh-TW" altLang="en-US" sz="4000" b="1" dirty="0"/>
              <a:t>一同變為污穢</a:t>
            </a:r>
            <a:r>
              <a:rPr lang="en-AU" altLang="zh-TW" sz="4000" b="1" dirty="0"/>
              <a:t>; </a:t>
            </a:r>
            <a:r>
              <a:rPr lang="zh-TW" altLang="en-US" sz="4000" b="1" dirty="0"/>
              <a:t>並沒有行善的</a:t>
            </a:r>
            <a:r>
              <a:rPr lang="en-AU" altLang="zh-TW" sz="4000" b="1" dirty="0"/>
              <a:t>,</a:t>
            </a:r>
            <a:r>
              <a:rPr lang="zh-TW" altLang="en-US" sz="4000" b="1" dirty="0"/>
              <a:t>連一個也沒有</a:t>
            </a:r>
            <a:r>
              <a:rPr lang="zh-TW" altLang="en-US" sz="2800" b="1" dirty="0"/>
              <a:t>。</a:t>
            </a:r>
            <a:endParaRPr lang="en-AU" altLang="zh-TW" sz="2800" b="1" dirty="0"/>
          </a:p>
          <a:p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加 </a:t>
            </a:r>
            <a:r>
              <a:rPr lang="en-US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5:19-20 </a:t>
            </a:r>
            <a:r>
              <a:rPr lang="zh-TW" altLang="en-US" sz="4000" b="1" dirty="0"/>
              <a:t>情慾的事就如姦淫</a:t>
            </a:r>
            <a:r>
              <a:rPr lang="zh-TW" altLang="en-US" sz="2400" b="1" dirty="0"/>
              <a:t>、</a:t>
            </a:r>
            <a:r>
              <a:rPr lang="zh-TW" altLang="en-US" sz="4000" b="1" dirty="0"/>
              <a:t>污穢</a:t>
            </a:r>
            <a:r>
              <a:rPr lang="zh-TW" altLang="en-US" sz="2400" b="1" dirty="0"/>
              <a:t>、</a:t>
            </a:r>
            <a:r>
              <a:rPr lang="zh-TW" altLang="en-US" sz="4000" b="1" dirty="0"/>
              <a:t>邪蕩</a:t>
            </a:r>
            <a:r>
              <a:rPr lang="zh-TW" altLang="en-US" sz="2400" b="1" dirty="0"/>
              <a:t>、</a:t>
            </a:r>
            <a:r>
              <a:rPr lang="zh-TW" altLang="en-US" sz="4000" b="1" dirty="0"/>
              <a:t>拜偶像</a:t>
            </a:r>
            <a:r>
              <a:rPr lang="zh-TW" altLang="en-US" sz="2400" b="1" dirty="0"/>
              <a:t>、</a:t>
            </a:r>
            <a:r>
              <a:rPr lang="zh-TW" altLang="en-US" sz="4000" b="1" dirty="0"/>
              <a:t>邪術</a:t>
            </a:r>
            <a:r>
              <a:rPr lang="zh-TW" altLang="en-US" sz="2400" b="1" dirty="0"/>
              <a:t>、</a:t>
            </a:r>
            <a:r>
              <a:rPr lang="zh-TW" altLang="en-US" sz="4000" b="1" dirty="0"/>
              <a:t>仇恨</a:t>
            </a:r>
            <a:r>
              <a:rPr lang="zh-TW" altLang="en-US" sz="2400" b="1" dirty="0"/>
              <a:t>、</a:t>
            </a:r>
            <a:r>
              <a:rPr lang="zh-TW" altLang="en-US" sz="4000" b="1" dirty="0"/>
              <a:t>爭競</a:t>
            </a:r>
            <a:r>
              <a:rPr lang="zh-TW" altLang="en-US" sz="2400" b="1" dirty="0"/>
              <a:t>、</a:t>
            </a:r>
            <a:r>
              <a:rPr lang="zh-TW" altLang="en-US" sz="4000" b="1" dirty="0"/>
              <a:t>忌恨</a:t>
            </a:r>
            <a:r>
              <a:rPr lang="zh-TW" altLang="en-US" sz="2400" b="1" dirty="0"/>
              <a:t>、</a:t>
            </a:r>
            <a:r>
              <a:rPr lang="zh-TW" altLang="en-US" sz="4000" b="1" dirty="0"/>
              <a:t>惱怒</a:t>
            </a:r>
            <a:r>
              <a:rPr lang="zh-TW" altLang="en-US" sz="2400" b="1" dirty="0"/>
              <a:t>、</a:t>
            </a:r>
            <a:r>
              <a:rPr lang="zh-TW" altLang="en-US" sz="4000" b="1" dirty="0"/>
              <a:t>結黨</a:t>
            </a:r>
            <a:r>
              <a:rPr lang="zh-TW" altLang="en-US" sz="2400" b="1" dirty="0"/>
              <a:t>、</a:t>
            </a:r>
            <a:r>
              <a:rPr lang="zh-TW" altLang="en-US" sz="4000" b="1" dirty="0"/>
              <a:t>紛爭</a:t>
            </a:r>
            <a:r>
              <a:rPr lang="zh-TW" altLang="en-US" sz="2400" b="1" dirty="0"/>
              <a:t>、</a:t>
            </a:r>
            <a:r>
              <a:rPr lang="zh-TW" altLang="en-US" sz="4000" b="1" dirty="0"/>
              <a:t>異端</a:t>
            </a:r>
            <a:r>
              <a:rPr lang="zh-TW" altLang="en-US" sz="2400" b="1" dirty="0"/>
              <a:t>、</a:t>
            </a:r>
            <a:r>
              <a:rPr lang="zh-TW" altLang="en-US" sz="4000" b="1" dirty="0"/>
              <a:t>嫉妒</a:t>
            </a:r>
            <a:r>
              <a:rPr lang="zh-TW" altLang="en-US" sz="2400" b="1" dirty="0"/>
              <a:t>、</a:t>
            </a:r>
            <a:r>
              <a:rPr lang="zh-TW" altLang="en-US" sz="4000" b="1" dirty="0"/>
              <a:t>醉酒</a:t>
            </a:r>
            <a:r>
              <a:rPr lang="zh-TW" altLang="en-US" sz="2400" b="1" dirty="0"/>
              <a:t>、</a:t>
            </a:r>
            <a:r>
              <a:rPr lang="zh-TW" altLang="en-US" sz="4000" b="1" dirty="0"/>
              <a:t>荒宴等類</a:t>
            </a:r>
            <a:r>
              <a:rPr lang="zh-TW" altLang="en-US" sz="2400" b="1" dirty="0"/>
              <a:t>。</a:t>
            </a:r>
            <a:endParaRPr lang="en-AU" altLang="zh-TW" sz="2400" b="1" dirty="0"/>
          </a:p>
          <a:p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雅各書</a:t>
            </a:r>
            <a:r>
              <a:rPr lang="en-US" altLang="zh-TW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2:10</a:t>
            </a:r>
            <a:r>
              <a:rPr lang="zh-TW" altLang="en-US" sz="4000" b="1" dirty="0">
                <a:solidFill>
                  <a:srgbClr val="0000FF"/>
                </a:solidFill>
              </a:rPr>
              <a:t> </a:t>
            </a:r>
            <a:r>
              <a:rPr lang="zh-TW" altLang="en-US" sz="4000" b="1" dirty="0"/>
              <a:t>因為凡遵守全律法的</a:t>
            </a:r>
            <a:r>
              <a:rPr lang="en-AU" altLang="zh-TW" sz="4000" b="1" dirty="0"/>
              <a:t>,</a:t>
            </a:r>
            <a:r>
              <a:rPr lang="zh-TW" altLang="en-US" sz="4000" b="1" dirty="0"/>
              <a:t>只在一條上跌倒</a:t>
            </a:r>
            <a:r>
              <a:rPr lang="en-AU" altLang="zh-TW" sz="4000" b="1" dirty="0"/>
              <a:t>,</a:t>
            </a:r>
            <a:r>
              <a:rPr lang="zh-TW" altLang="en-US" sz="4000" b="1" dirty="0"/>
              <a:t>他就是犯了眾條。</a:t>
            </a:r>
            <a:endParaRPr lang="en-AU" altLang="zh-CN" sz="40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2639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716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結論：不要廢掉神的恩（</a:t>
            </a:r>
            <a:r>
              <a:rPr lang="en-AU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2:2</a:t>
            </a:r>
            <a:r>
              <a:rPr lang="en-US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）</a:t>
            </a:r>
            <a:endParaRPr lang="en-AU" altLang="zh-CN" sz="16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過去所拆毀的若重新建造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,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仍是罪人</a:t>
            </a:r>
            <a:endParaRPr lang="en-AU" altLang="zh-CN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要繼續信靠神的恩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,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在基督裏成就神的義</a:t>
            </a:r>
            <a:endParaRPr lang="en-AU" altLang="zh-CN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AU" altLang="zh-CN" sz="1600" b="1" dirty="0">
              <a:solidFill>
                <a:srgbClr val="FF0000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AU" altLang="zh-CN" sz="1600" b="1" dirty="0">
              <a:solidFill>
                <a:srgbClr val="FF0000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CN" altLang="en-US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生活應用：</a:t>
            </a:r>
            <a:endParaRPr lang="en-AU" altLang="zh-CN" sz="4000" b="1" dirty="0">
              <a:solidFill>
                <a:srgbClr val="FF0000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凡事謝恩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存感恩的心服事神</a:t>
            </a:r>
            <a:r>
              <a:rPr lang="zh-CN" altLang="en-US" sz="2800" b="1" dirty="0">
                <a:latin typeface="PMingLiU" panose="02020500000000000000" pitchFamily="18" charset="-120"/>
                <a:ea typeface="PMingLiU" panose="02020500000000000000" pitchFamily="18" charset="-120"/>
              </a:rPr>
              <a:t>、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服事神</a:t>
            </a:r>
            <a:endParaRPr lang="en-AU" altLang="zh-CN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討神喜悅</a:t>
            </a:r>
            <a:endParaRPr lang="en-AU" altLang="zh-CN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別自義了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,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人的義不能代替神的義</a:t>
            </a:r>
            <a:endParaRPr lang="en-AU" altLang="zh-CN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拒絕異端和私慾誘惑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不要廢掉神的恩</a:t>
            </a:r>
            <a:endParaRPr lang="en-AU" altLang="zh-CN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2672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000" b="1" dirty="0">
                <a:latin typeface="Times New Roman" panose="02020603050405020304" pitchFamily="18" charset="0"/>
              </a:rPr>
              <a:t>2:11</a:t>
            </a:r>
            <a:r>
              <a:rPr lang="zh-TW" altLang="en-US" sz="4000" b="1" dirty="0">
                <a:latin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bstw"/>
              </a:rPr>
              <a:t>後來，</a:t>
            </a:r>
            <a:r>
              <a:rPr lang="zh-TW" altLang="en-US" sz="4000" b="1" u="sng" dirty="0">
                <a:latin typeface="bstw"/>
              </a:rPr>
              <a:t>磯法</a:t>
            </a:r>
            <a:r>
              <a:rPr lang="zh-TW" altLang="en-US" sz="4000" b="1" dirty="0">
                <a:latin typeface="bstw"/>
              </a:rPr>
              <a:t>到了</a:t>
            </a:r>
            <a:r>
              <a:rPr lang="zh-TW" altLang="en-US" sz="4000" b="1" u="sng" dirty="0">
                <a:latin typeface="bstw"/>
              </a:rPr>
              <a:t>安提阿</a:t>
            </a:r>
            <a:r>
              <a:rPr lang="zh-TW" altLang="en-US" sz="4000" b="1" dirty="0">
                <a:latin typeface="bstw"/>
              </a:rPr>
              <a:t>；因他有可責之處，我就當面抵擋他。</a:t>
            </a:r>
            <a:r>
              <a:rPr lang="en-US" altLang="zh-TW" sz="4000" b="1" dirty="0">
                <a:latin typeface="Times New Roman" panose="02020603050405020304" pitchFamily="18" charset="0"/>
              </a:rPr>
              <a:t>12</a:t>
            </a:r>
            <a:r>
              <a:rPr lang="zh-TW" altLang="en-US" sz="4000" b="1" dirty="0">
                <a:latin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bstw"/>
              </a:rPr>
              <a:t>從</a:t>
            </a:r>
            <a:r>
              <a:rPr lang="zh-TW" altLang="en-US" sz="4000" b="1" u="sng" dirty="0">
                <a:latin typeface="bstw"/>
              </a:rPr>
              <a:t>雅各</a:t>
            </a:r>
            <a:r>
              <a:rPr lang="zh-TW" altLang="en-US" sz="4000" b="1" dirty="0">
                <a:latin typeface="bstw"/>
              </a:rPr>
              <a:t>那裏來的人未到以先，他和外邦人一同吃飯，及至他們來到，他因怕奉割禮的人，就退去與外邦人隔開了。</a:t>
            </a:r>
            <a:r>
              <a:rPr lang="en-US" altLang="zh-TW" sz="4000" b="1" dirty="0">
                <a:latin typeface="Times New Roman" panose="02020603050405020304" pitchFamily="18" charset="0"/>
              </a:rPr>
              <a:t>13</a:t>
            </a:r>
            <a:r>
              <a:rPr lang="zh-TW" altLang="en-US" sz="4000" b="1" dirty="0">
                <a:latin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bstw"/>
              </a:rPr>
              <a:t>其餘的</a:t>
            </a:r>
            <a:r>
              <a:rPr lang="zh-TW" altLang="en-US" sz="4000" b="1" u="sng" dirty="0">
                <a:latin typeface="bstw"/>
              </a:rPr>
              <a:t>猶太</a:t>
            </a:r>
            <a:r>
              <a:rPr lang="zh-TW" altLang="en-US" sz="4000" b="1" dirty="0">
                <a:latin typeface="bstw"/>
              </a:rPr>
              <a:t>人也都隨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zh-TW" altLang="en-US" sz="4000" b="1" dirty="0">
                <a:latin typeface="bstw"/>
              </a:rPr>
              <a:t>他裝假，甚至連</a:t>
            </a:r>
            <a:r>
              <a:rPr lang="zh-TW" altLang="en-US" sz="4000" b="1" u="sng" dirty="0">
                <a:latin typeface="bstw"/>
              </a:rPr>
              <a:t>巴拿巴</a:t>
            </a:r>
            <a:r>
              <a:rPr lang="zh-TW" altLang="en-US" sz="4000" b="1" dirty="0">
                <a:latin typeface="bstw"/>
              </a:rPr>
              <a:t>也隨夥裝假。</a:t>
            </a:r>
            <a:r>
              <a:rPr lang="en-US" altLang="zh-TW" sz="4000" b="1" dirty="0">
                <a:latin typeface="Times New Roman" panose="02020603050405020304" pitchFamily="18" charset="0"/>
              </a:rPr>
              <a:t>14</a:t>
            </a:r>
            <a:r>
              <a:rPr lang="zh-TW" altLang="en-US" sz="4000" b="1" dirty="0">
                <a:latin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bstw"/>
              </a:rPr>
              <a:t>但我一看見他們行的不正，與福音的真理不合，就在眾人面前對</a:t>
            </a:r>
            <a:r>
              <a:rPr lang="zh-TW" altLang="en-US" sz="4000" b="1" u="sng" dirty="0">
                <a:latin typeface="bstw"/>
              </a:rPr>
              <a:t>磯法</a:t>
            </a:r>
            <a:r>
              <a:rPr lang="zh-TW" altLang="en-US" sz="4000" b="1" dirty="0">
                <a:latin typeface="bstw"/>
              </a:rPr>
              <a:t>說：「你既是</a:t>
            </a:r>
            <a:r>
              <a:rPr lang="zh-TW" altLang="en-US" sz="4000" b="1" u="sng" dirty="0">
                <a:latin typeface="bstw"/>
              </a:rPr>
              <a:t>猶太</a:t>
            </a:r>
            <a:r>
              <a:rPr lang="zh-TW" altLang="en-US" sz="4000" b="1" dirty="0">
                <a:latin typeface="bstw"/>
              </a:rPr>
              <a:t>人，若隨外邦人行事，不隨</a:t>
            </a:r>
            <a:r>
              <a:rPr lang="zh-TW" altLang="en-US" sz="4000" b="1" u="sng" dirty="0">
                <a:latin typeface="bstw"/>
              </a:rPr>
              <a:t>猶太</a:t>
            </a:r>
            <a:r>
              <a:rPr lang="zh-TW" altLang="en-US" sz="4000" b="1" dirty="0">
                <a:latin typeface="bstw"/>
              </a:rPr>
              <a:t>人行事，怎麼還勉強外邦人隨</a:t>
            </a:r>
            <a:r>
              <a:rPr lang="zh-TW" altLang="en-US" sz="4000" b="1" u="sng" dirty="0">
                <a:latin typeface="bstw"/>
              </a:rPr>
              <a:t>猶太</a:t>
            </a:r>
            <a:r>
              <a:rPr lang="zh-TW" altLang="en-US" sz="4000" b="1" dirty="0">
                <a:latin typeface="bstw"/>
              </a:rPr>
              <a:t>人呢？」</a:t>
            </a:r>
            <a:endParaRPr lang="en-AU" sz="4000" b="1" dirty="0"/>
          </a:p>
        </p:txBody>
      </p:sp>
    </p:spTree>
    <p:extLst>
      <p:ext uri="{BB962C8B-B14F-4D97-AF65-F5344CB8AC3E}">
        <p14:creationId xmlns:p14="http://schemas.microsoft.com/office/powerpoint/2010/main" xmlns="" val="1979248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000" b="1" dirty="0">
                <a:latin typeface="Times New Roman" panose="02020603050405020304" pitchFamily="18" charset="0"/>
              </a:rPr>
              <a:t>2:15</a:t>
            </a:r>
            <a:r>
              <a:rPr lang="zh-TW" altLang="en-US" sz="4000" b="1" dirty="0">
                <a:latin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bstw"/>
              </a:rPr>
              <a:t>我們這生來的</a:t>
            </a:r>
            <a:r>
              <a:rPr lang="zh-TW" altLang="en-US" sz="4000" b="1" u="sng" dirty="0">
                <a:latin typeface="bstw"/>
              </a:rPr>
              <a:t>猶太</a:t>
            </a:r>
            <a:r>
              <a:rPr lang="zh-TW" altLang="en-US" sz="4000" b="1" dirty="0">
                <a:latin typeface="bstw"/>
              </a:rPr>
              <a:t>人，不是外邦的罪人；</a:t>
            </a:r>
            <a:r>
              <a:rPr lang="en-US" altLang="zh-TW" sz="4000" b="1" dirty="0">
                <a:latin typeface="Times New Roman" panose="02020603050405020304" pitchFamily="18" charset="0"/>
              </a:rPr>
              <a:t>16</a:t>
            </a:r>
            <a:r>
              <a:rPr lang="zh-TW" altLang="en-US" sz="4000" b="1" dirty="0">
                <a:latin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bstw"/>
              </a:rPr>
              <a:t>既知道人稱義不是因行律法，乃是因信耶穌基督，連我們也信了基督耶穌，使我們因信基督稱義，不因行律法稱義；因為凡有血氣的，沒有一人因行律法稱義。</a:t>
            </a:r>
            <a:r>
              <a:rPr lang="en-US" altLang="zh-TW" sz="4000" b="1" dirty="0">
                <a:latin typeface="Times New Roman" panose="02020603050405020304" pitchFamily="18" charset="0"/>
              </a:rPr>
              <a:t>17</a:t>
            </a:r>
            <a:r>
              <a:rPr lang="zh-TW" altLang="en-US" sz="4000" b="1" dirty="0">
                <a:latin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bstw"/>
              </a:rPr>
              <a:t>我們若求在基督裏稱義，卻仍舊是罪人，難道基督是叫人犯罪的嗎？斷乎不是！</a:t>
            </a:r>
            <a:r>
              <a:rPr lang="en-US" altLang="zh-TW" sz="4000" b="1" dirty="0">
                <a:latin typeface="Times New Roman" panose="02020603050405020304" pitchFamily="18" charset="0"/>
              </a:rPr>
              <a:t>18</a:t>
            </a:r>
            <a:r>
              <a:rPr lang="zh-TW" altLang="en-US" sz="4000" b="1" dirty="0">
                <a:latin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bstw"/>
              </a:rPr>
              <a:t>我素來所拆毀的，若重新建造，這就證明自己是犯罪的人。</a:t>
            </a:r>
            <a:r>
              <a:rPr lang="zh-TW" altLang="en-US" sz="4000" b="1" dirty="0"/>
              <a:t/>
            </a:r>
            <a:br>
              <a:rPr lang="zh-TW" altLang="en-US" sz="4000" b="1" dirty="0"/>
            </a:br>
            <a:r>
              <a:rPr lang="en-US" altLang="zh-TW" sz="4000" b="1" dirty="0">
                <a:latin typeface="Times New Roman" panose="02020603050405020304" pitchFamily="18" charset="0"/>
              </a:rPr>
              <a:t>19</a:t>
            </a:r>
            <a:r>
              <a:rPr lang="zh-TW" altLang="en-US" sz="4000" b="1" dirty="0">
                <a:latin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bstw"/>
              </a:rPr>
              <a:t>我因律法，就向律法死了，叫我可以向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神</a:t>
            </a:r>
            <a:r>
              <a:rPr lang="zh-TW" altLang="en-US" sz="4000" b="1" dirty="0">
                <a:latin typeface="bstw"/>
              </a:rPr>
              <a:t>活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zh-TW" altLang="en-US" sz="4000" b="1" dirty="0">
                <a:latin typeface="bstw"/>
              </a:rPr>
              <a:t>。</a:t>
            </a:r>
            <a:endParaRPr lang="en-AU" sz="4000" b="1" dirty="0"/>
          </a:p>
        </p:txBody>
      </p:sp>
    </p:spTree>
    <p:extLst>
      <p:ext uri="{BB962C8B-B14F-4D97-AF65-F5344CB8AC3E}">
        <p14:creationId xmlns:p14="http://schemas.microsoft.com/office/powerpoint/2010/main" xmlns="" val="4194103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000" b="1" dirty="0">
                <a:latin typeface="Times New Roman" panose="02020603050405020304" pitchFamily="18" charset="0"/>
              </a:rPr>
              <a:t>20</a:t>
            </a:r>
            <a:r>
              <a:rPr lang="zh-TW" altLang="en-US" sz="4000" b="1" dirty="0">
                <a:latin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bstw"/>
              </a:rPr>
              <a:t>我已經與基督同釘十字架，現在活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zh-TW" altLang="en-US" sz="4000" b="1" dirty="0">
                <a:latin typeface="bstw"/>
              </a:rPr>
              <a:t>的不再是我，乃是基督在我裏面活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zh-TW" altLang="en-US" sz="4000" b="1" dirty="0">
                <a:latin typeface="bstw"/>
              </a:rPr>
              <a:t>；並且我如今在肉身活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zh-TW" altLang="en-US" sz="4000" b="1" dirty="0">
                <a:latin typeface="bstw"/>
              </a:rPr>
              <a:t>，是因信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神</a:t>
            </a:r>
            <a:r>
              <a:rPr lang="zh-TW" altLang="en-US" sz="4000" b="1" dirty="0">
                <a:latin typeface="bstw"/>
              </a:rPr>
              <a:t>的兒子而活；他是愛我，為我捨己。</a:t>
            </a:r>
            <a:endParaRPr lang="en-AU" altLang="zh-TW" sz="4000" b="1" dirty="0">
              <a:latin typeface="bstw"/>
            </a:endParaRPr>
          </a:p>
          <a:p>
            <a:r>
              <a:rPr lang="en-US" altLang="zh-TW" sz="4000" b="1" dirty="0">
                <a:latin typeface="Times New Roman" panose="02020603050405020304" pitchFamily="18" charset="0"/>
              </a:rPr>
              <a:t>21</a:t>
            </a:r>
            <a:r>
              <a:rPr lang="zh-TW" altLang="en-US" sz="4000" b="1" dirty="0">
                <a:latin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bstw"/>
              </a:rPr>
              <a:t>我不廢掉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神</a:t>
            </a:r>
            <a:r>
              <a:rPr lang="zh-TW" altLang="en-US" sz="4000" b="1" dirty="0">
                <a:latin typeface="bstw"/>
              </a:rPr>
              <a:t>的恩；義若是藉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zh-TW" altLang="en-US" sz="4000" b="1" dirty="0">
                <a:latin typeface="bstw"/>
              </a:rPr>
              <a:t>律法得的，基督就是徒然死了。</a:t>
            </a:r>
            <a:endParaRPr lang="en-AU" sz="4000" b="1" dirty="0"/>
          </a:p>
        </p:txBody>
      </p:sp>
    </p:spTree>
    <p:extLst>
      <p:ext uri="{BB962C8B-B14F-4D97-AF65-F5344CB8AC3E}">
        <p14:creationId xmlns:p14="http://schemas.microsoft.com/office/powerpoint/2010/main" xmlns="" val="865656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問題</a:t>
            </a:r>
            <a:r>
              <a:rPr lang="en-AU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: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彼得是十二使徒之一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,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保羅卻當面抵擋彼得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責備他行得不正</a:t>
            </a:r>
            <a:r>
              <a:rPr lang="zh-CN" altLang="en-US" sz="2800" b="1" dirty="0">
                <a:latin typeface="PMingLiU" panose="02020500000000000000" pitchFamily="18" charset="-120"/>
                <a:ea typeface="PMingLiU" panose="02020500000000000000" pitchFamily="18" charset="-120"/>
              </a:rPr>
              <a:t>、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與福音的真理不合。巴拿巴曾接待保羅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把他介紹給耶路撒冷和安提阿教會</a:t>
            </a:r>
            <a:r>
              <a:rPr lang="zh-CN" altLang="en-US" sz="2800" b="1" dirty="0"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保羅說連巴拿巴也隨夥裝假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,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保羅是否太不顧情面？</a:t>
            </a:r>
            <a:endParaRPr lang="en-AU" altLang="zh-CN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保羅的回答</a:t>
            </a:r>
            <a:r>
              <a:rPr lang="en-AU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:</a:t>
            </a:r>
          </a:p>
          <a:p>
            <a:r>
              <a:rPr lang="en-US" altLang="zh-TW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1:7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  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福音加傳統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不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等於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福音</a:t>
            </a:r>
            <a:endParaRPr lang="en-AU" altLang="zh-TW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AU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1:10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基督僕人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要得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神喜悅過於得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人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喜悅</a:t>
            </a:r>
            <a:endParaRPr lang="en-AU" altLang="zh-CN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AU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1:</a:t>
            </a:r>
            <a:r>
              <a:rPr lang="en-US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23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蒙召作使徒從逼迫教會轉傳真道</a:t>
            </a:r>
            <a:endParaRPr lang="en-AU" altLang="zh-CN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AU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2:</a:t>
            </a:r>
            <a:r>
              <a:rPr lang="en-US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9</a:t>
            </a:r>
            <a:r>
              <a:rPr lang="en-AU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  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有眾使徒印證</a:t>
            </a:r>
            <a:endParaRPr lang="en-AU" altLang="zh-CN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AU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2:1</a:t>
            </a:r>
            <a:r>
              <a:rPr lang="en-US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1</a:t>
            </a:r>
            <a:r>
              <a:rPr lang="en-AU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-21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為什麽純正的福音不容更改</a:t>
            </a:r>
            <a:endParaRPr lang="en-AU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2072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79249"/>
            <a:ext cx="91440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加拉太書 </a:t>
            </a:r>
            <a:r>
              <a:rPr lang="en-AU" sz="44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2:1</a:t>
            </a:r>
            <a:r>
              <a:rPr lang="en-US" altLang="zh-CN" sz="44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</a:t>
            </a:r>
            <a:r>
              <a:rPr lang="en-AU" sz="44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-21</a:t>
            </a:r>
            <a:r>
              <a:rPr lang="zh-CN" altLang="en-US" sz="44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摘要</a:t>
            </a:r>
            <a:endParaRPr lang="en-AU" altLang="zh-CN" sz="44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algn="ctr"/>
            <a:endParaRPr lang="en-AU" altLang="zh-CN" sz="12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不純正的福音</a:t>
            </a:r>
            <a:r>
              <a:rPr lang="en-AU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: 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增添猶太傳統 （</a:t>
            </a:r>
            <a:r>
              <a:rPr lang="en-AU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2:1</a:t>
            </a:r>
            <a:r>
              <a:rPr lang="en-US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1-14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）</a:t>
            </a:r>
            <a:endParaRPr lang="en-AU" altLang="zh-CN" sz="12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純正的福音                              （</a:t>
            </a:r>
            <a:r>
              <a:rPr lang="en-AU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2:1</a:t>
            </a:r>
            <a:r>
              <a:rPr lang="en-US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5-20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）</a:t>
            </a:r>
            <a:endParaRPr lang="en-AU" altLang="zh-CN" sz="12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因</a:t>
            </a:r>
            <a:r>
              <a:rPr lang="zh-CN" altLang="en-US" sz="4000" b="1" u="sng" dirty="0">
                <a:latin typeface="PMingLiU" panose="02020500000000000000" pitchFamily="18" charset="-120"/>
                <a:ea typeface="PMingLiU" panose="02020500000000000000" pitchFamily="18" charset="-120"/>
              </a:rPr>
              <a:t>信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基督稱義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非靠行律法 （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2:16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）</a:t>
            </a:r>
            <a:endParaRPr lang="en-AU" altLang="zh-CN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求</a:t>
            </a:r>
            <a:r>
              <a:rPr lang="zh-CN" altLang="en-US" sz="4000" b="1" u="sng" dirty="0">
                <a:latin typeface="PMingLiU" panose="02020500000000000000" pitchFamily="18" charset="-120"/>
                <a:ea typeface="PMingLiU" panose="02020500000000000000" pitchFamily="18" charset="-120"/>
              </a:rPr>
              <a:t>在基督裏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稱義                   （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2:1</a:t>
            </a:r>
            <a:r>
              <a:rPr lang="en-US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7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）</a:t>
            </a:r>
            <a:endParaRPr lang="en-AU" altLang="zh-CN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基督愛我</a:t>
            </a:r>
            <a:r>
              <a:rPr lang="zh-CN" altLang="en-US" sz="2400" b="1" dirty="0">
                <a:latin typeface="PMingLiU" panose="02020500000000000000" pitchFamily="18" charset="-120"/>
                <a:ea typeface="PMingLiU" panose="02020500000000000000" pitchFamily="18" charset="-120"/>
              </a:rPr>
              <a:t>、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為我捨己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並且我如今在肉身活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en-AU" altLang="zh-TW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是因信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神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的兒子而活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（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2:</a:t>
            </a:r>
            <a:r>
              <a:rPr lang="en-US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20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）</a:t>
            </a:r>
            <a:endParaRPr lang="en-AU" altLang="zh-CN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結論：不要廢掉神的恩            （</a:t>
            </a:r>
            <a:r>
              <a:rPr lang="en-AU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2:2</a:t>
            </a:r>
            <a:r>
              <a:rPr lang="en-US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）</a:t>
            </a:r>
            <a:endParaRPr lang="en-AU" altLang="zh-CN" sz="40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過去所拆毀的若重新建造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,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仍是罪人</a:t>
            </a:r>
            <a:endParaRPr lang="en-AU" altLang="zh-CN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要繼續信靠神的恩在基督裏成就神的義</a:t>
            </a:r>
            <a:endParaRPr lang="en-AU" altLang="zh-CN" sz="4000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9831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" y="0"/>
            <a:ext cx="90982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不純正的福音</a:t>
            </a:r>
            <a:r>
              <a:rPr lang="en-AU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: 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增添猶太傳統 （</a:t>
            </a:r>
            <a:r>
              <a:rPr lang="en-AU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2:1</a:t>
            </a:r>
            <a:r>
              <a:rPr lang="en-US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1-14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）</a:t>
            </a:r>
            <a:endParaRPr lang="en-AU" altLang="zh-CN" sz="40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AU" altLang="zh-CN" sz="8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91456"/>
            <a:ext cx="925068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從耶路撒冷來的傳統派教導加拉太信徒遵行猶太人的割禮、要猶太人信徒不要與不遵行的信徒來往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(2:12 )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endParaRPr lang="en-AU" altLang="zh-CN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傳統派認為信福音加行律法</a:t>
            </a:r>
            <a:r>
              <a:rPr lang="en-US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-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例如行割禮</a:t>
            </a:r>
            <a:r>
              <a:rPr lang="en-US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-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才是完整的福音！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保羅的回答：</a:t>
            </a:r>
            <a:endParaRPr lang="en-AU" altLang="zh-CN" sz="40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5:12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恨不得那攪亂你們的人把自己割絕了</a:t>
            </a:r>
            <a:endParaRPr lang="en-AU" altLang="zh-CN" sz="40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CN" altLang="en-US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今天眾教會傳福音有沒有加上什麼？</a:t>
            </a:r>
            <a:endParaRPr lang="en-AU" altLang="zh-CN" sz="4000" b="1" dirty="0">
              <a:solidFill>
                <a:srgbClr val="FF0000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CN" altLang="en-US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說方言才重生得救？信福音加摩門</a:t>
            </a:r>
            <a:r>
              <a:rPr lang="en-US" altLang="zh-CN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---</a:t>
            </a:r>
            <a:r>
              <a:rPr lang="zh-CN" altLang="en-US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經</a:t>
            </a:r>
            <a:r>
              <a:rPr lang="en-AU" altLang="zh-CN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?</a:t>
            </a:r>
          </a:p>
          <a:p>
            <a:r>
              <a:rPr lang="zh-CN" altLang="en-US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信耶穌加禮儀</a:t>
            </a:r>
            <a:r>
              <a:rPr lang="zh-CN" altLang="en-US" sz="2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、</a:t>
            </a:r>
            <a:r>
              <a:rPr lang="zh-CN" altLang="en-US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守安息日</a:t>
            </a:r>
            <a:r>
              <a:rPr lang="zh-CN" altLang="en-US" sz="2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、</a:t>
            </a:r>
            <a:r>
              <a:rPr lang="zh-CN" altLang="en-US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行為使人得救</a:t>
            </a:r>
            <a:r>
              <a:rPr lang="en-AU" altLang="zh-CN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?</a:t>
            </a:r>
          </a:p>
          <a:p>
            <a:r>
              <a:rPr lang="zh-CN" altLang="en-US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信那些自稱先知</a:t>
            </a:r>
            <a:r>
              <a:rPr lang="zh-CN" altLang="en-US" sz="2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、</a:t>
            </a:r>
            <a:r>
              <a:rPr lang="zh-CN" altLang="en-US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使徒</a:t>
            </a:r>
            <a:r>
              <a:rPr lang="zh-CN" altLang="en-US" sz="28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、</a:t>
            </a:r>
            <a:r>
              <a:rPr lang="zh-CN" altLang="en-US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東方基督才得救</a:t>
            </a:r>
            <a:r>
              <a:rPr lang="en-AU" altLang="zh-CN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?</a:t>
            </a:r>
          </a:p>
          <a:p>
            <a:endParaRPr lang="en-A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557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6680"/>
            <a:ext cx="91440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純正的福音                              （</a:t>
            </a:r>
            <a:r>
              <a:rPr lang="en-AU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2:1</a:t>
            </a:r>
            <a:r>
              <a:rPr lang="en-US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5-20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）</a:t>
            </a:r>
            <a:endParaRPr lang="en-AU" altLang="zh-CN" sz="40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AU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</a:t>
            </a:r>
            <a:r>
              <a:rPr lang="en-US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5-16</a:t>
            </a:r>
            <a:r>
              <a:rPr lang="en-AU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罪人因</a:t>
            </a:r>
            <a:r>
              <a:rPr lang="zh-CN" altLang="en-US" sz="4000" b="1" u="sng" dirty="0">
                <a:latin typeface="PMingLiU" panose="02020500000000000000" pitchFamily="18" charset="-120"/>
                <a:ea typeface="PMingLiU" panose="02020500000000000000" pitchFamily="18" charset="-120"/>
              </a:rPr>
              <a:t>信基督稱義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非靠行律法</a:t>
            </a:r>
            <a:endParaRPr lang="en-AU" altLang="zh-CN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17-18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若尋求</a:t>
            </a:r>
            <a:r>
              <a:rPr lang="zh-CN" altLang="en-US" sz="4000" b="1" u="sng" dirty="0">
                <a:latin typeface="PMingLiU" panose="02020500000000000000" pitchFamily="18" charset="-120"/>
                <a:ea typeface="PMingLiU" panose="02020500000000000000" pitchFamily="18" charset="-120"/>
              </a:rPr>
              <a:t>在基督裏稱義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就不是被罪轄制的人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因</a:t>
            </a:r>
            <a:r>
              <a:rPr lang="zh-TW" altLang="en-US" sz="4000" b="1" dirty="0"/>
              <a:t>我已經與基督同釘十字架</a:t>
            </a:r>
            <a:r>
              <a:rPr lang="en-AU" altLang="zh-TW" sz="4000" b="1" dirty="0"/>
              <a:t>;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 基督絕對不是罪的僕人！（基督是義僕）</a:t>
            </a:r>
            <a:endParaRPr lang="en-AU" altLang="zh-CN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19</a:t>
            </a:r>
            <a:r>
              <a:rPr lang="en-US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zh-TW" altLang="en-US" sz="4000" b="1" dirty="0"/>
              <a:t>現在活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zh-TW" altLang="en-US" sz="4000" b="1" dirty="0"/>
              <a:t>的不再是我</a:t>
            </a:r>
            <a:r>
              <a:rPr lang="en-AU" altLang="zh-TW" sz="4000" b="1" dirty="0"/>
              <a:t>,</a:t>
            </a:r>
            <a:r>
              <a:rPr lang="zh-TW" altLang="en-US" sz="4000" b="1" dirty="0"/>
              <a:t>乃是基督在我裏面活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en-AU" altLang="zh-TW" sz="4000" b="1" dirty="0"/>
              <a:t>;</a:t>
            </a:r>
          </a:p>
          <a:p>
            <a:r>
              <a:rPr lang="en-US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20 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並且我如今在肉身活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en-AU" altLang="zh-TW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是因信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神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的兒子而活</a:t>
            </a:r>
            <a:r>
              <a:rPr lang="en-US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-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他是愛我</a:t>
            </a:r>
            <a:r>
              <a:rPr lang="zh-CN" altLang="en-US" sz="2400" b="1" dirty="0">
                <a:latin typeface="PMingLiU" panose="02020500000000000000" pitchFamily="18" charset="-120"/>
                <a:ea typeface="PMingLiU" panose="02020500000000000000" pitchFamily="18" charset="-120"/>
              </a:rPr>
              <a:t>、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為我捨己</a:t>
            </a:r>
            <a:r>
              <a:rPr lang="zh-CN" altLang="en-US" sz="2800" b="1" dirty="0"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endParaRPr lang="en-AU" altLang="zh-CN" sz="28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AU" altLang="zh-CN" sz="28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545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296400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羅</a:t>
            </a:r>
            <a:r>
              <a:rPr lang="en-US" altLang="zh-TW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3:22-24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 就是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神</a:t>
            </a:r>
            <a:r>
              <a:rPr lang="zh-TW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的義</a:t>
            </a:r>
            <a:r>
              <a:rPr lang="en-AU" altLang="zh-TW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因信耶穌基督加給一切相信的人</a:t>
            </a:r>
            <a:r>
              <a:rPr lang="en-AU" altLang="zh-TW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並沒有分別</a:t>
            </a:r>
            <a:r>
              <a:rPr lang="zh-TW" altLang="en-US" sz="2400" b="1" dirty="0"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因為世人都犯了罪</a:t>
            </a:r>
            <a:r>
              <a:rPr lang="en-AU" altLang="zh-TW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虧缺了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神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的榮耀</a:t>
            </a:r>
            <a:r>
              <a:rPr lang="en-AU" altLang="zh-TW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; 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如今卻蒙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神</a:t>
            </a:r>
            <a:r>
              <a:rPr lang="zh-TW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的恩典</a:t>
            </a:r>
            <a:r>
              <a:rPr lang="en-AU" altLang="zh-TW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因基督耶穌的救贖</a:t>
            </a:r>
            <a:r>
              <a:rPr lang="en-AU" altLang="zh-TW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就白白地稱義</a:t>
            </a:r>
            <a:r>
              <a:rPr lang="zh-TW" altLang="en-US" sz="2400" b="1" dirty="0"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endParaRPr lang="en-AU" altLang="zh-TW" sz="24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AU" altLang="zh-TW" sz="16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羅</a:t>
            </a:r>
            <a:r>
              <a:rPr lang="en-US" altLang="zh-TW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4:25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 耶穌被交給人是為我們的過犯</a:t>
            </a:r>
            <a:r>
              <a:rPr lang="en-AU" altLang="zh-TW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; 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復活是為叫我們稱義</a:t>
            </a:r>
            <a:r>
              <a:rPr lang="zh-CN" altLang="en-US" sz="2400" b="1" dirty="0"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endParaRPr lang="en-AU" altLang="zh-TW" sz="24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AU" altLang="zh-TW" sz="16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羅</a:t>
            </a:r>
            <a:r>
              <a:rPr lang="en-US" altLang="zh-TW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6:5</a:t>
            </a:r>
            <a:r>
              <a:rPr lang="en-US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-9</a:t>
            </a:r>
            <a:r>
              <a:rPr lang="zh-TW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 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我們若在他死的形狀上與他聯合</a:t>
            </a:r>
            <a:r>
              <a:rPr lang="en-AU" altLang="zh-TW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,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也要在他復活的形狀上與他聯合</a:t>
            </a:r>
            <a:r>
              <a:rPr lang="en-AU" altLang="zh-TW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;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因為知道我們的舊人和他同釘十字架</a:t>
            </a:r>
            <a:r>
              <a:rPr lang="en-US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---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因為知道基督既從死裏復活就不再死。</a:t>
            </a:r>
            <a:endParaRPr lang="en-AU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AU" altLang="zh-CN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2658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891</TotalTime>
  <Words>1607</Words>
  <Application>Microsoft Office PowerPoint</Application>
  <PresentationFormat>On-screen Show (4:3)</PresentationFormat>
  <Paragraphs>81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神的恩、神的義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神的恩、神的義</dc:title>
  <dc:creator>RH</dc:creator>
  <cp:lastModifiedBy>CCCB-SLC</cp:lastModifiedBy>
  <cp:revision>70</cp:revision>
  <cp:lastPrinted>2017-04-08T17:42:37Z</cp:lastPrinted>
  <dcterms:created xsi:type="dcterms:W3CDTF">2017-04-08T01:27:12Z</dcterms:created>
  <dcterms:modified xsi:type="dcterms:W3CDTF">2017-04-08T22:42:56Z</dcterms:modified>
</cp:coreProperties>
</file>