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9" r:id="rId4"/>
    <p:sldId id="258" r:id="rId5"/>
    <p:sldId id="273" r:id="rId6"/>
    <p:sldId id="262" r:id="rId7"/>
    <p:sldId id="260" r:id="rId8"/>
    <p:sldId id="275" r:id="rId9"/>
    <p:sldId id="272" r:id="rId10"/>
    <p:sldId id="263" r:id="rId11"/>
    <p:sldId id="264" r:id="rId12"/>
    <p:sldId id="261" r:id="rId1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63097" autoAdjust="0"/>
  </p:normalViewPr>
  <p:slideViewPr>
    <p:cSldViewPr snapToGrid="0">
      <p:cViewPr>
        <p:scale>
          <a:sx n="50" d="100"/>
          <a:sy n="50" d="100"/>
        </p:scale>
        <p:origin x="-193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3B61F-7B1B-44F4-891B-52793841851A}" type="datetimeFigureOut">
              <a:rPr lang="en-AU" smtClean="0"/>
              <a:t>4/05/2017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EBA55-6901-42C9-9FA7-95784FE3C8A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6328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aidu.com/s?wd=%E3%80%8A%E5%88%91%E6%B3%95%E3%80%8B&amp;tn=44039180_cpr&amp;fenlei=mv6quAkxTZn0IZRqIHckPjm4nH00T1YvuyRsuHbYPHT1PHubnAD30ZwV5Hcvrjm3rH6sPfKWUMw85HfYnjn4nH6sgvPsT6KdThsqpZwYTjCEQLGCpyw9Uz4Bmy-bIi4WUvYETgN-TLwGUv3EPjnkrjndnH63rjndnjcvrjfY" TargetMode="External"/><Relationship Id="rId3" Type="http://schemas.openxmlformats.org/officeDocument/2006/relationships/hyperlink" Target="https://zh.wikipedia.org/wiki/%E5%9C%8B%E9%9A%9B%E8%81%AF%E7%9B%9F" TargetMode="External"/><Relationship Id="rId7" Type="http://schemas.openxmlformats.org/officeDocument/2006/relationships/hyperlink" Target="https://www.baidu.com/s?wd=%E3%80%8A%E5%A9%9A%E5%A7%BB%E6%B3%95%E3%80%8B&amp;tn=44039180_cpr&amp;fenlei=mv6quAkxTZn0IZRqIHckPjm4nH00T1YvuyRsuHbYPHT1PHubnAD30ZwV5Hcvrjm3rH6sPfKWUMw85HfYnjn4nH6sgvPsT6KdThsqpZwYTjCEQLGCpyw9Uz4Bmy-bIi4WUvYETgN-TLwGUv3EPjnkrjndnH63rjndnjcvrjfY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baidu.com/s?wd=%E3%80%8A%E6%B0%91%E6%B3%95%E3%80%8B&amp;tn=44039180_cpr&amp;fenlei=mv6quAkxTZn0IZRqIHckPjm4nH00T1YvuyRsuHbYPHT1PHubnAD30ZwV5Hcvrjm3rH6sPfKWUMw85HfYnjn4nH6sgvPsT6KdThsqpZwYTjCEQLGCpyw9Uz4Bmy-bIi4WUvYETgN-TLwGUv3EPjnkrjndnH63rjndnjcvrjfY" TargetMode="External"/><Relationship Id="rId5" Type="http://schemas.openxmlformats.org/officeDocument/2006/relationships/hyperlink" Target="https://zh.wikipedia.org/w/index.php?title=%E7%A6%81%E5%A5%B4%E5%85%AC%E7%B4%84&amp;action=edit&amp;redlink=1" TargetMode="External"/><Relationship Id="rId4" Type="http://schemas.openxmlformats.org/officeDocument/2006/relationships/hyperlink" Target="https://zh.wikipedia.org/wiki/%E6%97%A5%E5%85%A7%E7%93%A6" TargetMode="External"/><Relationship Id="rId9" Type="http://schemas.openxmlformats.org/officeDocument/2006/relationships/hyperlink" Target="https://www.baidu.com/s?wd=%E3%80%8A%E5%A4%A7%E6%B8%85%E5%BE%8B%E4%BE%8B%E3%80%8B&amp;tn=44039180_cpr&amp;fenlei=mv6quAkxTZn0IZRqIHckPjm4nH00T1YvuyRsuHbYPHT1PHubnAD30ZwV5Hcvrjm3rH6sPfKWUMw85HfYnjn4nH6sgvPsT6KdThsqpZwYTjCEQLGCpyw9Uz4Bmy-bIi4WUvYETgN-TLwGUv3EPjnkrjndnH63rjndnjcvrjfY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有一句成語：”井底之蛙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不只天大“，因為青蛙坐井觀天，只能看到井口那麼大的一塊天，就以為天就那麼大。這比喻目光短淺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見識狹隘，自以為是的人。還有一句成語：只知其一而不知其二。</a:t>
            </a:r>
            <a:endParaRPr lang="en-AU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保羅寫信給加拉太教會，因為從耶路撒冷來的一些人假冒其他使徒的名義，來安提阿要求外邦人信徒要遵守割禮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守節期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日子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飲食各種律法條例。</a:t>
            </a:r>
            <a:endParaRPr lang="en-AU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保羅要把猶太律法主義基督徒的井底觀天，只知其一而不知其二的錯誤指出來。</a:t>
            </a:r>
            <a:endParaRPr lang="en-AU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保羅原受教於猶太教嚴謹的教派，大力逼迫基督教。他在往大馬士革的路上因主向他顯現而歸主。保羅至少默想他心中兩大問題十四年：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神揀選猶太，頒布律法給猶太人，為什麽福音也給外邦人？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基督彌賽亞為什麽要被掛在木頭上承受咒詛？主的啟示保羅從舊約聖經中看到神早就向亞伯拉罕預先傳福音！這是猶太教的拉比們選擇性地只看他們想看的經文，卻對神與亞伯拉罕立應許之約的意義全然無知！</a:t>
            </a:r>
            <a:endParaRPr lang="en-AU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EBA55-6901-42C9-9FA7-95784FE3C8AE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90273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保羅首先先指出神給亞伯拉罕的應許高過摩西律法，接著說明律法的功用就是指出人的罪，犯一條律法就是犯了全律法，使人明白自己原來處於與神為敵，處於被定罪的狀態，因此迫切需要救恩。神給亞伯拉罕的應許中“那一位子孫“就是耶穌基督。</a:t>
            </a:r>
            <a:endParaRPr lang="en-AU" altLang="zh-CN" dirty="0"/>
          </a:p>
          <a:p>
            <a:r>
              <a:rPr lang="zh-CN" altLang="en-US" sz="1200" b="0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如果用律法檢視亞伯拉罕一生，他有什麽過犯？他需要救恩嗎？</a:t>
            </a:r>
            <a:endParaRPr lang="en-AU" altLang="zh-CN" sz="1200" b="0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1200" b="0" dirty="0">
                <a:latin typeface="+mn-ea"/>
              </a:rPr>
              <a:t>解釋</a:t>
            </a:r>
            <a:r>
              <a:rPr lang="en-US" altLang="zh-CN" sz="1200" b="0" dirty="0">
                <a:latin typeface="+mn-ea"/>
              </a:rPr>
              <a:t>19</a:t>
            </a:r>
            <a:r>
              <a:rPr lang="zh-CN" altLang="en-US" sz="1200" b="0" dirty="0">
                <a:latin typeface="+mn-ea"/>
              </a:rPr>
              <a:t>節：“</a:t>
            </a:r>
            <a:r>
              <a:rPr lang="zh-TW" altLang="en-US" sz="1200" b="0" dirty="0">
                <a:latin typeface="+mn-ea"/>
              </a:rPr>
              <a:t>並且是藉天使經中保之手設立的</a:t>
            </a:r>
            <a:r>
              <a:rPr lang="zh-TW" altLang="en-US" sz="900" b="0" dirty="0">
                <a:latin typeface="+mn-ea"/>
              </a:rPr>
              <a:t>。 </a:t>
            </a:r>
            <a:r>
              <a:rPr lang="zh-CN" altLang="en-US" sz="900" b="0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應許高過律法，但在基督來到以前，律法指出人的過犯，看管神的子民，預備接受給萬民的福音。因此律法有階段性的功用。</a:t>
            </a:r>
            <a:r>
              <a:rPr lang="zh-CN" altLang="en-US" sz="900" b="0" dirty="0">
                <a:latin typeface="PMingLiU" panose="02020500000000000000" pitchFamily="18" charset="-120"/>
                <a:ea typeface="PMingLiU" panose="02020500000000000000" pitchFamily="18" charset="-120"/>
              </a:rPr>
              <a:t>律法是透過天使和摩西在神與人之間傳遞信息。基督是神，直接傳達福音。這也表明律法完成了階段性的功能，引進福音</a:t>
            </a:r>
            <a:r>
              <a:rPr lang="en-US" altLang="zh-CN" sz="900" b="0" dirty="0">
                <a:latin typeface="PMingLiU" panose="02020500000000000000" pitchFamily="18" charset="-120"/>
                <a:ea typeface="PMingLiU" panose="02020500000000000000" pitchFamily="18" charset="-120"/>
              </a:rPr>
              <a:t>-</a:t>
            </a:r>
            <a:r>
              <a:rPr lang="zh-CN" altLang="en-US" sz="900" b="0" dirty="0">
                <a:latin typeface="PMingLiU" panose="02020500000000000000" pitchFamily="18" charset="-120"/>
                <a:ea typeface="PMingLiU" panose="02020500000000000000" pitchFamily="18" charset="-120"/>
              </a:rPr>
              <a:t>這福音是神預先傳給亞伯拉罕的。</a:t>
            </a:r>
            <a:endParaRPr lang="en-AU" altLang="zh-CN" sz="900" b="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900" b="0" dirty="0">
                <a:latin typeface="+mn-ea"/>
              </a:rPr>
              <a:t>解釋</a:t>
            </a:r>
            <a:r>
              <a:rPr lang="en-US" altLang="zh-TW" sz="900" b="0" dirty="0">
                <a:latin typeface="+mn-ea"/>
              </a:rPr>
              <a:t>20</a:t>
            </a:r>
            <a:r>
              <a:rPr lang="zh-TW" altLang="en-US" sz="900" b="0" dirty="0">
                <a:latin typeface="+mn-ea"/>
              </a:rPr>
              <a:t> </a:t>
            </a:r>
            <a:r>
              <a:rPr lang="zh-CN" altLang="en-US" sz="900" b="0" dirty="0">
                <a:latin typeface="+mn-ea"/>
              </a:rPr>
              <a:t>節：</a:t>
            </a:r>
            <a:r>
              <a:rPr lang="zh-TW" altLang="en-US" sz="900" b="0" dirty="0">
                <a:latin typeface="+mn-ea"/>
              </a:rPr>
              <a:t>但中保本不是為一面作的</a:t>
            </a:r>
            <a:r>
              <a:rPr lang="en-AU" altLang="zh-TW" sz="900" b="0" dirty="0">
                <a:latin typeface="+mn-ea"/>
              </a:rPr>
              <a:t>; </a:t>
            </a:r>
            <a:r>
              <a:rPr lang="zh-CN" altLang="en-US" sz="900" b="0" dirty="0"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900" b="0" dirty="0">
                <a:latin typeface="+mn-ea"/>
              </a:rPr>
              <a:t>卻是一</a:t>
            </a:r>
            <a:r>
              <a:rPr lang="zh-TW" altLang="en-US" sz="900" b="0" dirty="0"/>
              <a:t>位</a:t>
            </a:r>
            <a:r>
              <a:rPr lang="zh-TW" altLang="en-US" sz="800" b="0" dirty="0"/>
              <a:t>。</a:t>
            </a:r>
            <a:r>
              <a:rPr lang="zh-CN" altLang="en-US" sz="800" b="0" dirty="0"/>
              <a:t>神的兒子耶穌道成肉身，被釘十架，為罪人承擔咒詛，信徒因信稱義，以神的兒女身份直接進入至聖所施恩寶座面對神，不需經過摩西、不需經過祭司。</a:t>
            </a:r>
            <a:endParaRPr lang="en-AU" altLang="zh-CN" sz="900" b="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EBA55-6901-42C9-9FA7-95784FE3C8AE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47821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律法使人知罪，渴慕福音，因著應許，被聖靈引到基督那裡因信（基督的信實和人回應基督的信心，雙向道）稱義，得聖靈重生，成為神的產業的繼承人。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EBA55-6901-42C9-9FA7-95784FE3C8AE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35059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有人說：聖經過時了！是嗎？讓我們一同探索歷史真相。保羅在加拉太書</a:t>
            </a:r>
            <a:r>
              <a:rPr lang="en-US" altLang="zh-CN" b="1" dirty="0"/>
              <a:t>3</a:t>
            </a:r>
            <a:r>
              <a:rPr lang="en-AU" altLang="zh-CN" b="1" dirty="0"/>
              <a:t>:</a:t>
            </a:r>
            <a:r>
              <a:rPr lang="en-US" altLang="zh-TW" sz="1200" b="1" dirty="0">
                <a:latin typeface="+mn-ea"/>
              </a:rPr>
              <a:t>28</a:t>
            </a:r>
            <a:r>
              <a:rPr lang="zh-TW" altLang="en-US" sz="1200" b="1" dirty="0">
                <a:latin typeface="+mn-ea"/>
              </a:rPr>
              <a:t> </a:t>
            </a:r>
            <a:r>
              <a:rPr lang="zh-CN" altLang="en-US" sz="1200" b="1" dirty="0">
                <a:latin typeface="+mn-ea"/>
              </a:rPr>
              <a:t>宣告：「</a:t>
            </a:r>
            <a:r>
              <a:rPr lang="zh-TW" altLang="en-US" sz="1200" b="1" dirty="0">
                <a:latin typeface="+mn-ea"/>
              </a:rPr>
              <a:t>並不分</a:t>
            </a:r>
            <a:r>
              <a:rPr lang="zh-TW" altLang="en-US" sz="1200" b="1" u="sng" dirty="0">
                <a:latin typeface="+mn-ea"/>
              </a:rPr>
              <a:t>猶太</a:t>
            </a:r>
            <a:r>
              <a:rPr lang="zh-TW" altLang="en-US" sz="1200" b="1" dirty="0">
                <a:latin typeface="+mn-ea"/>
              </a:rPr>
              <a:t>人、</a:t>
            </a:r>
            <a:r>
              <a:rPr lang="zh-TW" altLang="en-US" sz="1200" b="1" u="sng" dirty="0">
                <a:latin typeface="+mn-ea"/>
              </a:rPr>
              <a:t>希臘</a:t>
            </a:r>
            <a:r>
              <a:rPr lang="zh-TW" altLang="en-US" sz="1200" b="1" dirty="0">
                <a:latin typeface="+mn-ea"/>
              </a:rPr>
              <a:t>人</a:t>
            </a:r>
            <a:r>
              <a:rPr lang="en-AU" altLang="zh-TW" sz="1200" b="1" dirty="0">
                <a:latin typeface="+mn-ea"/>
              </a:rPr>
              <a:t>, </a:t>
            </a:r>
            <a:r>
              <a:rPr lang="zh-TW" altLang="en-US" sz="1200" b="1" dirty="0">
                <a:latin typeface="+mn-ea"/>
              </a:rPr>
              <a:t>自主的、為奴的</a:t>
            </a:r>
            <a:r>
              <a:rPr lang="en-AU" altLang="zh-TW" sz="1200" b="1" dirty="0">
                <a:latin typeface="+mn-ea"/>
              </a:rPr>
              <a:t>, </a:t>
            </a:r>
            <a:r>
              <a:rPr lang="zh-TW" altLang="en-US" sz="1200" b="1" dirty="0">
                <a:latin typeface="+mn-ea"/>
              </a:rPr>
              <a:t>或男或女</a:t>
            </a:r>
            <a:r>
              <a:rPr lang="en-AU" altLang="zh-TW" sz="1200" b="1" dirty="0">
                <a:latin typeface="+mn-ea"/>
              </a:rPr>
              <a:t>, </a:t>
            </a:r>
            <a:r>
              <a:rPr lang="zh-TW" altLang="en-US" sz="1200" b="1" dirty="0">
                <a:latin typeface="+mn-ea"/>
              </a:rPr>
              <a:t>因為你們在基督耶穌裏都成為一了。」</a:t>
            </a:r>
            <a:r>
              <a:rPr lang="zh-CN" altLang="en-US" sz="1200" b="0" dirty="0">
                <a:latin typeface="+mn-ea"/>
              </a:rPr>
              <a:t>這是</a:t>
            </a:r>
            <a:r>
              <a:rPr lang="zh-CN" altLang="en-US" dirty="0"/>
              <a:t>主後</a:t>
            </a:r>
            <a:r>
              <a:rPr lang="en-US" altLang="zh-CN" dirty="0"/>
              <a:t>48</a:t>
            </a:r>
            <a:r>
              <a:rPr lang="zh-CN" altLang="en-US" dirty="0"/>
              <a:t>年的事。</a:t>
            </a:r>
            <a:endParaRPr lang="en-AU" altLang="zh-CN" dirty="0"/>
          </a:p>
          <a:p>
            <a:r>
              <a:rPr lang="zh-CN" altLang="en-US" dirty="0"/>
              <a:t>我們看人類奴隸制度漫長的改革道路：</a:t>
            </a:r>
            <a:endParaRPr lang="en-AU" altLang="zh-CN" dirty="0"/>
          </a:p>
          <a:p>
            <a:r>
              <a:rPr lang="zh-CN" altLang="en-US" dirty="0"/>
              <a:t>美國</a:t>
            </a:r>
            <a:r>
              <a:rPr lang="en-US" altLang="zh-CN" dirty="0"/>
              <a:t>1862</a:t>
            </a:r>
            <a:r>
              <a:rPr lang="zh-CN" altLang="en-US" dirty="0"/>
              <a:t>年廢止奴隸制度。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中華民國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1926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年參與</a:t>
            </a:r>
            <a:r>
              <a:rPr lang="zh-TW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國際聯盟"/>
              </a:rPr>
              <a:t>國際聯盟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於</a:t>
            </a:r>
            <a:r>
              <a:rPr lang="zh-TW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日內瓦"/>
              </a:rPr>
              <a:t>日內瓦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簽署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《</a:t>
            </a:r>
            <a:r>
              <a:rPr lang="zh-TW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禁奴公約（页面不存在）"/>
              </a:rPr>
              <a:t>禁奴公約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》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1928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年北伐後奴婢制被徹底廢除。</a:t>
            </a:r>
            <a:endParaRPr lang="en-AU" altLang="zh-CN" dirty="0"/>
          </a:p>
          <a:p>
            <a:r>
              <a:rPr lang="zh-CN" altLang="en-US" dirty="0"/>
              <a:t>我們再看人類社會多妻制度漫長的改革道路：中華民國</a:t>
            </a:r>
            <a:r>
              <a:rPr lang="en-US" altLang="zh-CN" dirty="0"/>
              <a:t>1930</a:t>
            </a:r>
            <a:r>
              <a:rPr lang="zh-CN" altLang="en-US" dirty="0"/>
              <a:t>年公佈</a:t>
            </a:r>
            <a:r>
              <a:rPr lang="en-US" altLang="zh-CN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《</a:t>
            </a:r>
            <a:r>
              <a:rPr lang="zh-CN" alt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民法</a:t>
            </a:r>
            <a:r>
              <a:rPr lang="en-US" altLang="zh-CN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》</a:t>
            </a:r>
            <a:r>
              <a:rPr lang="zh-CN" altLang="en-US" dirty="0"/>
              <a:t>，規定一夫一妻制，但重婚罪必須妻子自己提出告訴，法庭才審理。王永慶有</a:t>
            </a:r>
            <a:r>
              <a:rPr lang="en-US" altLang="zh-CN" dirty="0"/>
              <a:t>5</a:t>
            </a:r>
            <a:r>
              <a:rPr lang="zh-CN" altLang="en-US" dirty="0"/>
              <a:t>個太太，但都沒告他，所以他沒事中國於</a:t>
            </a:r>
            <a:r>
              <a:rPr lang="en-US" altLang="zh-CN" dirty="0"/>
              <a:t>1950</a:t>
            </a:r>
            <a:r>
              <a:rPr lang="zh-CN" altLang="en-US" dirty="0"/>
              <a:t>年</a:t>
            </a:r>
            <a:r>
              <a:rPr lang="en-US" altLang="zh-CN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《</a:t>
            </a:r>
            <a:r>
              <a:rPr lang="zh-CN" alt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婚姻法</a:t>
            </a:r>
            <a:r>
              <a:rPr lang="en-US" altLang="zh-CN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》</a:t>
            </a:r>
            <a:r>
              <a:rPr lang="zh-CN" altLang="en-US" dirty="0"/>
              <a:t>規定一夫多妻不合法。</a:t>
            </a:r>
            <a:r>
              <a:rPr lang="en-US" altLang="zh-CN" dirty="0"/>
              <a:t>1997</a:t>
            </a:r>
            <a:r>
              <a:rPr lang="zh-CN" altLang="en-US" dirty="0"/>
              <a:t>年修訂的</a:t>
            </a:r>
            <a:r>
              <a:rPr lang="en-US" altLang="zh-CN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/>
              </a:rPr>
              <a:t>《</a:t>
            </a:r>
            <a:r>
              <a:rPr lang="zh-CN" alt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/>
              </a:rPr>
              <a:t>刑法</a:t>
            </a:r>
            <a:r>
              <a:rPr lang="en-US" altLang="zh-CN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/>
              </a:rPr>
              <a:t>》</a:t>
            </a:r>
            <a:r>
              <a:rPr lang="zh-CN" altLang="en-US" dirty="0"/>
              <a:t>規定了重婚罪，但重婚案是需要受害人自訴的案件。如配偶重婚，當事人不起訴，則檢察院不起訴。港英當局在</a:t>
            </a:r>
            <a:r>
              <a:rPr lang="en-US" altLang="zh-CN" dirty="0"/>
              <a:t>1971</a:t>
            </a:r>
            <a:r>
              <a:rPr lang="zh-CN" altLang="en-US" dirty="0"/>
              <a:t>年頒佈了</a:t>
            </a:r>
            <a:r>
              <a:rPr lang="en-US" altLang="zh-CN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《</a:t>
            </a:r>
            <a:r>
              <a:rPr lang="zh-CN" alt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婚姻法</a:t>
            </a:r>
            <a:r>
              <a:rPr lang="en-US" altLang="zh-CN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》</a:t>
            </a:r>
            <a:r>
              <a:rPr lang="zh-CN" altLang="en-US" dirty="0"/>
              <a:t>，才結束了香港男性借</a:t>
            </a:r>
            <a:r>
              <a:rPr lang="en-US" altLang="zh-CN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9"/>
              </a:rPr>
              <a:t>《</a:t>
            </a:r>
            <a:r>
              <a:rPr lang="zh-CN" alt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9"/>
              </a:rPr>
              <a:t>大清律例</a:t>
            </a:r>
            <a:r>
              <a:rPr lang="en-US" altLang="zh-CN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9"/>
              </a:rPr>
              <a:t>》</a:t>
            </a:r>
            <a:r>
              <a:rPr lang="zh-CN" altLang="en-US" dirty="0"/>
              <a:t>為擋箭牌而為自己納妾及休妻。“一夫多妻”才被取消。到今天兩岸三地的華人只要你只要有錢、有權，威脅利誘擺平，有幾個妻子都沒事，檢察院也管不著！誰說聖經過時！</a:t>
            </a:r>
            <a:endParaRPr lang="en-AU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創世記</a:t>
            </a:r>
            <a:r>
              <a:rPr lang="en-US" altLang="zh-CN" dirty="0"/>
              <a:t>17</a:t>
            </a:r>
            <a:r>
              <a:rPr lang="en-AU" altLang="zh-CN" dirty="0"/>
              <a:t>:</a:t>
            </a:r>
            <a:r>
              <a:rPr lang="en-US" altLang="zh-TW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我必使你的後裔極其繁多；國度從你而立，君王從你而出。 </a:t>
            </a:r>
            <a:r>
              <a:rPr lang="en-US" altLang="zh-TW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我要與你並你世世代代的後裔堅立我的約，作永遠的約，是要作你和你後裔的上帝。</a:t>
            </a:r>
            <a:r>
              <a:rPr lang="zh-CN" altLang="en-US" dirty="0"/>
              <a:t>神的應許不落空。亞伯拉罕在世只看到以撒出生的應許應驗了，他看不到他的後裔進入神應許之地，但歷史告訴我們，約書亞在萬軍之耶和華的帶領下進入迦南最古老、也是人類歷史最古老、最堅強高大的城，就是耶利哥城。神的應許應驗了。亞伯拉罕看到代替以撒被獻為燔祭的羊羔，但他沒看到除去世人罪孽神的羔羊耶穌基督降世，但歷史告訴我們，這事應驗了。神的應許不落空！</a:t>
            </a:r>
            <a:endParaRPr lang="en-AU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加</a:t>
            </a:r>
            <a:r>
              <a:rPr lang="en-US" altLang="zh-CN" sz="1200" b="0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3</a:t>
            </a:r>
            <a:r>
              <a:rPr lang="en-US" altLang="zh-TW" sz="1200" b="0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:</a:t>
            </a:r>
            <a:r>
              <a:rPr lang="en-US" altLang="zh-TW" sz="1200" b="0" dirty="0">
                <a:latin typeface="+mn-ea"/>
              </a:rPr>
              <a:t>29</a:t>
            </a:r>
            <a:r>
              <a:rPr lang="zh-TW" altLang="en-US" sz="1200" b="0" dirty="0">
                <a:latin typeface="+mn-ea"/>
              </a:rPr>
              <a:t> 你們既屬乎基督</a:t>
            </a:r>
            <a:r>
              <a:rPr lang="en-AU" altLang="zh-TW" sz="1200" b="0" dirty="0">
                <a:latin typeface="+mn-ea"/>
              </a:rPr>
              <a:t>, </a:t>
            </a:r>
            <a:r>
              <a:rPr lang="zh-TW" altLang="en-US" sz="1200" b="0" dirty="0">
                <a:latin typeface="+mn-ea"/>
              </a:rPr>
              <a:t>就是</a:t>
            </a:r>
            <a:r>
              <a:rPr lang="zh-TW" altLang="en-US" sz="1200" b="0" u="sng" dirty="0">
                <a:latin typeface="+mn-ea"/>
              </a:rPr>
              <a:t>亞伯拉罕</a:t>
            </a:r>
            <a:r>
              <a:rPr lang="zh-TW" altLang="en-US" sz="1200" b="0" dirty="0">
                <a:latin typeface="+mn-ea"/>
              </a:rPr>
              <a:t>的後裔</a:t>
            </a:r>
            <a:r>
              <a:rPr lang="en-AU" altLang="zh-TW" sz="1200" b="0" dirty="0">
                <a:latin typeface="+mn-ea"/>
              </a:rPr>
              <a:t>, </a:t>
            </a:r>
            <a:r>
              <a:rPr lang="zh-TW" altLang="en-US" sz="1200" b="0" dirty="0">
                <a:latin typeface="+mn-ea"/>
              </a:rPr>
              <a:t>是照</a:t>
            </a:r>
            <a:r>
              <a:rPr lang="zh-CN" altLang="en-US" sz="1200" b="0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1200" b="0" dirty="0">
                <a:latin typeface="+mn-ea"/>
              </a:rPr>
              <a:t>應許承受產業的了。 </a:t>
            </a:r>
            <a:r>
              <a:rPr lang="zh-CN" altLang="en-US" sz="1200" b="0" dirty="0">
                <a:latin typeface="+mn-ea"/>
              </a:rPr>
              <a:t>你相信神的應許不落空嗎？</a:t>
            </a:r>
            <a:endParaRPr lang="en-AU" altLang="zh-TW" sz="1200" b="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AU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EBA55-6901-42C9-9FA7-95784FE3C8AE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6023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約、種子</a:t>
            </a:r>
            <a:r>
              <a:rPr lang="en-US" altLang="zh-CN" dirty="0"/>
              <a:t>/</a:t>
            </a:r>
            <a:r>
              <a:rPr lang="zh-CN" altLang="en-US" dirty="0"/>
              <a:t>後裔承受產業。</a:t>
            </a:r>
            <a:endParaRPr lang="en-AU" altLang="zh-CN" dirty="0"/>
          </a:p>
          <a:p>
            <a:r>
              <a:rPr lang="zh-CN" altLang="en-US" dirty="0"/>
              <a:t>種子單數的意思是那一位後裔。特指基督。</a:t>
            </a:r>
            <a:endParaRPr lang="en-AU" altLang="zh-CN" dirty="0"/>
          </a:p>
          <a:p>
            <a:r>
              <a:rPr lang="zh-CN" altLang="en-US" dirty="0"/>
              <a:t>種子作為集合名詞的意思是眾多後裔。指罪人被基督拯救成為神的兒女，承受神應許的地、國、福。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EBA55-6901-42C9-9FA7-95784FE3C8AE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8109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dirty="0">
                <a:solidFill>
                  <a:srgbClr val="FF0000"/>
                </a:solidFill>
                <a:latin typeface="+mn-ea"/>
              </a:rPr>
              <a:t>因</a:t>
            </a:r>
            <a:r>
              <a:rPr lang="zh-TW" altLang="en-US" sz="1200" b="0" dirty="0">
                <a:solidFill>
                  <a:srgbClr val="FF0000"/>
                </a:solidFill>
                <a:latin typeface="+mn-ea"/>
              </a:rPr>
              <a:t>信耶穌基督</a:t>
            </a:r>
            <a:r>
              <a:rPr lang="zh-CN" altLang="en-US" sz="1200" b="0" dirty="0">
                <a:solidFill>
                  <a:srgbClr val="FF0000"/>
                </a:solidFill>
                <a:latin typeface="+mn-ea"/>
              </a:rPr>
              <a:t>也可譯為“因耶穌基督的信實”。</a:t>
            </a:r>
            <a:endParaRPr lang="en-AU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EBA55-6901-42C9-9FA7-95784FE3C8AE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3168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EBA55-6901-42C9-9FA7-95784FE3C8AE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92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dirty="0"/>
              <a:t>猶太人以摩西為民族英雄，摩西帶領以色列人出埃及、過紅海、經曠野的集體歷史記憶，使猶太人自稱是摩西的門徒，他們以擁有摩西律法為傲。他們以靠行律法稱義為傲。</a:t>
            </a:r>
            <a:r>
              <a:rPr lang="zh-TW" altLang="en-US" sz="1200" b="0" dirty="0"/>
              <a:t>加拉太書 </a:t>
            </a:r>
            <a:r>
              <a:rPr lang="en-AU" sz="1200" b="0" dirty="0"/>
              <a:t>3:15-29</a:t>
            </a:r>
            <a:r>
              <a:rPr lang="zh-CN" altLang="en-US" sz="1200" b="0" dirty="0"/>
              <a:t>是保羅從舊約聖經論述亞伯拉罕應許之約與摩西律法的關係</a:t>
            </a:r>
            <a:r>
              <a:rPr lang="zh-CN" altLang="en-US" sz="1200" b="1" dirty="0"/>
              <a:t>，</a:t>
            </a:r>
            <a:endParaRPr lang="en-AU" altLang="zh-CN" sz="1200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保羅用猶太文學常用的平行交叉法，或者稱三明治結構、漢堡包結構，就是用四組前後呼應的事件，夾著保羅要表達的中心信息：</a:t>
            </a:r>
            <a:endParaRPr lang="en-AU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="1" dirty="0"/>
              <a:t>19</a:t>
            </a:r>
            <a:r>
              <a:rPr lang="zh-CN" altLang="en-US" b="1" dirty="0"/>
              <a:t>節上半節</a:t>
            </a:r>
            <a:r>
              <a:rPr lang="zh-CN" altLang="en-US" sz="12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「律法為過犯而設直到所應許後裔來」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EBA55-6901-42C9-9FA7-95784FE3C8AE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2798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EBA55-6901-42C9-9FA7-95784FE3C8AE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2364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15-18 </a:t>
            </a:r>
            <a:r>
              <a:rPr lang="zh-CN" altLang="en-US" sz="12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為什麽神</a:t>
            </a:r>
            <a:r>
              <a:rPr lang="zh-TW" altLang="en-US" sz="1200" b="1" dirty="0">
                <a:solidFill>
                  <a:srgbClr val="0000FF"/>
                </a:solidFill>
                <a:latin typeface="+mn-ea"/>
              </a:rPr>
              <a:t>的</a:t>
            </a:r>
            <a:r>
              <a:rPr lang="zh-CN" altLang="en-US" sz="12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應許高於摩西律法？</a:t>
            </a:r>
            <a:endParaRPr lang="en-A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/>
              <a:t>a </a:t>
            </a:r>
            <a:r>
              <a:rPr lang="zh-CN" altLang="en-US" dirty="0"/>
              <a:t>就是按人的常例，先前的遺命後人不能更改。神是信實的，神非世人，神必不說謊。</a:t>
            </a:r>
            <a:endParaRPr lang="en-AU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創世記</a:t>
            </a:r>
            <a:r>
              <a:rPr lang="en-AU" altLang="en-US" sz="1050" b="0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AU" altLang="en-US" sz="1200" b="0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15:1</a:t>
            </a:r>
            <a:r>
              <a:rPr lang="en-US" altLang="zh-CN" sz="1200" b="0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3-14</a:t>
            </a:r>
            <a:r>
              <a:rPr lang="zh-TW" altLang="en-US" sz="1200" b="0" dirty="0">
                <a:latin typeface="PMingLiU" panose="02020500000000000000" pitchFamily="18" charset="-120"/>
                <a:ea typeface="PMingLiU" panose="02020500000000000000" pitchFamily="18" charset="-120"/>
              </a:rPr>
              <a:t>耶和華對亞伯蘭說</a:t>
            </a:r>
            <a:r>
              <a:rPr lang="en-AU" altLang="zh-TW" sz="1200" b="0" dirty="0">
                <a:latin typeface="PMingLiU" panose="02020500000000000000" pitchFamily="18" charset="-120"/>
                <a:ea typeface="PMingLiU" panose="02020500000000000000" pitchFamily="18" charset="-120"/>
              </a:rPr>
              <a:t>:</a:t>
            </a:r>
            <a:r>
              <a:rPr lang="zh-TW" altLang="en-US" sz="1200" b="0" dirty="0">
                <a:latin typeface="PMingLiU" panose="02020500000000000000" pitchFamily="18" charset="-120"/>
                <a:ea typeface="PMingLiU" panose="02020500000000000000" pitchFamily="18" charset="-120"/>
              </a:rPr>
              <a:t>「你要的確知道</a:t>
            </a:r>
            <a:r>
              <a:rPr lang="en-AU" altLang="zh-TW" sz="1200" b="0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1200" b="0" dirty="0">
                <a:latin typeface="PMingLiU" panose="02020500000000000000" pitchFamily="18" charset="-120"/>
                <a:ea typeface="PMingLiU" panose="02020500000000000000" pitchFamily="18" charset="-120"/>
              </a:rPr>
              <a:t>你的後裔必寄居別人的地</a:t>
            </a:r>
            <a:r>
              <a:rPr lang="en-AU" altLang="zh-TW" sz="1200" b="0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1200" b="0" dirty="0">
                <a:latin typeface="PMingLiU" panose="02020500000000000000" pitchFamily="18" charset="-120"/>
                <a:ea typeface="PMingLiU" panose="02020500000000000000" pitchFamily="18" charset="-120"/>
              </a:rPr>
              <a:t>又服事那地的人</a:t>
            </a:r>
            <a:r>
              <a:rPr lang="en-AU" altLang="zh-TW" sz="1200" b="0" dirty="0">
                <a:latin typeface="PMingLiU" panose="02020500000000000000" pitchFamily="18" charset="-120"/>
                <a:ea typeface="PMingLiU" panose="02020500000000000000" pitchFamily="18" charset="-120"/>
              </a:rPr>
              <a:t>; </a:t>
            </a:r>
            <a:r>
              <a:rPr lang="zh-TW" altLang="en-US" sz="1200" b="0" dirty="0">
                <a:latin typeface="PMingLiU" panose="02020500000000000000" pitchFamily="18" charset="-120"/>
                <a:ea typeface="PMingLiU" panose="02020500000000000000" pitchFamily="18" charset="-120"/>
              </a:rPr>
              <a:t>那地的人要苦待他們四百年。</a:t>
            </a:r>
            <a:r>
              <a:rPr lang="zh-CN" altLang="en-US" sz="1200" b="0" dirty="0">
                <a:latin typeface="PMingLiU" panose="02020500000000000000" pitchFamily="18" charset="-120"/>
                <a:ea typeface="PMingLiU" panose="02020500000000000000" pitchFamily="18" charset="-120"/>
              </a:rPr>
              <a:t>並且他們所要服事的那國我要懲罰</a:t>
            </a:r>
            <a:r>
              <a:rPr lang="en-AU" altLang="zh-CN" sz="1200" b="0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1200" b="0" dirty="0">
                <a:latin typeface="PMingLiU" panose="02020500000000000000" pitchFamily="18" charset="-120"/>
                <a:ea typeface="PMingLiU" panose="02020500000000000000" pitchFamily="18" charset="-120"/>
              </a:rPr>
              <a:t>後來他們必帶著許多財物從那裏出來。」</a:t>
            </a:r>
            <a:r>
              <a:rPr lang="zh-CN" altLang="en-US" sz="1200" b="0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以色列人自稱是摩西的門徒，以出埃及過紅海自豪，進了迦南地就心高氣傲，忘了神的恩典，忘了保持親近神、順服神，反而想靠行律法稱義。以色列人忘了他們能出埃及是神聽見他們的哀聲，就紀念他與亞伯拉罕所立的約。（出</a:t>
            </a:r>
            <a:r>
              <a:rPr lang="en-US" altLang="zh-CN" sz="1200" b="0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</a:t>
            </a:r>
            <a:r>
              <a:rPr lang="en-AU" altLang="zh-CN" sz="1200" b="0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:</a:t>
            </a:r>
            <a:r>
              <a:rPr lang="en-US" altLang="zh-CN" sz="1200" b="0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24</a:t>
            </a:r>
            <a:r>
              <a:rPr lang="zh-CN" altLang="en-US" sz="1200" b="0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AU" altLang="zh-CN" b="0" dirty="0"/>
          </a:p>
          <a:p>
            <a:r>
              <a:rPr lang="en-US" altLang="zh-CN" dirty="0"/>
              <a:t>b </a:t>
            </a:r>
            <a:r>
              <a:rPr lang="zh-CN" altLang="en-US" dirty="0"/>
              <a:t>何況是神直接向亞伯拉罕和他的子孫說的。對比摩西律法是神透過天使曉諭摩西，摩西再向以色列人說的，保羅強調神的應許在傳遞形式比摩西律法位階更高。</a:t>
            </a:r>
            <a:endParaRPr lang="en-AU" altLang="zh-CN" dirty="0"/>
          </a:p>
          <a:p>
            <a:r>
              <a:rPr lang="en-US" altLang="zh-CN" dirty="0"/>
              <a:t>C </a:t>
            </a:r>
            <a:r>
              <a:rPr lang="zh-CN" altLang="en-US" dirty="0"/>
              <a:t>約、種子</a:t>
            </a:r>
            <a:r>
              <a:rPr lang="en-US" altLang="zh-CN" dirty="0"/>
              <a:t>/</a:t>
            </a:r>
            <a:r>
              <a:rPr lang="zh-CN" altLang="en-US" dirty="0"/>
              <a:t>後裔承受產業。單數的意義指基督。複數的意義指所有以信為本的信心後裔。</a:t>
            </a:r>
            <a:endParaRPr lang="en-AU" altLang="zh-CN" dirty="0"/>
          </a:p>
          <a:p>
            <a:r>
              <a:rPr lang="zh-CN" altLang="en-US" dirty="0"/>
              <a:t>種子單數的意思是那一位後裔。特指基督。種子作為集合名詞的意思是眾多後裔。指罪人被基督拯救成為神的兒女，承受神應許的地、國、福</a:t>
            </a:r>
            <a:r>
              <a:rPr lang="en-US" altLang="zh-CN" dirty="0"/>
              <a:t>-</a:t>
            </a:r>
            <a:r>
              <a:rPr lang="zh-CN" altLang="en-US" dirty="0"/>
              <a:t>應驗在因信稱義和領受聖靈。聖靈</a:t>
            </a:r>
            <a:r>
              <a:rPr lang="en-US" altLang="zh-CN" dirty="0"/>
              <a:t>/</a:t>
            </a:r>
            <a:r>
              <a:rPr lang="zh-CN" altLang="en-US" dirty="0"/>
              <a:t>永生</a:t>
            </a:r>
            <a:r>
              <a:rPr lang="en-US" altLang="zh-CN" dirty="0"/>
              <a:t>/</a:t>
            </a:r>
            <a:r>
              <a:rPr lang="zh-CN" altLang="en-US" dirty="0"/>
              <a:t>神國。</a:t>
            </a:r>
            <a:endParaRPr lang="en-AU" dirty="0"/>
          </a:p>
          <a:p>
            <a:r>
              <a:rPr lang="zh-CN" altLang="en-US" dirty="0"/>
              <a:t>神早已傳福音給亞伯拉罕說“萬國都必因你得福”</a:t>
            </a:r>
            <a:r>
              <a:rPr lang="en-US" altLang="zh-CN" dirty="0"/>
              <a:t>-</a:t>
            </a:r>
            <a:r>
              <a:rPr lang="zh-CN" altLang="en-US" dirty="0"/>
              <a:t>包括外邦人也可因信稱義。人想靠行律法稱義都失敗了，因為犯一條律法就犯了全律法，不論以色列人或外邦人都在違反律法的定罪和咒詛之下。可是基督被掛在十字架上承擔我們的咒詛，基督赦免我們所認的罪。我們因信稱義，恢復神的兒女的地位，承受神的產業，神的祝福。信是先有基督的信實與恩典，然後我們用信心回應基督的信實和恩典。</a:t>
            </a:r>
            <a:r>
              <a:rPr lang="zh-CN" altLang="en-US" sz="12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創</a:t>
            </a:r>
            <a:r>
              <a:rPr lang="en-AU" altLang="en-US" sz="12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15:1</a:t>
            </a:r>
            <a:r>
              <a:rPr lang="en-US" altLang="zh-CN" sz="12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7-18 </a:t>
            </a:r>
            <a:r>
              <a:rPr lang="zh-CN" altLang="en-US" sz="12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神擔保與亞伯拉罕所立的約</a:t>
            </a:r>
            <a:endParaRPr lang="en-US" altLang="zh-CN" sz="12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1200" b="1" dirty="0">
                <a:latin typeface="PMingLiU" panose="02020500000000000000" pitchFamily="18" charset="-120"/>
                <a:ea typeface="PMingLiU" panose="02020500000000000000" pitchFamily="18" charset="-120"/>
              </a:rPr>
              <a:t>日落天黑，不料有冒煙的爐並燒</a:t>
            </a:r>
            <a:r>
              <a:rPr lang="zh-CN" altLang="en-US" sz="1200" b="1" dirty="0">
                <a:latin typeface="PMingLiU" panose="02020500000000000000" pitchFamily="18" charset="-120"/>
                <a:ea typeface="PMingLiU" panose="02020500000000000000" pitchFamily="18" charset="-120"/>
              </a:rPr>
              <a:t>着</a:t>
            </a:r>
            <a:r>
              <a:rPr lang="zh-TW" altLang="en-US" sz="1200" b="1" dirty="0">
                <a:latin typeface="PMingLiU" panose="02020500000000000000" pitchFamily="18" charset="-120"/>
                <a:ea typeface="PMingLiU" panose="02020500000000000000" pitchFamily="18" charset="-120"/>
              </a:rPr>
              <a:t>的火把從那些肉塊中經過。當那日，耶和華與</a:t>
            </a:r>
            <a:r>
              <a:rPr lang="zh-TW" altLang="en-US" sz="1200" b="1" u="sng" dirty="0">
                <a:latin typeface="PMingLiU" panose="02020500000000000000" pitchFamily="18" charset="-120"/>
                <a:ea typeface="PMingLiU" panose="02020500000000000000" pitchFamily="18" charset="-120"/>
              </a:rPr>
              <a:t>亞伯蘭</a:t>
            </a:r>
            <a:r>
              <a:rPr lang="zh-TW" altLang="en-US" sz="1200" b="1" dirty="0">
                <a:latin typeface="PMingLiU" panose="02020500000000000000" pitchFamily="18" charset="-120"/>
                <a:ea typeface="PMingLiU" panose="02020500000000000000" pitchFamily="18" charset="-120"/>
              </a:rPr>
              <a:t>立</a:t>
            </a:r>
            <a:r>
              <a:rPr lang="zh-CN" altLang="en-US" sz="1200" b="1" dirty="0">
                <a:latin typeface="PMingLiU" panose="02020500000000000000" pitchFamily="18" charset="-120"/>
                <a:ea typeface="PMingLiU" panose="02020500000000000000" pitchFamily="18" charset="-120"/>
              </a:rPr>
              <a:t>盟</a:t>
            </a:r>
            <a:r>
              <a:rPr lang="zh-TW" altLang="en-US" sz="1200" b="1" dirty="0">
                <a:latin typeface="PMingLiU" panose="02020500000000000000" pitchFamily="18" charset="-120"/>
                <a:ea typeface="PMingLiU" panose="02020500000000000000" pitchFamily="18" charset="-120"/>
              </a:rPr>
              <a:t>約</a:t>
            </a:r>
            <a:r>
              <a:rPr lang="en-US" altLang="zh-CN" sz="1200" b="1" dirty="0">
                <a:latin typeface="PMingLiU" panose="02020500000000000000" pitchFamily="18" charset="-120"/>
                <a:ea typeface="PMingLiU" panose="02020500000000000000" pitchFamily="18" charset="-120"/>
              </a:rPr>
              <a:t>/</a:t>
            </a:r>
            <a:r>
              <a:rPr lang="zh-CN" altLang="en-US" sz="1200" b="1" dirty="0">
                <a:latin typeface="PMingLiU" panose="02020500000000000000" pitchFamily="18" charset="-120"/>
                <a:ea typeface="PMingLiU" panose="02020500000000000000" pitchFamily="18" charset="-120"/>
              </a:rPr>
              <a:t>單方下達應許結盟的誓約</a:t>
            </a:r>
            <a:r>
              <a:rPr lang="zh-TW" altLang="en-US" sz="1200" b="1" dirty="0">
                <a:latin typeface="PMingLiU" panose="02020500000000000000" pitchFamily="18" charset="-120"/>
                <a:ea typeface="PMingLiU" panose="02020500000000000000" pitchFamily="18" charset="-120"/>
              </a:rPr>
              <a:t>                 </a:t>
            </a:r>
            <a:r>
              <a:rPr lang="en-AU" altLang="zh-TW" sz="12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CN" altLang="en-US" sz="12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主前</a:t>
            </a:r>
            <a:r>
              <a:rPr lang="en-AU" altLang="zh-TW" sz="12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2091-2080</a:t>
            </a:r>
            <a:r>
              <a:rPr lang="zh-CN" altLang="en-US" sz="12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AU" altLang="zh-CN" sz="1200" b="1" dirty="0">
              <a:solidFill>
                <a:srgbClr val="FF0000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>
              <a:defRPr/>
            </a:pPr>
            <a:r>
              <a:rPr lang="zh-CN" altLang="en-US" dirty="0"/>
              <a:t>中東地區四千多年前的誓約背景：強國以盟主的權威下達盟約給弱國，接受盟約就得到保護與祝福，違背盟約則接受處罰。</a:t>
            </a:r>
            <a:endParaRPr lang="en-US" altLang="zh-CN" dirty="0"/>
          </a:p>
          <a:p>
            <a:pPr>
              <a:defRPr/>
            </a:pPr>
            <a:r>
              <a:rPr lang="zh-CN" altLang="en-US" dirty="0"/>
              <a:t>接受盟約的弱國君王在立約時需經過被劈成兩半的牛羊之間，立誓信守盟約，接受盟主保護。如果違背誓約，如同被劈成兩半的牛羊和飛禽，死路一條！</a:t>
            </a:r>
            <a:endParaRPr lang="en-US" altLang="zh-CN" dirty="0"/>
          </a:p>
          <a:p>
            <a:pPr>
              <a:defRPr/>
            </a:pPr>
            <a:r>
              <a:rPr lang="zh-CN" altLang="en-US" sz="1050" dirty="0">
                <a:solidFill>
                  <a:srgbClr val="0000FF"/>
                </a:solidFill>
                <a:latin typeface="Arial" charset="0"/>
              </a:rPr>
              <a:t>所以當亞伯蘭問神：我怎知道我會得這地為業？神用立盟約約的儀式，表達神用生命保證決不改變的承諾！立約的儀式在主前</a:t>
            </a:r>
            <a:r>
              <a:rPr lang="en-US" altLang="zh-CN" sz="1050" dirty="0">
                <a:solidFill>
                  <a:srgbClr val="0000FF"/>
                </a:solidFill>
                <a:latin typeface="Arial" charset="0"/>
              </a:rPr>
              <a:t>2080</a:t>
            </a:r>
            <a:r>
              <a:rPr lang="zh-CN" altLang="en-US" sz="1050" dirty="0">
                <a:solidFill>
                  <a:srgbClr val="0000FF"/>
                </a:solidFill>
                <a:latin typeface="Arial" charset="0"/>
              </a:rPr>
              <a:t>年或更早，至今已經</a:t>
            </a:r>
            <a:r>
              <a:rPr lang="en-US" altLang="zh-CN" sz="1050" dirty="0">
                <a:solidFill>
                  <a:srgbClr val="0000FF"/>
                </a:solidFill>
                <a:latin typeface="Arial" charset="0"/>
              </a:rPr>
              <a:t>4097</a:t>
            </a:r>
            <a:r>
              <a:rPr lang="zh-CN" altLang="en-US" sz="1050" dirty="0">
                <a:solidFill>
                  <a:srgbClr val="0000FF"/>
                </a:solidFill>
                <a:latin typeface="Arial" charset="0"/>
              </a:rPr>
              <a:t>年了，以後有人問你基督教什麽時候開始的？請不要說是</a:t>
            </a:r>
            <a:r>
              <a:rPr lang="en-US" altLang="zh-CN" sz="1050" dirty="0">
                <a:solidFill>
                  <a:srgbClr val="0000FF"/>
                </a:solidFill>
                <a:latin typeface="Arial" charset="0"/>
              </a:rPr>
              <a:t>1517</a:t>
            </a:r>
            <a:r>
              <a:rPr lang="zh-CN" altLang="en-US" sz="1050" dirty="0">
                <a:solidFill>
                  <a:srgbClr val="0000FF"/>
                </a:solidFill>
                <a:latin typeface="Arial" charset="0"/>
              </a:rPr>
              <a:t>年馬丁路德宗教改革開始的，也不要說兩千年耶穌降生開始的，應該說按著神應許之約和神親自擔保的儀式，從主前</a:t>
            </a:r>
            <a:r>
              <a:rPr lang="en-US" altLang="zh-CN" sz="1050" dirty="0">
                <a:solidFill>
                  <a:srgbClr val="0000FF"/>
                </a:solidFill>
                <a:latin typeface="Arial" charset="0"/>
              </a:rPr>
              <a:t>2080</a:t>
            </a:r>
            <a:r>
              <a:rPr lang="zh-CN" altLang="en-US" sz="1050" dirty="0">
                <a:solidFill>
                  <a:srgbClr val="0000FF"/>
                </a:solidFill>
                <a:latin typeface="Arial" charset="0"/>
              </a:rPr>
              <a:t>年就開始了。按著神的救恩計劃，基督教從伊甸園就開始了！</a:t>
            </a:r>
            <a:endParaRPr lang="en-AU" altLang="zh-CN" dirty="0"/>
          </a:p>
          <a:p>
            <a:r>
              <a:rPr lang="en-AU" altLang="zh-CN" dirty="0"/>
              <a:t>d </a:t>
            </a:r>
            <a:r>
              <a:rPr lang="zh-CN" altLang="en-US" dirty="0"/>
              <a:t>應許基於神的恩典，神的恩情（按著神的形像創造我們和攝理供應）和親情（稱我們為神的兒女，讓我們稱他為父神）。神重視親情與恩情，基督體恤我們的軟弱，讓我們能直接到神的至聖所的施恩寶座前與神親近，因此神與神的兒女之間的親情和恩情不可以被律法條文取代。</a:t>
            </a:r>
            <a:endParaRPr lang="en-AU" altLang="zh-CN" dirty="0"/>
          </a:p>
          <a:p>
            <a:r>
              <a:rPr lang="zh-CN" altLang="en-US" dirty="0"/>
              <a:t>保羅說的</a:t>
            </a:r>
            <a:r>
              <a:rPr lang="en-US" altLang="zh-CN" dirty="0"/>
              <a:t>430</a:t>
            </a:r>
            <a:r>
              <a:rPr lang="zh-CN" altLang="en-US" dirty="0"/>
              <a:t>年，是從雅各一家搬到埃及開始算（主前</a:t>
            </a:r>
            <a:r>
              <a:rPr lang="en-US" altLang="zh-CN" dirty="0"/>
              <a:t>1876</a:t>
            </a:r>
            <a:r>
              <a:rPr lang="zh-CN" altLang="en-US" dirty="0"/>
              <a:t>），一直到主前</a:t>
            </a:r>
            <a:r>
              <a:rPr lang="en-US" altLang="zh-CN" dirty="0"/>
              <a:t>1446</a:t>
            </a:r>
            <a:r>
              <a:rPr lang="zh-CN" altLang="en-US" dirty="0"/>
              <a:t>年出埃及。如果從亞伯拉罕時代算起，應該是六百多年。</a:t>
            </a:r>
            <a:endParaRPr lang="en-AU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EBA55-6901-42C9-9FA7-95784FE3C8AE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7764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神應許亞伯拉罕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EBA55-6901-42C9-9FA7-95784FE3C8AE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88747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dirty="0"/>
              <a:t>聖經創世記有很長的一段關於亞伯拉罕的故事，裡面包含很多小故事。</a:t>
            </a:r>
            <a:endParaRPr lang="en-US" altLang="zh-CN" dirty="0"/>
          </a:p>
          <a:p>
            <a:pPr eaLnBrk="1" hangingPunct="1"/>
            <a:r>
              <a:rPr lang="zh-CN" altLang="en-US" dirty="0"/>
              <a:t>摩西按著希伯來來人凸顯主題的寫作方法，特別安排四對</a:t>
            </a:r>
            <a:r>
              <a:rPr lang="en-US" altLang="zh-CN" dirty="0"/>
              <a:t>ABCD</a:t>
            </a:r>
            <a:r>
              <a:rPr lang="zh-CN" altLang="en-US" dirty="0"/>
              <a:t>前後呼應的故事，夾著一個突出的主題</a:t>
            </a:r>
            <a:r>
              <a:rPr lang="en-US" altLang="zh-CN" dirty="0"/>
              <a:t>E</a:t>
            </a:r>
            <a:r>
              <a:rPr lang="zh-CN" altLang="en-US" dirty="0"/>
              <a:t>。</a:t>
            </a:r>
            <a:endParaRPr lang="en-US" altLang="zh-CN" dirty="0"/>
          </a:p>
          <a:p>
            <a:pPr eaLnBrk="1" hangingPunct="1"/>
            <a:r>
              <a:rPr lang="zh-CN" altLang="en-US" dirty="0"/>
              <a:t>例如</a:t>
            </a:r>
            <a:r>
              <a:rPr lang="en-US" altLang="zh-CN" dirty="0"/>
              <a:t>A</a:t>
            </a:r>
            <a:r>
              <a:rPr lang="zh-CN" altLang="en-US" dirty="0"/>
              <a:t>組是關於神應許亞伯蘭國與福，</a:t>
            </a:r>
            <a:r>
              <a:rPr lang="en-US" altLang="zh-CN" dirty="0"/>
              <a:t>21</a:t>
            </a:r>
            <a:r>
              <a:rPr lang="zh-CN" altLang="en-US" dirty="0"/>
              <a:t>章生以撒，應許後裔的初步應驗。</a:t>
            </a:r>
            <a:endParaRPr lang="en-US" altLang="zh-CN" dirty="0"/>
          </a:p>
          <a:p>
            <a:pPr eaLnBrk="1" hangingPunct="1"/>
            <a:r>
              <a:rPr lang="en-US" altLang="zh-CN" dirty="0"/>
              <a:t>B </a:t>
            </a:r>
            <a:r>
              <a:rPr lang="zh-CN" altLang="en-US" dirty="0"/>
              <a:t>組亞伯蘭軟弱，使妻子被送入法老王宮中，但神降災法老全家，法老釋放亞伯蘭妻子。第</a:t>
            </a:r>
            <a:r>
              <a:rPr lang="en-US" altLang="zh-CN" dirty="0"/>
              <a:t>20</a:t>
            </a:r>
            <a:r>
              <a:rPr lang="zh-CN" altLang="en-US" dirty="0"/>
              <a:t>章亞伯蘭又軟弱，讓基拉耳王亞比米勒把亞伯蘭妻子帶進宮中。</a:t>
            </a:r>
            <a:endParaRPr lang="en-US" altLang="zh-CN" dirty="0"/>
          </a:p>
          <a:p>
            <a:pPr eaLnBrk="1" hangingPunct="1"/>
            <a:r>
              <a:rPr lang="en-US" altLang="zh-CN" dirty="0"/>
              <a:t>C </a:t>
            </a:r>
            <a:r>
              <a:rPr lang="zh-CN" altLang="en-US" dirty="0"/>
              <a:t>組對比亞伯蘭和羅得的信心，說明亞伯蘭有恩慈憐憫，重義輕利，慷慨捨己，以及羅得憑眼見選地。</a:t>
            </a:r>
            <a:endParaRPr lang="en-US" altLang="zh-CN" dirty="0"/>
          </a:p>
          <a:p>
            <a:pPr eaLnBrk="1" hangingPunct="1"/>
            <a:r>
              <a:rPr lang="en-US" altLang="zh-CN" dirty="0"/>
              <a:t>D </a:t>
            </a:r>
            <a:r>
              <a:rPr lang="zh-CN" altLang="en-US" dirty="0"/>
              <a:t>組說明羅得的結局：失地，喪妻，後裔與神子民為敵。</a:t>
            </a:r>
            <a:endParaRPr lang="en-US" altLang="zh-CN" dirty="0"/>
          </a:p>
          <a:p>
            <a:pPr eaLnBrk="1" hangingPunct="1"/>
            <a:r>
              <a:rPr lang="zh-CN" altLang="en-US" dirty="0"/>
              <a:t>這四組故事凸顯主題</a:t>
            </a:r>
            <a:r>
              <a:rPr lang="en-US" altLang="zh-CN" dirty="0"/>
              <a:t>E</a:t>
            </a:r>
            <a:r>
              <a:rPr lang="zh-CN" altLang="en-US" dirty="0"/>
              <a:t>：有信心和好行為的亞伯蘭也偶爾為過犯所勝，神既然親自以生命擔保與亞伯蘭所立的誓約必定成就，信實的神一直守約施慈愛，保守亞伯拉罕，成就應許。</a:t>
            </a:r>
            <a:endParaRPr lang="en-AU" altLang="en-US" dirty="0"/>
          </a:p>
        </p:txBody>
      </p:sp>
      <p:sp>
        <p:nvSpPr>
          <p:cNvPr id="3072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9A485E-9F81-4911-A471-7C86B6B896E2}" type="slidenum">
              <a:rPr lang="en-AU" altLang="zh-CN"/>
              <a:pPr eaLnBrk="1" hangingPunct="1">
                <a:spcBef>
                  <a:spcPct val="0"/>
                </a:spcBef>
              </a:pPr>
              <a:t>9</a:t>
            </a:fld>
            <a:endParaRPr lang="en-AU" altLang="zh-CN"/>
          </a:p>
        </p:txBody>
      </p:sp>
    </p:spTree>
    <p:extLst>
      <p:ext uri="{BB962C8B-B14F-4D97-AF65-F5344CB8AC3E}">
        <p14:creationId xmlns:p14="http://schemas.microsoft.com/office/powerpoint/2010/main" val="1501551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345C-0AB1-4D68-AC62-ADE51A7B10F6}" type="datetimeFigureOut">
              <a:rPr lang="en-AU" smtClean="0"/>
              <a:t>4/05/2017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B4A3-F045-4ADE-8E87-47AB0F8913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669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345C-0AB1-4D68-AC62-ADE51A7B10F6}" type="datetimeFigureOut">
              <a:rPr lang="en-AU" smtClean="0"/>
              <a:t>4/05/2017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B4A3-F045-4ADE-8E87-47AB0F8913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9601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345C-0AB1-4D68-AC62-ADE51A7B10F6}" type="datetimeFigureOut">
              <a:rPr lang="en-AU" smtClean="0"/>
              <a:t>4/05/2017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B4A3-F045-4ADE-8E87-47AB0F8913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7390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345C-0AB1-4D68-AC62-ADE51A7B10F6}" type="datetimeFigureOut">
              <a:rPr lang="en-AU" smtClean="0"/>
              <a:t>4/05/2017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B4A3-F045-4ADE-8E87-47AB0F8913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4592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345C-0AB1-4D68-AC62-ADE51A7B10F6}" type="datetimeFigureOut">
              <a:rPr lang="en-AU" smtClean="0"/>
              <a:t>4/05/2017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B4A3-F045-4ADE-8E87-47AB0F8913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1330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345C-0AB1-4D68-AC62-ADE51A7B10F6}" type="datetimeFigureOut">
              <a:rPr lang="en-AU" smtClean="0"/>
              <a:t>4/05/2017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B4A3-F045-4ADE-8E87-47AB0F8913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392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345C-0AB1-4D68-AC62-ADE51A7B10F6}" type="datetimeFigureOut">
              <a:rPr lang="en-AU" smtClean="0"/>
              <a:t>4/05/2017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B4A3-F045-4ADE-8E87-47AB0F8913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5497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345C-0AB1-4D68-AC62-ADE51A7B10F6}" type="datetimeFigureOut">
              <a:rPr lang="en-AU" smtClean="0"/>
              <a:t>4/05/2017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B4A3-F045-4ADE-8E87-47AB0F8913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9522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345C-0AB1-4D68-AC62-ADE51A7B10F6}" type="datetimeFigureOut">
              <a:rPr lang="en-AU" smtClean="0"/>
              <a:t>4/05/2017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B4A3-F045-4ADE-8E87-47AB0F8913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2391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345C-0AB1-4D68-AC62-ADE51A7B10F6}" type="datetimeFigureOut">
              <a:rPr lang="en-AU" smtClean="0"/>
              <a:t>4/05/2017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B4A3-F045-4ADE-8E87-47AB0F8913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3617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345C-0AB1-4D68-AC62-ADE51A7B10F6}" type="datetimeFigureOut">
              <a:rPr lang="en-AU" smtClean="0"/>
              <a:t>4/05/2017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B4A3-F045-4ADE-8E87-47AB0F8913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3179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D345C-0AB1-4D68-AC62-ADE51A7B10F6}" type="datetimeFigureOut">
              <a:rPr lang="en-AU" smtClean="0"/>
              <a:t>4/05/2017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5B4A3-F045-4ADE-8E87-47AB0F8913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7262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297858"/>
          </a:xfrm>
        </p:spPr>
        <p:txBody>
          <a:bodyPr/>
          <a:lstStyle/>
          <a:p>
            <a:r>
              <a:rPr lang="zh-TW" altLang="en-US" b="1" dirty="0"/>
              <a:t>神的應許不落空</a:t>
            </a:r>
            <a:endParaRPr lang="en-A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419276"/>
            <a:ext cx="6858000" cy="1655762"/>
          </a:xfrm>
        </p:spPr>
        <p:txBody>
          <a:bodyPr>
            <a:normAutofit/>
          </a:bodyPr>
          <a:lstStyle/>
          <a:p>
            <a:r>
              <a:rPr lang="zh-TW" altLang="en-US" sz="4800" b="1" dirty="0"/>
              <a:t>加拉太書 </a:t>
            </a:r>
            <a:r>
              <a:rPr lang="en-AU" sz="4800" b="1" dirty="0"/>
              <a:t>3:15-29</a:t>
            </a:r>
          </a:p>
        </p:txBody>
      </p:sp>
      <p:pic>
        <p:nvPicPr>
          <p:cNvPr id="1026" name="Picture 2" descr="Image result for 井底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1580" y="2136188"/>
            <a:ext cx="3760839" cy="4699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8967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399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19-20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zh-TW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為甚麼有律法呢？</a:t>
            </a:r>
            <a:endParaRPr lang="en-AU" altLang="zh-TW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742950" indent="-742950">
              <a:buAutoNum type="alphaLcPeriod"/>
            </a:pP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律法指出人的過犯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直到神所應許的「那一位子孫」</a:t>
            </a:r>
            <a:r>
              <a:rPr lang="en-US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-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基督來到。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742950" indent="-742950">
              <a:buAutoNum type="alphaLcPeriod"/>
            </a:pP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律法是透過天使和摩西在神與人之間傳遞信息。基督是神，直接傳達福音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510117"/>
            <a:ext cx="914399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創</a:t>
            </a:r>
            <a:r>
              <a:rPr lang="en-US" altLang="zh-TW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15:6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 </a:t>
            </a:r>
            <a:r>
              <a:rPr lang="zh-TW" altLang="en-US" sz="4000" b="1" u="sng" dirty="0">
                <a:latin typeface="PMingLiU" panose="02020500000000000000" pitchFamily="18" charset="-120"/>
                <a:ea typeface="PMingLiU" panose="02020500000000000000" pitchFamily="18" charset="-120"/>
              </a:rPr>
              <a:t>亞伯蘭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信耶和華，耶和華就以此為他的義。</a:t>
            </a:r>
            <a:endParaRPr lang="en-AU" altLang="zh-CN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  <a:cs typeface="Arial" charset="0"/>
            </a:endParaRPr>
          </a:p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  <a:cs typeface="Arial" charset="0"/>
              </a:rPr>
              <a:t>約</a:t>
            </a:r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  <a:cs typeface="Arial" charset="0"/>
              </a:rPr>
              <a:t>8</a:t>
            </a:r>
            <a:r>
              <a:rPr lang="en-AU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  <a:cs typeface="Arial" charset="0"/>
              </a:rPr>
              <a:t>:56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  <a:cs typeface="Arial" charset="0"/>
              </a:rPr>
              <a:t>耶穌說：</a:t>
            </a:r>
            <a:r>
              <a:rPr lang="zh-TW" altLang="en-US" sz="4000" b="1" dirty="0">
                <a:latin typeface="PMingLiU" panose="02020500000000000000" pitchFamily="18" charset="-120"/>
                <a:cs typeface="Arial" charset="0"/>
              </a:rPr>
              <a:t>「你們的祖宗亞伯拉罕歡歡喜喜地仰望我的日子</a:t>
            </a:r>
            <a:r>
              <a:rPr lang="en-AU" altLang="zh-TW" sz="4000" b="1" dirty="0">
                <a:latin typeface="PMingLiU" panose="02020500000000000000" pitchFamily="18" charset="-120"/>
                <a:cs typeface="Arial" charset="0"/>
              </a:rPr>
              <a:t>, </a:t>
            </a:r>
            <a:r>
              <a:rPr lang="zh-TW" altLang="en-US" sz="4000" b="1" dirty="0">
                <a:latin typeface="PMingLiU" panose="02020500000000000000" pitchFamily="18" charset="-120"/>
                <a:cs typeface="Arial" charset="0"/>
              </a:rPr>
              <a:t>既看見了就快樂。」 </a:t>
            </a:r>
            <a:endParaRPr lang="en-US" altLang="zh-TW" sz="4000" b="1" dirty="0">
              <a:latin typeface="PMingLiU" panose="02020500000000000000" pitchFamily="18" charset="-12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352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299" y="158821"/>
            <a:ext cx="889907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21-25 </a:t>
            </a:r>
            <a:r>
              <a:rPr lang="zh-TW" altLang="en-US" sz="4000" b="1" dirty="0">
                <a:solidFill>
                  <a:srgbClr val="0000FF"/>
                </a:solidFill>
                <a:latin typeface="+mn-ea"/>
              </a:rPr>
              <a:t>律法是與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4000" b="1" dirty="0">
                <a:solidFill>
                  <a:srgbClr val="0000FF"/>
                </a:solidFill>
                <a:latin typeface="+mn-ea"/>
              </a:rPr>
              <a:t>的應許反對嗎？</a:t>
            </a:r>
            <a:endParaRPr lang="en-AU" altLang="zh-CN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不是！律法使人知罪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人</a:t>
            </a:r>
            <a:r>
              <a:rPr lang="zh-TW" altLang="en-US" sz="4000" b="1" dirty="0">
                <a:latin typeface="+mn-ea"/>
              </a:rPr>
              <a:t>被看守在律法之下</a:t>
            </a:r>
            <a:r>
              <a:rPr lang="en-AU" altLang="zh-TW" sz="4000" b="1" dirty="0">
                <a:latin typeface="+mn-ea"/>
              </a:rPr>
              <a:t>,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引到基督那裏</a:t>
            </a:r>
            <a:r>
              <a:rPr lang="zh-TW" altLang="en-US" sz="4000" b="1" dirty="0">
                <a:latin typeface="+mn-ea"/>
              </a:rPr>
              <a:t>因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信稱義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得</a:t>
            </a:r>
            <a:r>
              <a:rPr lang="zh-TW" altLang="en-US" sz="4000" b="1" dirty="0">
                <a:latin typeface="+mn-ea"/>
              </a:rPr>
              <a:t>應許的福。 </a:t>
            </a:r>
            <a:endParaRPr lang="en-AU" sz="40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65462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26-29 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結論：神的應許不落空</a:t>
            </a:r>
            <a:endParaRPr lang="en-AU" altLang="zh-CN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AU" altLang="zh-CN" sz="12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因信基督都是</a:t>
            </a:r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的兒子</a:t>
            </a:r>
            <a:endParaRPr lang="en-AU" altLang="zh-TW" sz="4000" b="1" dirty="0">
              <a:solidFill>
                <a:srgbClr val="FF0000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歸入基督</a:t>
            </a:r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披戴基督</a:t>
            </a:r>
            <a:endParaRPr lang="en-AU" altLang="zh-CN" sz="4000" b="1" dirty="0">
              <a:solidFill>
                <a:srgbClr val="FF0000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在基督裏</a:t>
            </a:r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合一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打破種族</a:t>
            </a:r>
            <a:r>
              <a:rPr lang="zh-CN" altLang="en-US" sz="24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階級</a:t>
            </a:r>
            <a:r>
              <a:rPr lang="zh-CN" altLang="en-US" sz="24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性別的牆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屬乎基督就是</a:t>
            </a:r>
            <a:r>
              <a:rPr lang="zh-TW" altLang="en-US" sz="4000" b="1" u="sng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亞伯拉罕</a:t>
            </a:r>
            <a:r>
              <a:rPr lang="zh-TW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的後裔</a:t>
            </a:r>
            <a:r>
              <a:rPr lang="en-AU" altLang="zh-TW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照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應許承受產業。</a:t>
            </a:r>
            <a:endParaRPr lang="en-AU" altLang="zh-TW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 </a:t>
            </a:r>
            <a:endParaRPr lang="en-AU" altLang="zh-TW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064479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創</a:t>
            </a:r>
            <a:r>
              <a:rPr lang="en-US" altLang="zh-TW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15:6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 </a:t>
            </a:r>
            <a:r>
              <a:rPr lang="zh-TW" altLang="en-US" sz="4000" b="1" u="sng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亞伯蘭</a:t>
            </a:r>
            <a:r>
              <a:rPr lang="zh-TW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信耶和華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，耶和華就以此為他的義。</a:t>
            </a:r>
            <a:endParaRPr lang="en-AU" altLang="zh-TW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>
              <a:defRPr/>
            </a:pP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  <a:cs typeface="Arial" charset="0"/>
              </a:rPr>
              <a:t>約</a:t>
            </a:r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  <a:cs typeface="Arial" charset="0"/>
              </a:rPr>
              <a:t>8</a:t>
            </a:r>
            <a:r>
              <a:rPr lang="en-AU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  <a:cs typeface="Arial" charset="0"/>
              </a:rPr>
              <a:t>:39b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  <a:cs typeface="Arial" charset="0"/>
              </a:rPr>
              <a:t>你們若是</a:t>
            </a:r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  <a:cs typeface="Arial" charset="0"/>
              </a:rPr>
              <a:t>亞伯拉罕的後裔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  <a:cs typeface="Arial" charset="0"/>
              </a:rPr>
              <a:t>,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  <a:cs typeface="Arial" charset="0"/>
              </a:rPr>
              <a:t>就必行亞伯拉罕所行的的事。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89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1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dirty="0">
                <a:latin typeface="+mn-ea"/>
              </a:rPr>
              <a:t>15</a:t>
            </a:r>
            <a:r>
              <a:rPr lang="zh-TW" altLang="en-US" sz="4000" b="1" dirty="0">
                <a:latin typeface="+mn-ea"/>
              </a:rPr>
              <a:t> 弟兄們</a:t>
            </a:r>
            <a:r>
              <a:rPr lang="en-AU" altLang="zh-TW" sz="4000" b="1" dirty="0">
                <a:latin typeface="+mn-ea"/>
              </a:rPr>
              <a:t>, </a:t>
            </a:r>
            <a:r>
              <a:rPr lang="zh-TW" altLang="en-US" sz="4000" b="1" dirty="0">
                <a:latin typeface="+mn-ea"/>
              </a:rPr>
              <a:t>我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用人的例子</a:t>
            </a:r>
            <a:r>
              <a:rPr lang="zh-TW" altLang="en-US" sz="4000" b="1" dirty="0">
                <a:latin typeface="+mn-ea"/>
              </a:rPr>
              <a:t>說</a:t>
            </a:r>
            <a:r>
              <a:rPr lang="en-AU" altLang="zh-TW" sz="4000" b="1" dirty="0">
                <a:latin typeface="+mn-ea"/>
              </a:rPr>
              <a:t>: </a:t>
            </a:r>
            <a:r>
              <a:rPr lang="zh-TW" altLang="en-US" sz="4000" b="1" dirty="0">
                <a:latin typeface="+mn-ea"/>
              </a:rPr>
              <a:t>雖然是人的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遺</a:t>
            </a:r>
            <a:r>
              <a:rPr lang="zh-TW" altLang="en-US" sz="4000" b="1" dirty="0">
                <a:latin typeface="+mn-ea"/>
              </a:rPr>
              <a:t>約</a:t>
            </a:r>
            <a:r>
              <a:rPr lang="en-AU" altLang="zh-TW" sz="4000" b="1" dirty="0">
                <a:latin typeface="+mn-ea"/>
              </a:rPr>
              <a:t>, </a:t>
            </a:r>
            <a:r>
              <a:rPr lang="zh-TW" altLang="en-US" sz="4000" b="1" dirty="0">
                <a:latin typeface="+mn-ea"/>
              </a:rPr>
              <a:t>若已經立定了</a:t>
            </a:r>
            <a:r>
              <a:rPr lang="en-AU" altLang="zh-TW" sz="4000" b="1" dirty="0">
                <a:latin typeface="+mn-ea"/>
              </a:rPr>
              <a:t>, </a:t>
            </a:r>
            <a:r>
              <a:rPr lang="zh-TW" altLang="en-US" sz="4000" b="1" dirty="0">
                <a:latin typeface="+mn-ea"/>
              </a:rPr>
              <a:t>就沒有能廢棄或加增的。 </a:t>
            </a:r>
            <a:r>
              <a:rPr lang="en-US" altLang="zh-TW" sz="4000" b="1" dirty="0">
                <a:latin typeface="+mn-ea"/>
              </a:rPr>
              <a:t>16</a:t>
            </a:r>
            <a:r>
              <a:rPr lang="zh-TW" altLang="en-US" sz="4000" b="1" dirty="0">
                <a:latin typeface="+mn-ea"/>
              </a:rPr>
              <a:t> 所應許的原是向</a:t>
            </a:r>
            <a:r>
              <a:rPr lang="zh-TW" altLang="en-US" sz="4000" b="1" u="sng" dirty="0">
                <a:latin typeface="+mn-ea"/>
              </a:rPr>
              <a:t>亞伯拉罕</a:t>
            </a:r>
            <a:r>
              <a:rPr lang="zh-TW" altLang="en-US" sz="4000" b="1" dirty="0">
                <a:latin typeface="+mn-ea"/>
              </a:rPr>
              <a:t>和他子孫說的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而且神</a:t>
            </a:r>
            <a:r>
              <a:rPr lang="zh-TW" altLang="en-US" sz="4000" b="1" dirty="0">
                <a:latin typeface="+mn-ea"/>
              </a:rPr>
              <a:t>並不是說「眾子孫」</a:t>
            </a:r>
            <a:r>
              <a:rPr lang="en-AU" altLang="zh-TW" sz="4000" b="1" dirty="0">
                <a:latin typeface="+mn-ea"/>
              </a:rPr>
              <a:t>, </a:t>
            </a:r>
            <a:r>
              <a:rPr lang="zh-TW" altLang="en-US" sz="4000" b="1" dirty="0">
                <a:latin typeface="+mn-ea"/>
              </a:rPr>
              <a:t>指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4000" b="1" dirty="0">
                <a:latin typeface="+mn-ea"/>
              </a:rPr>
              <a:t>許多人</a:t>
            </a:r>
            <a:r>
              <a:rPr lang="en-AU" altLang="zh-TW" sz="4000" b="1" dirty="0">
                <a:latin typeface="+mn-ea"/>
              </a:rPr>
              <a:t>, </a:t>
            </a:r>
            <a:r>
              <a:rPr lang="zh-TW" altLang="en-US" sz="4000" b="1" dirty="0">
                <a:latin typeface="+mn-ea"/>
              </a:rPr>
              <a:t>乃是說「你那一個子孫」</a:t>
            </a:r>
            <a:r>
              <a:rPr lang="en-AU" altLang="zh-TW" sz="4000" b="1" dirty="0">
                <a:latin typeface="+mn-ea"/>
              </a:rPr>
              <a:t>, </a:t>
            </a:r>
            <a:r>
              <a:rPr lang="zh-TW" altLang="en-US" sz="4000" b="1" dirty="0">
                <a:latin typeface="+mn-ea"/>
              </a:rPr>
              <a:t>指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4000" b="1" dirty="0">
                <a:latin typeface="+mn-ea"/>
              </a:rPr>
              <a:t>一個人</a:t>
            </a:r>
            <a:r>
              <a:rPr lang="en-AU" altLang="zh-TW" sz="4000" b="1" dirty="0">
                <a:latin typeface="+mn-ea"/>
              </a:rPr>
              <a:t>, </a:t>
            </a:r>
            <a:r>
              <a:rPr lang="zh-TW" altLang="en-US" sz="4000" b="1" dirty="0">
                <a:latin typeface="+mn-ea"/>
              </a:rPr>
              <a:t>就是基督。 </a:t>
            </a:r>
            <a:endParaRPr lang="en-AU" altLang="zh-TW" sz="4000" b="1" dirty="0">
              <a:latin typeface="+mn-ea"/>
            </a:endParaRPr>
          </a:p>
          <a:p>
            <a:r>
              <a:rPr lang="en-US" altLang="zh-TW" sz="4000" b="1" dirty="0">
                <a:latin typeface="+mn-ea"/>
              </a:rPr>
              <a:t>17</a:t>
            </a:r>
            <a:r>
              <a:rPr lang="zh-TW" altLang="en-US" sz="4000" b="1" dirty="0">
                <a:latin typeface="+mn-ea"/>
              </a:rPr>
              <a:t> 我是這麼說</a:t>
            </a:r>
            <a:r>
              <a:rPr lang="en-AU" altLang="zh-TW" sz="4000" b="1" dirty="0">
                <a:latin typeface="+mn-ea"/>
              </a:rPr>
              <a:t>,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4000" b="1" dirty="0">
                <a:latin typeface="+mn-ea"/>
              </a:rPr>
              <a:t>預先所立的約不能被那四百三十年以後的律法廢掉</a:t>
            </a:r>
            <a:r>
              <a:rPr lang="en-AU" altLang="zh-TW" sz="4000" b="1" dirty="0">
                <a:latin typeface="+mn-ea"/>
              </a:rPr>
              <a:t>, </a:t>
            </a:r>
            <a:r>
              <a:rPr lang="zh-TW" altLang="en-US" sz="4000" b="1" dirty="0">
                <a:latin typeface="+mn-ea"/>
              </a:rPr>
              <a:t>叫應許歸於虛空。 </a:t>
            </a:r>
            <a:r>
              <a:rPr lang="en-US" altLang="zh-TW" sz="4000" b="1" dirty="0">
                <a:latin typeface="+mn-ea"/>
              </a:rPr>
              <a:t>18</a:t>
            </a:r>
            <a:r>
              <a:rPr lang="zh-TW" altLang="en-US" sz="4000" b="1" dirty="0">
                <a:latin typeface="+mn-ea"/>
              </a:rPr>
              <a:t> 因為承受產業</a:t>
            </a:r>
            <a:r>
              <a:rPr lang="en-AU" altLang="zh-TW" sz="4000" b="1" dirty="0">
                <a:latin typeface="+mn-ea"/>
              </a:rPr>
              <a:t>, </a:t>
            </a:r>
            <a:r>
              <a:rPr lang="zh-TW" altLang="en-US" sz="4000" b="1" dirty="0">
                <a:latin typeface="+mn-ea"/>
              </a:rPr>
              <a:t>若本乎律法</a:t>
            </a:r>
            <a:r>
              <a:rPr lang="en-AU" altLang="zh-TW" sz="4000" b="1" dirty="0">
                <a:latin typeface="+mn-ea"/>
              </a:rPr>
              <a:t>, </a:t>
            </a:r>
            <a:r>
              <a:rPr lang="zh-TW" altLang="en-US" sz="4000" b="1" dirty="0">
                <a:latin typeface="+mn-ea"/>
              </a:rPr>
              <a:t>就不本乎應許</a:t>
            </a:r>
            <a:r>
              <a:rPr lang="en-AU" altLang="zh-TW" sz="4000" b="1" dirty="0">
                <a:latin typeface="+mn-ea"/>
              </a:rPr>
              <a:t>; </a:t>
            </a:r>
            <a:r>
              <a:rPr lang="zh-TW" altLang="en-US" sz="4000" b="1" dirty="0">
                <a:latin typeface="+mn-ea"/>
              </a:rPr>
              <a:t>但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4000" b="1" dirty="0">
                <a:latin typeface="+mn-ea"/>
              </a:rPr>
              <a:t>是憑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4000" b="1" dirty="0">
                <a:latin typeface="+mn-ea"/>
              </a:rPr>
              <a:t>應許把產業賜給</a:t>
            </a:r>
            <a:r>
              <a:rPr lang="zh-TW" altLang="en-US" sz="4000" b="1" u="sng" dirty="0">
                <a:latin typeface="+mn-ea"/>
              </a:rPr>
              <a:t>亞伯拉罕</a:t>
            </a:r>
            <a:r>
              <a:rPr lang="zh-TW" altLang="en-US" sz="4000" b="1" dirty="0">
                <a:latin typeface="+mn-ea"/>
              </a:rPr>
              <a:t>。</a:t>
            </a:r>
            <a:endParaRPr lang="en-AU" altLang="zh-TW" sz="40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49484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000" b="1" dirty="0">
                <a:latin typeface="+mn-ea"/>
              </a:rPr>
              <a:t>19</a:t>
            </a:r>
            <a:r>
              <a:rPr lang="zh-TW" altLang="en-US" sz="4000" b="1" dirty="0">
                <a:latin typeface="+mn-ea"/>
              </a:rPr>
              <a:t> 這樣說來律法是為甚麼有的呢？原是 </a:t>
            </a:r>
            <a:endParaRPr lang="en-AU" sz="4000" dirty="0"/>
          </a:p>
          <a:p>
            <a:r>
              <a:rPr lang="zh-TW" altLang="en-US" sz="4000" b="1" dirty="0">
                <a:latin typeface="+mn-ea"/>
              </a:rPr>
              <a:t>為過犯添上的</a:t>
            </a:r>
            <a:r>
              <a:rPr lang="en-AU" altLang="zh-TW" sz="4000" b="1" dirty="0">
                <a:latin typeface="+mn-ea"/>
              </a:rPr>
              <a:t>,</a:t>
            </a:r>
            <a:r>
              <a:rPr lang="zh-TW" altLang="en-US" sz="4000" b="1" dirty="0">
                <a:latin typeface="+mn-ea"/>
              </a:rPr>
              <a:t>等候那蒙應許的子孫來到</a:t>
            </a:r>
            <a:r>
              <a:rPr lang="en-AU" altLang="zh-TW" sz="4000" b="1" dirty="0">
                <a:latin typeface="+mn-ea"/>
              </a:rPr>
              <a:t>, </a:t>
            </a:r>
            <a:r>
              <a:rPr lang="zh-TW" altLang="en-US" sz="4000" b="1" dirty="0">
                <a:latin typeface="+mn-ea"/>
              </a:rPr>
              <a:t>並且是藉天使經中保之手設立的</a:t>
            </a:r>
            <a:r>
              <a:rPr lang="zh-TW" altLang="en-US" sz="2400" b="1" dirty="0">
                <a:latin typeface="+mn-ea"/>
              </a:rPr>
              <a:t>。 </a:t>
            </a:r>
            <a:r>
              <a:rPr lang="en-US" altLang="zh-TW" sz="4000" b="1" dirty="0">
                <a:latin typeface="+mn-ea"/>
              </a:rPr>
              <a:t>20</a:t>
            </a:r>
            <a:r>
              <a:rPr lang="zh-TW" altLang="en-US" sz="4000" b="1" dirty="0">
                <a:latin typeface="+mn-ea"/>
              </a:rPr>
              <a:t> 但中保本不是為一面作的</a:t>
            </a:r>
            <a:r>
              <a:rPr lang="en-AU" altLang="zh-TW" sz="4000" b="1" dirty="0">
                <a:latin typeface="+mn-ea"/>
              </a:rPr>
              <a:t>;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4000" b="1" dirty="0">
                <a:latin typeface="+mn-ea"/>
              </a:rPr>
              <a:t>卻是一</a:t>
            </a:r>
            <a:r>
              <a:rPr lang="zh-TW" altLang="en-US" sz="4000" dirty="0"/>
              <a:t>位</a:t>
            </a:r>
            <a:r>
              <a:rPr lang="zh-TW" altLang="en-US" sz="2400" dirty="0"/>
              <a:t>。</a:t>
            </a:r>
            <a:r>
              <a:rPr lang="en-US" altLang="zh-TW" sz="4000" b="1" dirty="0">
                <a:latin typeface="+mn-ea"/>
              </a:rPr>
              <a:t>21</a:t>
            </a:r>
            <a:r>
              <a:rPr lang="zh-TW" altLang="en-US" sz="4000" b="1" dirty="0">
                <a:latin typeface="+mn-ea"/>
              </a:rPr>
              <a:t> 這樣</a:t>
            </a:r>
            <a:r>
              <a:rPr lang="en-AU" altLang="zh-TW" sz="4000" b="1" dirty="0">
                <a:latin typeface="+mn-ea"/>
              </a:rPr>
              <a:t>, </a:t>
            </a:r>
            <a:r>
              <a:rPr lang="zh-TW" altLang="en-US" sz="4000" b="1" dirty="0">
                <a:latin typeface="+mn-ea"/>
              </a:rPr>
              <a:t>律法是與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4000" b="1" dirty="0">
                <a:latin typeface="+mn-ea"/>
              </a:rPr>
              <a:t>的應許反對嗎？斷乎不是</a:t>
            </a:r>
            <a:r>
              <a:rPr lang="en-AU" altLang="zh-TW" sz="4000" b="1" dirty="0">
                <a:latin typeface="+mn-ea"/>
              </a:rPr>
              <a:t>! </a:t>
            </a:r>
            <a:r>
              <a:rPr lang="zh-TW" altLang="en-US" sz="4000" b="1" dirty="0">
                <a:latin typeface="+mn-ea"/>
              </a:rPr>
              <a:t>若曾傳一個能叫人得生的律法</a:t>
            </a:r>
            <a:r>
              <a:rPr lang="en-AU" altLang="zh-TW" sz="4000" b="1" dirty="0">
                <a:latin typeface="+mn-ea"/>
              </a:rPr>
              <a:t>, </a:t>
            </a:r>
            <a:r>
              <a:rPr lang="zh-TW" altLang="en-US" sz="4000" b="1" dirty="0">
                <a:latin typeface="+mn-ea"/>
              </a:rPr>
              <a:t>義就誠然本乎律法了</a:t>
            </a:r>
            <a:r>
              <a:rPr lang="zh-TW" altLang="en-US" sz="2400" b="1" dirty="0">
                <a:latin typeface="+mn-ea"/>
              </a:rPr>
              <a:t>。</a:t>
            </a:r>
            <a:r>
              <a:rPr lang="zh-TW" altLang="en-US" sz="4000" b="1" dirty="0">
                <a:latin typeface="+mn-ea"/>
              </a:rPr>
              <a:t> </a:t>
            </a:r>
            <a:r>
              <a:rPr lang="en-US" altLang="zh-TW" sz="4000" b="1" dirty="0">
                <a:latin typeface="+mn-ea"/>
              </a:rPr>
              <a:t>22</a:t>
            </a:r>
            <a:r>
              <a:rPr lang="zh-TW" altLang="en-US" sz="4000" b="1" dirty="0">
                <a:latin typeface="+mn-ea"/>
              </a:rPr>
              <a:t> 但聖經把眾人都圈在罪裏</a:t>
            </a:r>
            <a:r>
              <a:rPr lang="en-AU" altLang="zh-TW" sz="4000" b="1" dirty="0">
                <a:latin typeface="+mn-ea"/>
              </a:rPr>
              <a:t>, </a:t>
            </a:r>
            <a:r>
              <a:rPr lang="zh-TW" altLang="en-US" sz="4000" b="1" dirty="0">
                <a:latin typeface="+mn-ea"/>
              </a:rPr>
              <a:t>使所應許的福</a:t>
            </a:r>
            <a:r>
              <a:rPr lang="zh-TW" altLang="en-US" sz="4000" b="1" dirty="0">
                <a:solidFill>
                  <a:srgbClr val="FF0000"/>
                </a:solidFill>
                <a:latin typeface="+mn-ea"/>
              </a:rPr>
              <a:t>因信耶穌基督</a:t>
            </a:r>
            <a:r>
              <a:rPr lang="zh-CN" altLang="en-US" sz="4000" b="1" dirty="0">
                <a:solidFill>
                  <a:srgbClr val="FF0000"/>
                </a:solidFill>
                <a:latin typeface="+mn-ea"/>
              </a:rPr>
              <a:t>（基督的信實）</a:t>
            </a:r>
            <a:r>
              <a:rPr lang="zh-TW" altLang="en-US" sz="4000" b="1" dirty="0">
                <a:latin typeface="+mn-ea"/>
              </a:rPr>
              <a:t>歸給那信的人</a:t>
            </a:r>
            <a:r>
              <a:rPr lang="zh-TW" altLang="en-US" sz="2400" b="1" dirty="0">
                <a:latin typeface="+mn-ea"/>
              </a:rPr>
              <a:t>。</a:t>
            </a:r>
            <a:r>
              <a:rPr lang="zh-TW" altLang="en-US" sz="4000" b="1" dirty="0">
                <a:latin typeface="+mn-ea"/>
              </a:rPr>
              <a:t> </a:t>
            </a:r>
            <a:r>
              <a:rPr lang="en-US" altLang="zh-TW" sz="4000" b="1" dirty="0">
                <a:latin typeface="+mn-ea"/>
              </a:rPr>
              <a:t>23</a:t>
            </a:r>
            <a:r>
              <a:rPr lang="zh-TW" altLang="en-US" sz="4000" b="1" dirty="0">
                <a:latin typeface="+mn-ea"/>
              </a:rPr>
              <a:t> 但這因信得救的理還未來以先</a:t>
            </a:r>
            <a:r>
              <a:rPr lang="en-AU" altLang="zh-TW" sz="4000" b="1" dirty="0">
                <a:latin typeface="+mn-ea"/>
              </a:rPr>
              <a:t>,</a:t>
            </a:r>
            <a:r>
              <a:rPr lang="zh-TW" altLang="en-US" sz="4000" b="1" dirty="0">
                <a:latin typeface="+mn-ea"/>
              </a:rPr>
              <a:t>我們被看守在律法之下</a:t>
            </a:r>
            <a:r>
              <a:rPr lang="en-AU" altLang="zh-TW" sz="4000" b="1" dirty="0">
                <a:latin typeface="+mn-ea"/>
              </a:rPr>
              <a:t>,</a:t>
            </a:r>
            <a:r>
              <a:rPr lang="zh-TW" altLang="en-US" sz="4000" b="1" dirty="0">
                <a:latin typeface="+mn-ea"/>
              </a:rPr>
              <a:t>直圈到那將來的真道顯明出來</a:t>
            </a:r>
            <a:r>
              <a:rPr lang="zh-TW" altLang="en-US" sz="2400" b="1" dirty="0">
                <a:latin typeface="+mn-ea"/>
              </a:rPr>
              <a:t>。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1732589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" y="162233"/>
            <a:ext cx="924723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dirty="0">
                <a:latin typeface="+mn-ea"/>
              </a:rPr>
              <a:t>24</a:t>
            </a:r>
            <a:r>
              <a:rPr lang="zh-TW" altLang="en-US" sz="4000" b="1" dirty="0">
                <a:latin typeface="+mn-ea"/>
              </a:rPr>
              <a:t> 這樣</a:t>
            </a:r>
            <a:r>
              <a:rPr lang="en-AU" altLang="zh-TW" sz="4000" b="1" dirty="0">
                <a:latin typeface="+mn-ea"/>
              </a:rPr>
              <a:t>,</a:t>
            </a:r>
            <a:r>
              <a:rPr lang="zh-TW" altLang="en-US" sz="4000" b="1" dirty="0">
                <a:latin typeface="+mn-ea"/>
              </a:rPr>
              <a:t>律法是我們的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看管者</a:t>
            </a:r>
            <a:r>
              <a:rPr lang="en-AU" altLang="zh-TW" sz="4000" b="1" dirty="0">
                <a:latin typeface="+mn-ea"/>
              </a:rPr>
              <a:t>,</a:t>
            </a:r>
            <a:r>
              <a:rPr lang="zh-TW" altLang="en-US" sz="4000" b="1" dirty="0">
                <a:latin typeface="+mn-ea"/>
              </a:rPr>
              <a:t>引我們到基督那裏</a:t>
            </a:r>
            <a:r>
              <a:rPr lang="en-AU" altLang="zh-TW" sz="4000" b="1" dirty="0">
                <a:latin typeface="+mn-ea"/>
              </a:rPr>
              <a:t>,</a:t>
            </a:r>
            <a:r>
              <a:rPr lang="zh-TW" altLang="en-US" sz="4000" b="1" dirty="0">
                <a:latin typeface="+mn-ea"/>
              </a:rPr>
              <a:t>使我們因信稱義</a:t>
            </a:r>
            <a:r>
              <a:rPr lang="zh-TW" altLang="en-US" sz="2400" b="1" dirty="0">
                <a:latin typeface="+mn-ea"/>
              </a:rPr>
              <a:t>。</a:t>
            </a:r>
            <a:r>
              <a:rPr lang="zh-TW" altLang="en-US" sz="4000" b="1" dirty="0">
                <a:latin typeface="+mn-ea"/>
              </a:rPr>
              <a:t> </a:t>
            </a:r>
            <a:r>
              <a:rPr lang="en-US" altLang="zh-TW" sz="4000" b="1" dirty="0">
                <a:latin typeface="+mn-ea"/>
              </a:rPr>
              <a:t>25</a:t>
            </a:r>
            <a:r>
              <a:rPr lang="zh-TW" altLang="en-US" sz="4000" b="1" dirty="0">
                <a:latin typeface="+mn-ea"/>
              </a:rPr>
              <a:t> 但</a:t>
            </a:r>
            <a:r>
              <a:rPr lang="zh-TW" altLang="en-US" sz="4000" b="1" dirty="0">
                <a:solidFill>
                  <a:srgbClr val="FF0000"/>
                </a:solidFill>
                <a:latin typeface="+mn-ea"/>
              </a:rPr>
              <a:t>這信</a:t>
            </a:r>
            <a:r>
              <a:rPr lang="zh-TW" altLang="en-US" sz="4000" b="1" dirty="0">
                <a:latin typeface="+mn-ea"/>
              </a:rPr>
              <a:t>既然來到</a:t>
            </a:r>
            <a:r>
              <a:rPr lang="en-AU" altLang="zh-TW" sz="4000" b="1" dirty="0">
                <a:latin typeface="+mn-ea"/>
              </a:rPr>
              <a:t>,</a:t>
            </a:r>
            <a:r>
              <a:rPr lang="zh-TW" altLang="en-US" sz="4000" b="1" dirty="0">
                <a:latin typeface="+mn-ea"/>
              </a:rPr>
              <a:t>我們從此就不在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看管者</a:t>
            </a:r>
            <a:r>
              <a:rPr lang="zh-TW" altLang="en-US" sz="4000" b="1" dirty="0">
                <a:latin typeface="+mn-ea"/>
              </a:rPr>
              <a:t>的手下了。 </a:t>
            </a:r>
            <a:endParaRPr lang="en-AU" altLang="zh-TW" sz="4000" b="1" dirty="0">
              <a:latin typeface="+mn-ea"/>
            </a:endParaRPr>
          </a:p>
          <a:p>
            <a:r>
              <a:rPr lang="en-US" altLang="zh-TW" sz="4000" b="1" dirty="0">
                <a:latin typeface="+mn-ea"/>
              </a:rPr>
              <a:t>26</a:t>
            </a:r>
            <a:r>
              <a:rPr lang="zh-TW" altLang="en-US" sz="4000" b="1" dirty="0">
                <a:latin typeface="+mn-ea"/>
              </a:rPr>
              <a:t> 所以你們</a:t>
            </a:r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藉著</a:t>
            </a:r>
            <a:r>
              <a:rPr lang="zh-TW" altLang="en-US" sz="4000" b="1" dirty="0">
                <a:solidFill>
                  <a:srgbClr val="FF0000"/>
                </a:solidFill>
                <a:latin typeface="+mn-ea"/>
              </a:rPr>
              <a:t>信</a:t>
            </a:r>
            <a:r>
              <a:rPr lang="zh-CN" altLang="en-US" sz="4000" b="1" dirty="0">
                <a:latin typeface="+mn-ea"/>
              </a:rPr>
              <a:t>，</a:t>
            </a:r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在</a:t>
            </a:r>
            <a:r>
              <a:rPr lang="zh-TW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基督耶穌</a:t>
            </a:r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裏</a:t>
            </a:r>
            <a:r>
              <a:rPr lang="zh-TW" altLang="en-US" sz="4000" b="1" dirty="0">
                <a:latin typeface="+mn-ea"/>
              </a:rPr>
              <a:t>都是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4000" b="1" dirty="0">
                <a:latin typeface="+mn-ea"/>
              </a:rPr>
              <a:t>的兒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女</a:t>
            </a:r>
            <a:r>
              <a:rPr lang="zh-TW" altLang="en-US" sz="4000" b="1" dirty="0">
                <a:latin typeface="+mn-ea"/>
              </a:rPr>
              <a:t>。 </a:t>
            </a:r>
            <a:r>
              <a:rPr lang="en-US" altLang="zh-TW" sz="4000" b="1" dirty="0">
                <a:latin typeface="+mn-ea"/>
              </a:rPr>
              <a:t>27</a:t>
            </a:r>
            <a:r>
              <a:rPr lang="zh-TW" altLang="en-US" sz="4000" b="1" dirty="0">
                <a:latin typeface="+mn-ea"/>
              </a:rPr>
              <a:t> 你們受洗歸入基督的都是披戴基督了。 </a:t>
            </a:r>
            <a:r>
              <a:rPr lang="en-US" altLang="zh-TW" sz="4000" b="1" dirty="0">
                <a:latin typeface="+mn-ea"/>
              </a:rPr>
              <a:t>28</a:t>
            </a:r>
            <a:r>
              <a:rPr lang="zh-TW" altLang="en-US" sz="4000" b="1" dirty="0">
                <a:latin typeface="+mn-ea"/>
              </a:rPr>
              <a:t> 並不分</a:t>
            </a:r>
            <a:r>
              <a:rPr lang="zh-TW" altLang="en-US" sz="4000" b="1" u="sng" dirty="0">
                <a:latin typeface="+mn-ea"/>
              </a:rPr>
              <a:t>猶太</a:t>
            </a:r>
            <a:r>
              <a:rPr lang="zh-TW" altLang="en-US" sz="4000" b="1" dirty="0">
                <a:latin typeface="+mn-ea"/>
              </a:rPr>
              <a:t>人、</a:t>
            </a:r>
            <a:r>
              <a:rPr lang="zh-TW" altLang="en-US" sz="4000" b="1" u="sng" dirty="0">
                <a:latin typeface="+mn-ea"/>
              </a:rPr>
              <a:t>希臘</a:t>
            </a:r>
            <a:r>
              <a:rPr lang="zh-TW" altLang="en-US" sz="4000" b="1" dirty="0">
                <a:latin typeface="+mn-ea"/>
              </a:rPr>
              <a:t>人</a:t>
            </a:r>
            <a:r>
              <a:rPr lang="en-AU" altLang="zh-TW" sz="4000" b="1" dirty="0">
                <a:latin typeface="+mn-ea"/>
              </a:rPr>
              <a:t>, </a:t>
            </a:r>
            <a:r>
              <a:rPr lang="zh-TW" altLang="en-US" sz="4000" b="1" dirty="0">
                <a:latin typeface="+mn-ea"/>
              </a:rPr>
              <a:t>自主的、為奴的</a:t>
            </a:r>
            <a:r>
              <a:rPr lang="en-AU" altLang="zh-TW" sz="4000" b="1" dirty="0">
                <a:latin typeface="+mn-ea"/>
              </a:rPr>
              <a:t>, </a:t>
            </a:r>
            <a:r>
              <a:rPr lang="zh-TW" altLang="en-US" sz="4000" b="1" dirty="0">
                <a:latin typeface="+mn-ea"/>
              </a:rPr>
              <a:t>或男或女</a:t>
            </a:r>
            <a:r>
              <a:rPr lang="en-AU" altLang="zh-TW" sz="4000" b="1" dirty="0">
                <a:latin typeface="+mn-ea"/>
              </a:rPr>
              <a:t>, </a:t>
            </a:r>
            <a:r>
              <a:rPr lang="zh-TW" altLang="en-US" sz="4000" b="1" dirty="0">
                <a:latin typeface="+mn-ea"/>
              </a:rPr>
              <a:t>因為你們在基督耶穌裏都成為一了。 </a:t>
            </a:r>
            <a:r>
              <a:rPr lang="en-US" altLang="zh-TW" sz="4000" b="1" dirty="0">
                <a:latin typeface="+mn-ea"/>
              </a:rPr>
              <a:t>29</a:t>
            </a:r>
            <a:r>
              <a:rPr lang="zh-TW" altLang="en-US" sz="4000" b="1" dirty="0">
                <a:latin typeface="+mn-ea"/>
              </a:rPr>
              <a:t> 你們既屬乎基督</a:t>
            </a:r>
            <a:r>
              <a:rPr lang="en-AU" altLang="zh-TW" sz="4000" b="1" dirty="0">
                <a:latin typeface="+mn-ea"/>
              </a:rPr>
              <a:t>, </a:t>
            </a:r>
            <a:r>
              <a:rPr lang="zh-TW" altLang="en-US" sz="4000" b="1" dirty="0">
                <a:latin typeface="+mn-ea"/>
              </a:rPr>
              <a:t>就是</a:t>
            </a:r>
            <a:r>
              <a:rPr lang="zh-TW" altLang="en-US" sz="4000" b="1" u="sng" dirty="0">
                <a:latin typeface="+mn-ea"/>
              </a:rPr>
              <a:t>亞伯拉罕</a:t>
            </a:r>
            <a:r>
              <a:rPr lang="zh-TW" altLang="en-US" sz="4000" b="1" dirty="0">
                <a:latin typeface="+mn-ea"/>
              </a:rPr>
              <a:t>的後裔</a:t>
            </a:r>
            <a:r>
              <a:rPr lang="en-AU" altLang="zh-TW" sz="4000" b="1" dirty="0">
                <a:latin typeface="+mn-ea"/>
              </a:rPr>
              <a:t>, </a:t>
            </a:r>
            <a:r>
              <a:rPr lang="zh-TW" altLang="en-US" sz="4000" b="1" dirty="0">
                <a:latin typeface="+mn-ea"/>
              </a:rPr>
              <a:t>是照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4000" b="1" dirty="0">
                <a:latin typeface="+mn-ea"/>
              </a:rPr>
              <a:t>應許承受產業的了。 </a:t>
            </a:r>
            <a:endParaRPr lang="en-AU" sz="40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87860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803579"/>
            <a:ext cx="923969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900" b="1" dirty="0">
                <a:solidFill>
                  <a:srgbClr val="A5002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應許是向亞伯拉罕和他後裔基督說的</a:t>
            </a:r>
            <a:r>
              <a:rPr lang="en-US" altLang="zh-CN" sz="3200" b="1" dirty="0">
                <a:solidFill>
                  <a:srgbClr val="A5002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15-16</a:t>
            </a:r>
            <a:endParaRPr lang="en-AU" altLang="zh-CN" sz="3200" b="1" dirty="0">
              <a:solidFill>
                <a:srgbClr val="A50021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3900" b="1" dirty="0">
                <a:latin typeface="PMingLiU" panose="02020500000000000000" pitchFamily="18" charset="-120"/>
                <a:ea typeface="PMingLiU" panose="02020500000000000000" pitchFamily="18" charset="-120"/>
              </a:rPr>
              <a:t>  </a:t>
            </a:r>
            <a:r>
              <a:rPr lang="zh-CN" altLang="en-US" sz="39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律法不能廢掉神的應許</a:t>
            </a:r>
            <a:r>
              <a:rPr lang="en-US" altLang="zh-CN" sz="32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17</a:t>
            </a:r>
            <a:endParaRPr lang="en-AU" altLang="zh-CN" sz="32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3900" b="1" dirty="0">
                <a:latin typeface="PMingLiU" panose="02020500000000000000" pitchFamily="18" charset="-120"/>
                <a:ea typeface="PMingLiU" panose="02020500000000000000" pitchFamily="18" charset="-120"/>
              </a:rPr>
              <a:t>    </a:t>
            </a:r>
            <a:r>
              <a:rPr lang="zh-CN" altLang="en-US" sz="3900" b="1" dirty="0">
                <a:solidFill>
                  <a:srgbClr val="FF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承受產業不憑律法</a:t>
            </a:r>
            <a:r>
              <a:rPr lang="en-US" altLang="zh-CN" sz="3200" b="1" dirty="0">
                <a:solidFill>
                  <a:srgbClr val="FF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18a</a:t>
            </a:r>
            <a:endParaRPr lang="en-AU" altLang="zh-CN" sz="3200" b="1" dirty="0">
              <a:solidFill>
                <a:srgbClr val="FF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3900" b="1" dirty="0">
                <a:latin typeface="PMingLiU" panose="02020500000000000000" pitchFamily="18" charset="-120"/>
                <a:ea typeface="PMingLiU" panose="02020500000000000000" pitchFamily="18" charset="-120"/>
              </a:rPr>
              <a:t>      </a:t>
            </a:r>
            <a:r>
              <a:rPr lang="zh-CN" altLang="en-US" sz="3900" b="1" dirty="0">
                <a:solidFill>
                  <a:srgbClr val="00B05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神直接應許亞伯拉罕承受產業</a:t>
            </a:r>
            <a:r>
              <a:rPr lang="en-US" altLang="zh-CN" sz="3200" b="1" dirty="0">
                <a:solidFill>
                  <a:srgbClr val="00B05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18b</a:t>
            </a:r>
          </a:p>
          <a:p>
            <a:r>
              <a:rPr lang="zh-CN" altLang="en-US" sz="3900" b="1" dirty="0">
                <a:latin typeface="PMingLiU" panose="02020500000000000000" pitchFamily="18" charset="-120"/>
                <a:ea typeface="PMingLiU" panose="02020500000000000000" pitchFamily="18" charset="-120"/>
              </a:rPr>
              <a:t>        律法為過犯而設直到所應許後裔來</a:t>
            </a:r>
            <a:r>
              <a:rPr lang="en-US" altLang="zh-CN" sz="3200" b="1" dirty="0">
                <a:latin typeface="PMingLiU" panose="02020500000000000000" pitchFamily="18" charset="-120"/>
                <a:ea typeface="PMingLiU" panose="02020500000000000000" pitchFamily="18" charset="-120"/>
              </a:rPr>
              <a:t>19a</a:t>
            </a:r>
            <a:endParaRPr lang="en-AU" altLang="zh-CN" sz="32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3900" b="1" dirty="0">
                <a:latin typeface="PMingLiU" panose="02020500000000000000" pitchFamily="18" charset="-120"/>
                <a:ea typeface="PMingLiU" panose="02020500000000000000" pitchFamily="18" charset="-120"/>
              </a:rPr>
              <a:t>      </a:t>
            </a:r>
            <a:r>
              <a:rPr lang="zh-CN" altLang="en-US" sz="3900" b="1" dirty="0">
                <a:solidFill>
                  <a:srgbClr val="00B05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律法是</a:t>
            </a:r>
            <a:r>
              <a:rPr lang="zh-CN" altLang="en-US" sz="3900" dirty="0">
                <a:solidFill>
                  <a:srgbClr val="00B05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藉</a:t>
            </a:r>
            <a:r>
              <a:rPr lang="zh-CN" altLang="en-US" sz="3900" b="1" dirty="0">
                <a:solidFill>
                  <a:srgbClr val="00B05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天使傳給摩西再傳給人</a:t>
            </a:r>
            <a:r>
              <a:rPr lang="en-AU" altLang="zh-CN" sz="3200" b="1" dirty="0">
                <a:solidFill>
                  <a:srgbClr val="00B05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19b-20</a:t>
            </a:r>
          </a:p>
          <a:p>
            <a:r>
              <a:rPr lang="zh-CN" altLang="en-US" sz="3900" b="1" dirty="0">
                <a:latin typeface="PMingLiU" panose="02020500000000000000" pitchFamily="18" charset="-120"/>
                <a:ea typeface="PMingLiU" panose="02020500000000000000" pitchFamily="18" charset="-120"/>
              </a:rPr>
              <a:t>    </a:t>
            </a:r>
            <a:r>
              <a:rPr lang="zh-CN" altLang="en-US" sz="3900" b="1" dirty="0">
                <a:solidFill>
                  <a:srgbClr val="FF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靠行律法不能帶來生命</a:t>
            </a:r>
            <a:r>
              <a:rPr lang="en-US" altLang="zh-CN" sz="3200" b="1" dirty="0">
                <a:solidFill>
                  <a:srgbClr val="FF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21</a:t>
            </a:r>
            <a:endParaRPr lang="en-AU" altLang="zh-CN" sz="3200" b="1" dirty="0">
              <a:solidFill>
                <a:srgbClr val="FF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3900" b="1" dirty="0">
                <a:solidFill>
                  <a:srgbClr val="A5002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  </a:t>
            </a:r>
            <a:r>
              <a:rPr lang="zh-CN" altLang="en-US" sz="39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律法引到基督那裏使我們因信稱義</a:t>
            </a:r>
            <a:r>
              <a:rPr lang="en-US" altLang="zh-CN" sz="32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22-24</a:t>
            </a:r>
            <a:endParaRPr lang="en-AU" altLang="zh-CN" sz="32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3900" b="1" dirty="0">
                <a:solidFill>
                  <a:srgbClr val="A5002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歸入基督都是神的兒女</a:t>
            </a:r>
            <a:r>
              <a:rPr lang="zh-CN" altLang="en-US" sz="2800" b="1" dirty="0">
                <a:solidFill>
                  <a:srgbClr val="A5002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zh-CN" altLang="en-US" sz="3900" b="1" dirty="0">
                <a:solidFill>
                  <a:srgbClr val="A5002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亞伯拉罕後裔</a:t>
            </a:r>
            <a:r>
              <a:rPr lang="zh-CN" altLang="en-US" sz="2800" b="1" dirty="0">
                <a:solidFill>
                  <a:srgbClr val="A5002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zh-CN" altLang="en-US" sz="3900" b="1" dirty="0">
                <a:solidFill>
                  <a:srgbClr val="A5002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應許的繼承人</a:t>
            </a:r>
            <a:r>
              <a:rPr lang="en-US" altLang="zh-CN" sz="3200" b="1" dirty="0">
                <a:solidFill>
                  <a:srgbClr val="A5002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25-29</a:t>
            </a:r>
            <a:endParaRPr lang="en-AU" sz="3200" b="1" dirty="0">
              <a:solidFill>
                <a:srgbClr val="A50021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應許與摩西律法有什麽關係？</a:t>
            </a:r>
            <a:endParaRPr lang="en-AU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2805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584" y="419725"/>
            <a:ext cx="84908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b="1" dirty="0"/>
              <a:t>加拉太書 </a:t>
            </a:r>
            <a:r>
              <a:rPr lang="en-AU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>3:15-29   </a:t>
            </a:r>
            <a:r>
              <a:rPr lang="zh-CN" altLang="en-US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>摘要</a:t>
            </a:r>
            <a:endParaRPr lang="en-AU" sz="44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7584" y="1763485"/>
            <a:ext cx="8605159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15-18 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為什麽神</a:t>
            </a:r>
            <a:r>
              <a:rPr lang="zh-TW" altLang="en-US" sz="4000" b="1" dirty="0">
                <a:solidFill>
                  <a:srgbClr val="0000FF"/>
                </a:solidFill>
                <a:latin typeface="+mn-ea"/>
              </a:rPr>
              <a:t>的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應許高於摩西律法？</a:t>
            </a:r>
            <a:endParaRPr lang="en-AU" altLang="zh-CN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AU" altLang="zh-CN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19-20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zh-TW" altLang="en-US" sz="4000" b="1" dirty="0">
                <a:solidFill>
                  <a:srgbClr val="0000FF"/>
                </a:solidFill>
                <a:latin typeface="+mn-ea"/>
              </a:rPr>
              <a:t>為甚麼有律法呢？</a:t>
            </a:r>
            <a:endParaRPr lang="en-AU" altLang="zh-TW" sz="4000" b="1" dirty="0">
              <a:solidFill>
                <a:srgbClr val="0000FF"/>
              </a:solidFill>
              <a:latin typeface="+mn-ea"/>
            </a:endParaRPr>
          </a:p>
          <a:p>
            <a:endParaRPr lang="en-AU" altLang="zh-TW" sz="4000" b="1" dirty="0">
              <a:solidFill>
                <a:srgbClr val="0000FF"/>
              </a:solidFill>
              <a:latin typeface="+mn-ea"/>
            </a:endParaRPr>
          </a:p>
          <a:p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21-25 </a:t>
            </a:r>
            <a:r>
              <a:rPr lang="zh-TW" altLang="en-US" sz="4000" b="1" dirty="0">
                <a:solidFill>
                  <a:srgbClr val="0000FF"/>
                </a:solidFill>
                <a:latin typeface="+mn-ea"/>
              </a:rPr>
              <a:t>律法是與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4000" b="1" dirty="0">
                <a:solidFill>
                  <a:srgbClr val="0000FF"/>
                </a:solidFill>
                <a:latin typeface="+mn-ea"/>
              </a:rPr>
              <a:t>的應許反對嗎？</a:t>
            </a:r>
            <a:endParaRPr lang="en-AU" altLang="zh-TW" sz="4000" b="1" dirty="0">
              <a:solidFill>
                <a:srgbClr val="0000FF"/>
              </a:solidFill>
              <a:latin typeface="+mn-ea"/>
            </a:endParaRPr>
          </a:p>
          <a:p>
            <a:endParaRPr lang="en-AU" altLang="zh-TW" sz="4000" b="1" dirty="0">
              <a:solidFill>
                <a:srgbClr val="0000FF"/>
              </a:solidFill>
              <a:latin typeface="+mn-ea"/>
            </a:endParaRPr>
          </a:p>
          <a:p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26-29 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神的應許不落空</a:t>
            </a:r>
            <a:endParaRPr lang="en-US" altLang="zh-CN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6215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15-18 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為什麽神</a:t>
            </a:r>
            <a:r>
              <a:rPr lang="zh-TW" altLang="en-US" sz="4000" b="1" dirty="0">
                <a:solidFill>
                  <a:srgbClr val="0000FF"/>
                </a:solidFill>
                <a:latin typeface="+mn-ea"/>
              </a:rPr>
              <a:t>的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應許高於摩西律法？</a:t>
            </a:r>
            <a:endParaRPr lang="en-AU" altLang="zh-CN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AU" altLang="zh-TW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 											  (</a:t>
            </a:r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主前</a:t>
            </a:r>
            <a:r>
              <a:rPr lang="en-US" altLang="zh-CN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1446</a:t>
            </a:r>
            <a:r>
              <a:rPr lang="en-AU" altLang="zh-TW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-</a:t>
            </a:r>
            <a:r>
              <a:rPr lang="en-US" altLang="zh-CN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1406</a:t>
            </a:r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CN" sz="4000" b="1" dirty="0">
                <a:latin typeface="+mn-ea"/>
              </a:rPr>
              <a:t>a</a:t>
            </a:r>
            <a:r>
              <a:rPr lang="en-AU" altLang="zh-TW" sz="4000" b="1" dirty="0">
                <a:latin typeface="+mn-ea"/>
              </a:rPr>
              <a:t> </a:t>
            </a:r>
            <a:r>
              <a:rPr lang="zh-TW" altLang="en-US" sz="4000" b="1" dirty="0">
                <a:latin typeface="+mn-ea"/>
              </a:rPr>
              <a:t>人的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遺</a:t>
            </a:r>
            <a:r>
              <a:rPr lang="zh-TW" altLang="en-US" sz="4000" b="1" dirty="0">
                <a:latin typeface="+mn-ea"/>
              </a:rPr>
              <a:t>約已立定了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就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不</a:t>
            </a:r>
            <a:r>
              <a:rPr lang="zh-TW" altLang="en-US" sz="4000" b="1" dirty="0">
                <a:latin typeface="+mn-ea"/>
              </a:rPr>
              <a:t>能廢棄或加增</a:t>
            </a:r>
            <a:endParaRPr lang="en-AU" altLang="zh-TW" sz="4000" b="1" dirty="0">
              <a:latin typeface="+mn-ea"/>
            </a:endParaRPr>
          </a:p>
          <a:p>
            <a:r>
              <a:rPr lang="en-US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b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神的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應許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直接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向</a:t>
            </a:r>
            <a:r>
              <a:rPr lang="zh-TW" altLang="en-US" sz="4000" b="1" u="sng" dirty="0">
                <a:latin typeface="PMingLiU" panose="02020500000000000000" pitchFamily="18" charset="-120"/>
                <a:ea typeface="PMingLiU" panose="02020500000000000000" pitchFamily="18" charset="-120"/>
              </a:rPr>
              <a:t>亞伯拉罕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和他子孫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說</a:t>
            </a:r>
            <a:endParaRPr lang="en-AU" altLang="zh-TW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c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從</a:t>
            </a:r>
            <a:r>
              <a:rPr lang="zh-TW" altLang="en-US" sz="4000" b="1" dirty="0">
                <a:latin typeface="+mn-ea"/>
              </a:rPr>
              <a:t>基督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承受神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應許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的產業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CN" sz="4000" b="1" dirty="0">
                <a:latin typeface="+mn-ea"/>
              </a:rPr>
              <a:t>d</a:t>
            </a:r>
            <a:r>
              <a:rPr lang="en-AU" altLang="zh-TW" sz="4000" b="1" dirty="0">
                <a:latin typeface="+mn-ea"/>
              </a:rPr>
              <a:t> </a:t>
            </a:r>
            <a:r>
              <a:rPr lang="zh-TW" altLang="en-US" sz="4000" b="1" dirty="0">
                <a:latin typeface="+mn-ea"/>
              </a:rPr>
              <a:t>承受產業若本乎律法</a:t>
            </a:r>
            <a:r>
              <a:rPr lang="en-AU" altLang="zh-TW" sz="4000" b="1" dirty="0">
                <a:latin typeface="+mn-ea"/>
              </a:rPr>
              <a:t>, </a:t>
            </a:r>
            <a:r>
              <a:rPr lang="zh-TW" altLang="en-US" sz="4000" b="1" dirty="0">
                <a:latin typeface="+mn-ea"/>
              </a:rPr>
              <a:t>就不本乎應許</a:t>
            </a:r>
            <a:r>
              <a:rPr lang="en-AU" altLang="zh-TW" sz="4000" b="1" dirty="0">
                <a:latin typeface="+mn-ea"/>
              </a:rPr>
              <a:t>;    </a:t>
            </a:r>
            <a:r>
              <a:rPr lang="zh-TW" altLang="en-US" sz="4000" b="1" dirty="0">
                <a:latin typeface="+mn-ea"/>
              </a:rPr>
              <a:t>但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4000" b="1" dirty="0">
                <a:latin typeface="+mn-ea"/>
              </a:rPr>
              <a:t>是憑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4000" b="1" dirty="0">
                <a:latin typeface="+mn-ea"/>
              </a:rPr>
              <a:t>應許把產業賜給</a:t>
            </a:r>
            <a:r>
              <a:rPr lang="zh-TW" altLang="en-US" sz="4000" b="1" u="sng" dirty="0">
                <a:latin typeface="+mn-ea"/>
              </a:rPr>
              <a:t>亞伯拉罕</a:t>
            </a:r>
            <a:r>
              <a:rPr lang="zh-TW" altLang="en-US" sz="4000" b="1" dirty="0">
                <a:latin typeface="+mn-ea"/>
              </a:rPr>
              <a:t>。</a:t>
            </a:r>
            <a:endParaRPr lang="en-AU" altLang="zh-CN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創</a:t>
            </a:r>
            <a:r>
              <a:rPr lang="en-AU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15:1</a:t>
            </a:r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7-18 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神擔保與亞伯拉罕所立的約</a:t>
            </a:r>
            <a:endParaRPr lang="en-US" altLang="zh-CN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日落天黑，不料有冒煙的爐並燒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着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的火把從那些肉塊中經過。當那日，耶和華與</a:t>
            </a:r>
            <a:r>
              <a:rPr lang="zh-TW" altLang="en-US" sz="4000" b="1" u="sng" dirty="0">
                <a:latin typeface="PMingLiU" panose="02020500000000000000" pitchFamily="18" charset="-120"/>
                <a:ea typeface="PMingLiU" panose="02020500000000000000" pitchFamily="18" charset="-120"/>
              </a:rPr>
              <a:t>亞伯蘭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立約                 </a:t>
            </a:r>
            <a:r>
              <a:rPr lang="en-AU" altLang="zh-TW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主前</a:t>
            </a:r>
            <a:r>
              <a:rPr lang="en-AU" altLang="zh-TW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2091-2080</a:t>
            </a:r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AU" altLang="zh-CN" sz="4000" b="1" dirty="0">
              <a:solidFill>
                <a:srgbClr val="FF0000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42392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7988" y="701848"/>
            <a:ext cx="926198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4000" b="1" dirty="0">
                <a:solidFill>
                  <a:srgbClr val="00009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太</a:t>
            </a:r>
            <a:r>
              <a:rPr lang="en-US" altLang="zh-CN" sz="4000" b="1" dirty="0">
                <a:solidFill>
                  <a:srgbClr val="00009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1:1</a:t>
            </a:r>
            <a:r>
              <a:rPr lang="en-AU" altLang="zh-CN" sz="4000" b="1" dirty="0">
                <a:solidFill>
                  <a:srgbClr val="00009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zh-TW" altLang="en-US" sz="4000" b="1" u="sng" dirty="0">
                <a:solidFill>
                  <a:srgbClr val="FF0000"/>
                </a:solidFill>
                <a:latin typeface="bstw"/>
              </a:rPr>
              <a:t>亞伯拉罕</a:t>
            </a:r>
            <a:r>
              <a:rPr lang="zh-TW" altLang="en-US" sz="4000" b="1" dirty="0">
                <a:solidFill>
                  <a:srgbClr val="FF0000"/>
                </a:solidFill>
                <a:latin typeface="bstw"/>
              </a:rPr>
              <a:t>的後裔</a:t>
            </a:r>
            <a:r>
              <a:rPr lang="en-AU" altLang="zh-TW" sz="4000" b="1" dirty="0">
                <a:latin typeface="bstw"/>
              </a:rPr>
              <a:t>,</a:t>
            </a:r>
            <a:r>
              <a:rPr lang="zh-TW" altLang="en-US" sz="4000" b="1" u="sng" dirty="0">
                <a:latin typeface="bstw"/>
              </a:rPr>
              <a:t>大衛</a:t>
            </a:r>
            <a:r>
              <a:rPr lang="zh-TW" altLang="en-US" sz="4000" b="1" dirty="0">
                <a:latin typeface="bstw"/>
              </a:rPr>
              <a:t>的子孫</a:t>
            </a:r>
            <a:r>
              <a:rPr lang="en-AU" altLang="zh-TW" sz="4000" b="1" dirty="0">
                <a:latin typeface="bstw"/>
              </a:rPr>
              <a:t>,</a:t>
            </a:r>
            <a:r>
              <a:rPr lang="zh-TW" altLang="en-US" sz="4000" b="1" dirty="0">
                <a:latin typeface="bstw"/>
              </a:rPr>
              <a:t>耶穌基督的家譜</a:t>
            </a:r>
            <a:endParaRPr lang="en-AU" altLang="zh-TW" sz="4000" b="1" dirty="0">
              <a:latin typeface="bstw"/>
            </a:endParaRPr>
          </a:p>
          <a:p>
            <a:pPr>
              <a:defRPr/>
            </a:pPr>
            <a:endParaRPr lang="en-AU" altLang="zh-TW" sz="4000" b="1" dirty="0">
              <a:latin typeface="bstw"/>
            </a:endParaRPr>
          </a:p>
          <a:p>
            <a:r>
              <a:rPr lang="zh-CN" altLang="en-US" sz="4000" b="1" dirty="0">
                <a:solidFill>
                  <a:srgbClr val="00009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可</a:t>
            </a:r>
            <a:r>
              <a:rPr lang="en-US" altLang="zh-CN" sz="4000" b="1" dirty="0">
                <a:solidFill>
                  <a:srgbClr val="00009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1:1 </a:t>
            </a:r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4000" b="1" dirty="0">
                <a:solidFill>
                  <a:srgbClr val="FF0000"/>
                </a:solidFill>
              </a:rPr>
              <a:t>的兒子</a:t>
            </a:r>
            <a:r>
              <a:rPr lang="en-AU" altLang="zh-TW" sz="4000" b="1" dirty="0"/>
              <a:t>, </a:t>
            </a:r>
            <a:r>
              <a:rPr lang="zh-TW" altLang="en-US" sz="4000" b="1" dirty="0"/>
              <a:t>耶穌基督</a:t>
            </a:r>
            <a:r>
              <a:rPr lang="zh-TW" altLang="en-US" sz="4000" b="1" dirty="0">
                <a:solidFill>
                  <a:srgbClr val="FF0000"/>
                </a:solidFill>
              </a:rPr>
              <a:t>福音的起頭</a:t>
            </a:r>
            <a:r>
              <a:rPr lang="zh-TW" altLang="en-US" sz="4000" b="1" dirty="0"/>
              <a:t>。</a:t>
            </a:r>
            <a:endParaRPr lang="en-AU" altLang="zh-TW" sz="4000" b="1" dirty="0"/>
          </a:p>
          <a:p>
            <a:endParaRPr lang="en-AU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>
              <a:defRPr/>
            </a:pPr>
            <a:endParaRPr lang="en-AU" altLang="zh-CN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99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0" y="671691"/>
            <a:ext cx="9307287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b="1" dirty="0">
                <a:solidFill>
                  <a:srgbClr val="00B05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A </a:t>
            </a:r>
            <a:r>
              <a:rPr lang="zh-TW" altLang="en-AU" sz="3600" b="1" dirty="0">
                <a:solidFill>
                  <a:srgbClr val="00B05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神應許亞伯蘭國與福</a:t>
            </a:r>
            <a:r>
              <a:rPr lang="en-AU" altLang="zh-TW" sz="3600" b="1" dirty="0">
                <a:solidFill>
                  <a:srgbClr val="00B05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altLang="en-AU" sz="3600" b="1" dirty="0">
                <a:solidFill>
                  <a:srgbClr val="00B05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萬族因他得福 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12</a:t>
            </a:r>
            <a:r>
              <a:rPr lang="en-AU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:1-9</a:t>
            </a:r>
            <a:endParaRPr lang="en-AU" altLang="zh-TW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b="1" dirty="0">
                <a:solidFill>
                  <a:srgbClr val="00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  B </a:t>
            </a:r>
            <a:r>
              <a:rPr lang="zh-TW" altLang="en-AU" sz="3600" b="1" dirty="0">
                <a:solidFill>
                  <a:srgbClr val="00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神保護亞伯蘭的妻子平安</a:t>
            </a:r>
            <a:r>
              <a:rPr lang="zh-TW" altLang="en-AU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           </a:t>
            </a:r>
            <a:r>
              <a:rPr lang="zh-CN" altLang="en-AU" b="1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      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12</a:t>
            </a:r>
            <a:r>
              <a:rPr lang="en-AU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: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10</a:t>
            </a:r>
            <a:r>
              <a:rPr lang="en-AU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-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20</a:t>
            </a:r>
            <a:endParaRPr lang="en-AU" altLang="zh-TW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b="1" dirty="0">
                <a:solidFill>
                  <a:srgbClr val="FF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C </a:t>
            </a:r>
            <a:r>
              <a:rPr lang="zh-TW" altLang="en-AU" sz="3600" b="1" dirty="0">
                <a:solidFill>
                  <a:srgbClr val="FF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羅得憑眼見</a:t>
            </a:r>
            <a:r>
              <a:rPr lang="zh-CN" altLang="en-US" sz="3600" b="1" dirty="0">
                <a:solidFill>
                  <a:srgbClr val="FF00FF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選地</a:t>
            </a:r>
            <a:r>
              <a:rPr lang="en-AU" altLang="zh-TW" sz="3600" b="1" dirty="0">
                <a:solidFill>
                  <a:srgbClr val="FF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 ,</a:t>
            </a:r>
            <a:r>
              <a:rPr lang="zh-TW" altLang="en-AU" sz="3600" b="1" dirty="0">
                <a:solidFill>
                  <a:srgbClr val="FF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亞伯蘭憑信心</a:t>
            </a:r>
            <a:r>
              <a:rPr lang="zh-TW" altLang="en-AU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zh-CN" altLang="en-AU" b="1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AU" altLang="zh-CN" b="1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13</a:t>
            </a:r>
            <a:r>
              <a:rPr lang="zh-TW" altLang="en-AU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章</a:t>
            </a:r>
            <a:endParaRPr lang="zh-TW" altLang="en-AU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en-US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      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D </a:t>
            </a:r>
            <a:r>
              <a:rPr lang="zh-TW" altLang="en-AU" sz="3600" b="1" u="sng" dirty="0">
                <a:latin typeface="新細明體" panose="02020500000000000000" pitchFamily="18" charset="-120"/>
                <a:cs typeface="Times New Roman" panose="02020603050405020304" pitchFamily="18" charset="0"/>
              </a:rPr>
              <a:t>所多瑪</a:t>
            </a:r>
            <a:r>
              <a:rPr lang="zh-TW" altLang="en-AU" sz="36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淪陷</a:t>
            </a:r>
            <a:r>
              <a:rPr lang="en-AU" altLang="zh-TW" sz="36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altLang="en-AU" sz="36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亞伯蘭救羅得</a:t>
            </a:r>
            <a:r>
              <a:rPr lang="zh-TW" altLang="en-AU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r>
              <a:rPr lang="zh-TW" altLang="en-US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r>
              <a:rPr lang="zh-CN" altLang="en-US" b="1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       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14</a:t>
            </a:r>
            <a:r>
              <a:rPr lang="zh-TW" altLang="en-AU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章</a:t>
            </a:r>
            <a:endParaRPr lang="en-US" altLang="zh-TW" b="1" dirty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3600" b="1" dirty="0">
                <a:solidFill>
                  <a:srgbClr val="FF000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        E </a:t>
            </a:r>
            <a:r>
              <a:rPr lang="zh-TW" altLang="en-AU" sz="3600" b="1" dirty="0">
                <a:solidFill>
                  <a:srgbClr val="FF000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神與亞伯蘭立</a:t>
            </a:r>
            <a:r>
              <a:rPr lang="zh-CN" altLang="en-US" sz="3600" b="1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約</a:t>
            </a:r>
            <a:r>
              <a:rPr lang="zh-TW" altLang="en-AU" sz="3600" b="1" dirty="0">
                <a:solidFill>
                  <a:srgbClr val="FF000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應許</a:t>
            </a:r>
            <a:r>
              <a:rPr lang="zh-CN" altLang="en-US" sz="36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親自</a:t>
            </a:r>
            <a:r>
              <a:rPr lang="zh-CN" altLang="en-US" sz="3600" b="1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擔保  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15</a:t>
            </a:r>
            <a:r>
              <a:rPr lang="en-AU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-1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8</a:t>
            </a:r>
            <a:r>
              <a:rPr lang="en-AU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:1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9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      D </a:t>
            </a:r>
            <a:r>
              <a:rPr lang="zh-TW" altLang="en-AU" sz="36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亞伯拉罕為</a:t>
            </a:r>
            <a:r>
              <a:rPr lang="zh-TW" altLang="en-AU" sz="3600" b="1" u="sng" dirty="0">
                <a:latin typeface="新細明體" panose="02020500000000000000" pitchFamily="18" charset="-120"/>
                <a:cs typeface="Times New Roman" panose="02020603050405020304" pitchFamily="18" charset="0"/>
              </a:rPr>
              <a:t>所多瑪</a:t>
            </a:r>
            <a:r>
              <a:rPr lang="zh-TW" altLang="en-AU" sz="36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求情</a:t>
            </a:r>
            <a:r>
              <a:rPr lang="en-AU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,</a:t>
            </a:r>
            <a:r>
              <a:rPr lang="zh-CN" altLang="en-US" sz="3600" b="1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神救羅得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18</a:t>
            </a:r>
            <a:r>
              <a:rPr lang="en-AU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:20-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33</a:t>
            </a:r>
            <a:endParaRPr lang="en-AU" altLang="zh-TW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b="1" dirty="0">
                <a:solidFill>
                  <a:srgbClr val="FF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C </a:t>
            </a:r>
            <a:r>
              <a:rPr lang="zh-TW" altLang="en-AU" sz="3600" b="1" dirty="0">
                <a:solidFill>
                  <a:srgbClr val="FF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羅得失地</a:t>
            </a:r>
            <a:r>
              <a:rPr lang="en-AU" altLang="zh-TW" sz="3600" b="1" dirty="0">
                <a:solidFill>
                  <a:srgbClr val="FF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,</a:t>
            </a:r>
            <a:r>
              <a:rPr lang="zh-TW" altLang="en-AU" sz="3600" b="1" dirty="0">
                <a:solidFill>
                  <a:srgbClr val="FF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喪妻</a:t>
            </a:r>
            <a:r>
              <a:rPr lang="en-AU" altLang="zh-TW" sz="3600" b="1" dirty="0">
                <a:solidFill>
                  <a:srgbClr val="FF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,</a:t>
            </a:r>
            <a:r>
              <a:rPr lang="zh-TW" altLang="en-AU" sz="3600" b="1" dirty="0">
                <a:solidFill>
                  <a:srgbClr val="FF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後裔</a:t>
            </a:r>
            <a:r>
              <a:rPr lang="zh-CN" altLang="en-US" sz="3600" b="1" dirty="0">
                <a:solidFill>
                  <a:srgbClr val="FF00FF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與神子民</a:t>
            </a:r>
            <a:r>
              <a:rPr lang="zh-TW" altLang="en-AU" sz="3600" b="1" dirty="0">
                <a:solidFill>
                  <a:srgbClr val="FF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為敵</a:t>
            </a:r>
            <a:r>
              <a:rPr lang="zh-TW" altLang="en-US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   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19</a:t>
            </a:r>
            <a:r>
              <a:rPr lang="zh-TW" altLang="en-AU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章</a:t>
            </a:r>
            <a:endParaRPr lang="zh-TW" altLang="en-AU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en-US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r>
              <a:rPr lang="en-US" altLang="zh-TW" b="1" dirty="0">
                <a:solidFill>
                  <a:srgbClr val="00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B </a:t>
            </a:r>
            <a:r>
              <a:rPr lang="zh-TW" altLang="en-AU" sz="3600" b="1" dirty="0">
                <a:solidFill>
                  <a:srgbClr val="00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神保護亞伯拉罕的妻子平安</a:t>
            </a:r>
            <a:r>
              <a:rPr lang="zh-TW" altLang="en-AU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         </a:t>
            </a:r>
            <a:r>
              <a:rPr lang="zh-CN" altLang="en-AU" b="1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      </a:t>
            </a:r>
            <a:r>
              <a:rPr lang="en-AU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0</a:t>
            </a:r>
            <a:r>
              <a:rPr lang="zh-TW" altLang="en-AU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章</a:t>
            </a:r>
            <a:endParaRPr lang="zh-TW" altLang="en-AU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b="1" dirty="0">
                <a:solidFill>
                  <a:srgbClr val="00B05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A</a:t>
            </a:r>
            <a:r>
              <a:rPr lang="zh-TW" altLang="en-AU" sz="3600" b="1" dirty="0">
                <a:solidFill>
                  <a:srgbClr val="00B05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神</a:t>
            </a:r>
            <a:r>
              <a:rPr lang="zh-CN" altLang="en-AU" sz="3600" b="1" dirty="0">
                <a:solidFill>
                  <a:srgbClr val="00B05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的</a:t>
            </a:r>
            <a:r>
              <a:rPr lang="zh-TW" altLang="en-AU" sz="3600" b="1" dirty="0">
                <a:solidFill>
                  <a:srgbClr val="00B05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應許</a:t>
            </a:r>
            <a:r>
              <a:rPr lang="zh-CN" altLang="en-US" sz="3600" b="1" dirty="0">
                <a:solidFill>
                  <a:srgbClr val="00B050"/>
                </a:solidFill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初步</a:t>
            </a:r>
            <a:r>
              <a:rPr lang="zh-TW" altLang="en-AU" sz="3600" b="1" dirty="0">
                <a:solidFill>
                  <a:srgbClr val="00B05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應驗</a:t>
            </a:r>
            <a:r>
              <a:rPr lang="en-AU" altLang="zh-TW" sz="3600" b="1" dirty="0">
                <a:solidFill>
                  <a:srgbClr val="00B05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,</a:t>
            </a:r>
            <a:r>
              <a:rPr lang="zh-TW" altLang="en-AU" sz="3600" b="1" dirty="0">
                <a:solidFill>
                  <a:srgbClr val="00B05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亞伯拉罕得以撒    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21</a:t>
            </a:r>
            <a:r>
              <a:rPr lang="zh-TW" altLang="en-AU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章</a:t>
            </a:r>
            <a:r>
              <a:rPr lang="zh-TW" altLang="en-AU" sz="3600" b="1" dirty="0">
                <a:solidFill>
                  <a:srgbClr val="FF000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endParaRPr lang="en-AU" altLang="zh-TW" sz="3600" b="1" dirty="0">
              <a:solidFill>
                <a:srgbClr val="FF0000"/>
              </a:solidFill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en-AU" sz="3600" b="1" dirty="0">
                <a:solidFill>
                  <a:srgbClr val="FF000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亞伯拉罕</a:t>
            </a:r>
            <a:r>
              <a:rPr lang="zh-CN" altLang="en-US" sz="3600" b="1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獻</a:t>
            </a:r>
            <a:r>
              <a:rPr lang="zh-TW" altLang="en-AU" sz="3600" b="1" dirty="0">
                <a:solidFill>
                  <a:srgbClr val="FF000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以撒</a:t>
            </a:r>
            <a:r>
              <a:rPr lang="en-AU" altLang="zh-TW" sz="3600" b="1" dirty="0">
                <a:solidFill>
                  <a:srgbClr val="FF000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altLang="en-AU" sz="3600" b="1" dirty="0">
                <a:solidFill>
                  <a:srgbClr val="FF000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神預備</a:t>
            </a:r>
            <a:r>
              <a:rPr lang="zh-CN" altLang="en-US" sz="3600" b="1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燔祭羊羔代替  </a:t>
            </a:r>
            <a:r>
              <a:rPr lang="en-AU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22</a:t>
            </a:r>
            <a:r>
              <a:rPr lang="zh-TW" altLang="en-AU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章</a:t>
            </a:r>
            <a:endParaRPr lang="en-US" altLang="zh-CN" b="1" dirty="0">
              <a:solidFill>
                <a:srgbClr val="FF0000"/>
              </a:solidFill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3600" b="1" dirty="0"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耶穌基督神的羔羊除去世人罪孽</a:t>
            </a:r>
            <a:r>
              <a:rPr lang="en-US" altLang="zh-CN" sz="3600" b="1" dirty="0"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-</a:t>
            </a:r>
            <a:r>
              <a:rPr lang="zh-CN" altLang="en-US" sz="3600" b="1" dirty="0"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與神和好</a:t>
            </a:r>
            <a:r>
              <a:rPr lang="zh-TW" altLang="en-AU" sz="3600" b="1" dirty="0"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zh-CN" altLang="en-US" sz="3600" b="1" dirty="0"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！</a:t>
            </a:r>
            <a:r>
              <a:rPr lang="zh-TW" altLang="en-AU" sz="3600" b="1" dirty="0"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         </a:t>
            </a:r>
            <a:endParaRPr lang="zh-TW" altLang="en-AU" b="1" dirty="0">
              <a:latin typeface="PMingLiU" panose="02020500000000000000" pitchFamily="18" charset="-12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06129" y="0"/>
            <a:ext cx="6740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創世記第</a:t>
            </a:r>
            <a:r>
              <a:rPr lang="en-US" altLang="zh-TW" sz="4000" b="1" dirty="0"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12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章到</a:t>
            </a:r>
            <a:r>
              <a:rPr lang="en-US" altLang="zh-CN" sz="4000" b="1" dirty="0"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22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章   結構</a:t>
            </a:r>
            <a:endParaRPr lang="en-AU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214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1243</TotalTime>
  <Words>3105</Words>
  <Application>Microsoft Office PowerPoint</Application>
  <PresentationFormat>On-screen Show (4:3)</PresentationFormat>
  <Paragraphs>120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神的應許不落空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神的應許不落空</dc:title>
  <dc:creator>RH</dc:creator>
  <cp:lastModifiedBy>Admin</cp:lastModifiedBy>
  <cp:revision>93</cp:revision>
  <cp:lastPrinted>2017-04-29T22:15:06Z</cp:lastPrinted>
  <dcterms:created xsi:type="dcterms:W3CDTF">2017-04-28T02:07:35Z</dcterms:created>
  <dcterms:modified xsi:type="dcterms:W3CDTF">2017-05-04T09:37:29Z</dcterms:modified>
</cp:coreProperties>
</file>