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4" r:id="rId4"/>
    <p:sldId id="267" r:id="rId5"/>
    <p:sldId id="265" r:id="rId6"/>
    <p:sldId id="266" r:id="rId7"/>
    <p:sldId id="258" r:id="rId8"/>
    <p:sldId id="263" r:id="rId9"/>
    <p:sldId id="271" r:id="rId10"/>
    <p:sldId id="273" r:id="rId11"/>
    <p:sldId id="259" r:id="rId12"/>
    <p:sldId id="261" r:id="rId13"/>
    <p:sldId id="288" r:id="rId14"/>
    <p:sldId id="289" r:id="rId15"/>
    <p:sldId id="291" r:id="rId16"/>
    <p:sldId id="292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269" r:id="rId29"/>
    <p:sldId id="276" r:id="rId30"/>
    <p:sldId id="260" r:id="rId3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1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B2433-9F2F-4428-8DC5-274ED52EAF15}" type="datetimeFigureOut">
              <a:rPr lang="zh-TW" altLang="en-US" smtClean="0"/>
              <a:pPr/>
              <a:t>2019/7/28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C3EA2-7369-4644-836F-8931C32CD38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64189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備忘稿版面配置區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7652" name="投影片編號版面配置區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fld id="{F5748656-FF80-4789-95C5-E408F4DA2811}" type="slidenum">
              <a:rPr lang="en-ZA" altLang="zh-TW">
                <a:latin typeface="Microsoft JhengHei UI" pitchFamily="34" charset="-120"/>
              </a:rPr>
              <a:pPr/>
              <a:t>18</a:t>
            </a:fld>
            <a:endParaRPr lang="en-ZA" altLang="zh-TW">
              <a:latin typeface="Microsoft JhengHei UI" pitchFamily="34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備忘稿版面配置區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9700" name="投影片編號版面配置區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fld id="{17CFA890-A77E-4EC2-BF61-B9420867DB35}" type="slidenum">
              <a:rPr lang="en-ZA" altLang="zh-TW">
                <a:latin typeface="Microsoft JhengHei UI" pitchFamily="34" charset="-120"/>
              </a:rPr>
              <a:pPr/>
              <a:t>19</a:t>
            </a:fld>
            <a:endParaRPr lang="en-ZA" altLang="zh-TW">
              <a:latin typeface="Microsoft JhengHei UI" pitchFamily="34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備忘稿版面配置區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6868" name="投影片編號版面配置區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fld id="{A0ACC5F6-3C40-470B-A657-B58634813C6A}" type="slidenum">
              <a:rPr lang="en-ZA" altLang="zh-TW">
                <a:latin typeface="Microsoft JhengHei UI" pitchFamily="34" charset="-120"/>
              </a:rPr>
              <a:pPr/>
              <a:t>22</a:t>
            </a:fld>
            <a:endParaRPr lang="en-ZA" altLang="zh-TW">
              <a:latin typeface="Microsoft JhengHei UI" pitchFamily="34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342-98A3-4BD4-9A8E-3DFE8DB26D84}" type="datetimeFigureOut">
              <a:rPr lang="zh-TW" altLang="en-US" smtClean="0"/>
              <a:pPr/>
              <a:t>2019/7/28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EA37-3ABA-4309-9929-4BD18CE09A1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1953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342-98A3-4BD4-9A8E-3DFE8DB26D84}" type="datetimeFigureOut">
              <a:rPr lang="zh-TW" altLang="en-US" smtClean="0"/>
              <a:pPr/>
              <a:t>2019/7/28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EA37-3ABA-4309-9929-4BD18CE09A1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50216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342-98A3-4BD4-9A8E-3DFE8DB26D84}" type="datetimeFigureOut">
              <a:rPr lang="zh-TW" altLang="en-US" smtClean="0"/>
              <a:pPr/>
              <a:t>2019/7/28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EA37-3ABA-4309-9929-4BD18CE09A1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75931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​​ 4" descr="標題投影片分隔線&#10;">
            <a:extLst>
              <a:ext uri="{FF2B5EF4-FFF2-40B4-BE49-F238E27FC236}">
                <a16:creationId xmlns:a16="http://schemas.microsoft.com/office/drawing/2014/main" xmlns="" id="{0172EEA3-B9CA-4AFC-8E27-AF85F8326C1C}"/>
              </a:ext>
            </a:extLst>
          </p:cNvPr>
          <p:cNvCxnSpPr>
            <a:cxnSpLocks/>
          </p:cNvCxnSpPr>
          <p:nvPr userDrawn="1"/>
        </p:nvCxnSpPr>
        <p:spPr>
          <a:xfrm>
            <a:off x="5832872" y="2411414"/>
            <a:ext cx="0" cy="1100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圖片預留位置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036" y="86714"/>
            <a:ext cx="9013929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>
            <a:noAutofit/>
          </a:bodyPr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TW" altLang="en-US" noProof="0">
                <a:sym typeface="Microsoft JhengHei UI" panose="020B0604030504040204" pitchFamily="34" charset="-120"/>
              </a:rPr>
              <a:t>按一下圖示以新增圖片</a:t>
            </a:r>
            <a:endParaRPr lang="zh-TW" altLang="en-US" noProof="0" dirty="0">
              <a:sym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0955" y="2237328"/>
            <a:ext cx="5402090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0956" y="3684672"/>
            <a:ext cx="3961877" cy="936000"/>
          </a:xfrm>
          <a:solidFill>
            <a:schemeClr val="tx1">
              <a:alpha val="90000"/>
            </a:schemeClr>
          </a:solidFill>
        </p:spPr>
        <p:txBody>
          <a:bodyPr lIns="216000" tIns="144000" rIns="216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6" name="圖片預留位置 5">
            <a:extLst>
              <a:ext uri="{FF2B5EF4-FFF2-40B4-BE49-F238E27FC236}">
                <a16:creationId xmlns:a16="http://schemas.microsoft.com/office/drawing/2014/main" xmlns="" id="{C41AA1B3-8A3B-4B1B-A759-E2D7641772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48756" y="2587752"/>
            <a:ext cx="1008126" cy="704088"/>
          </a:xfr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>
                <a:sym typeface="Microsoft JhengHei UI" panose="020B0604030504040204" pitchFamily="34" charset="-120"/>
              </a:rPr>
              <a:t>按一下圖示以新增圖片</a:t>
            </a:r>
            <a:endParaRPr lang="zh-TW" altLang="en-US" noProof="0" dirty="0"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528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大型影像與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14"/>
          <p:cNvSpPr txBox="1">
            <a:spLocks noChangeArrowheads="1"/>
          </p:cNvSpPr>
          <p:nvPr userDrawn="1"/>
        </p:nvSpPr>
        <p:spPr bwMode="auto">
          <a:xfrm>
            <a:off x="4396979" y="661352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/>
            <a:endParaRPr lang="zh-TW" altLang="en-US" sz="1200">
              <a:solidFill>
                <a:srgbClr val="404040"/>
              </a:solidFill>
              <a:latin typeface="Microsoft JhengHei UI" pitchFamily="34" charset="-120"/>
              <a:ea typeface="Microsoft JhengHei UI" pitchFamily="34" charset="-120"/>
              <a:sym typeface="Microsoft JhengHei UI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00" y="3517901"/>
            <a:ext cx="4509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00" y="4927601"/>
            <a:ext cx="4509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32" name="圖片預留位置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00" y="86715"/>
            <a:ext cx="4506964" cy="3431187"/>
          </a:xfrm>
          <a:solidFill>
            <a:srgbClr val="333333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>
                <a:sym typeface="Microsoft JhengHei UI" panose="020B0604030504040204" pitchFamily="34" charset="-120"/>
              </a:rPr>
              <a:t>按一下圖示以新增圖片</a:t>
            </a:r>
            <a:endParaRPr lang="zh-TW" altLang="en-US" noProof="0" dirty="0">
              <a:sym typeface="Microsoft JhengHei UI" panose="020B0604030504040204" pitchFamily="34" charset="-120"/>
            </a:endParaRPr>
          </a:p>
        </p:txBody>
      </p:sp>
      <p:sp>
        <p:nvSpPr>
          <p:cNvPr id="16" name="內容預留位置 2">
            <a:extLst>
              <a:ext uri="{FF2B5EF4-FFF2-40B4-BE49-F238E27FC236}">
                <a16:creationId xmlns:a16="http://schemas.microsoft.com/office/drawing/2014/main" xmlns="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48225" y="1152000"/>
            <a:ext cx="3980775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投影片編號預留位置 4">
            <a:extLst>
              <a:ext uri="{FF2B5EF4-FFF2-40B4-BE49-F238E27FC236}">
                <a16:creationId xmlns:a16="http://schemas.microsoft.com/office/drawing/2014/main" xmlns="" id="{79A9866F-52E9-490E-A6F6-B765A7EF58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54EADB-E1D7-439D-99E6-9616CD12D488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2207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342-98A3-4BD4-9A8E-3DFE8DB26D84}" type="datetimeFigureOut">
              <a:rPr lang="zh-TW" altLang="en-US" smtClean="0"/>
              <a:pPr/>
              <a:t>2019/7/28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EA37-3ABA-4309-9929-4BD18CE09A1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53139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342-98A3-4BD4-9A8E-3DFE8DB26D84}" type="datetimeFigureOut">
              <a:rPr lang="zh-TW" altLang="en-US" smtClean="0"/>
              <a:pPr/>
              <a:t>2019/7/28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EA37-3ABA-4309-9929-4BD18CE09A1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05752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342-98A3-4BD4-9A8E-3DFE8DB26D84}" type="datetimeFigureOut">
              <a:rPr lang="zh-TW" altLang="en-US" smtClean="0"/>
              <a:pPr/>
              <a:t>2019/7/28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EA37-3ABA-4309-9929-4BD18CE09A1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67755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342-98A3-4BD4-9A8E-3DFE8DB26D84}" type="datetimeFigureOut">
              <a:rPr lang="zh-TW" altLang="en-US" smtClean="0"/>
              <a:pPr/>
              <a:t>2019/7/28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EA37-3ABA-4309-9929-4BD18CE09A1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22706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342-98A3-4BD4-9A8E-3DFE8DB26D84}" type="datetimeFigureOut">
              <a:rPr lang="zh-TW" altLang="en-US" smtClean="0"/>
              <a:pPr/>
              <a:t>2019/7/28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EA37-3ABA-4309-9929-4BD18CE09A1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29797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342-98A3-4BD4-9A8E-3DFE8DB26D84}" type="datetimeFigureOut">
              <a:rPr lang="zh-TW" altLang="en-US" smtClean="0"/>
              <a:pPr/>
              <a:t>2019/7/28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EA37-3ABA-4309-9929-4BD18CE09A1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86462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342-98A3-4BD4-9A8E-3DFE8DB26D84}" type="datetimeFigureOut">
              <a:rPr lang="zh-TW" altLang="en-US" smtClean="0"/>
              <a:pPr/>
              <a:t>2019/7/28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EA37-3ABA-4309-9929-4BD18CE09A1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5999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342-98A3-4BD4-9A8E-3DFE8DB26D84}" type="datetimeFigureOut">
              <a:rPr lang="zh-TW" altLang="en-US" smtClean="0"/>
              <a:pPr/>
              <a:t>2019/7/28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EA37-3ABA-4309-9929-4BD18CE09A1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12403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AF342-98A3-4BD4-9A8E-3DFE8DB26D84}" type="datetimeFigureOut">
              <a:rPr lang="zh-TW" altLang="en-US" smtClean="0"/>
              <a:pPr/>
              <a:t>2019/7/28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BEA37-3ABA-4309-9929-4BD18CE09A1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3032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2845"/>
            <a:ext cx="9144000" cy="222770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475656" y="548680"/>
            <a:ext cx="3600400" cy="107721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澳洲布里斯本</a:t>
            </a:r>
            <a:endParaRPr lang="en-US" altLang="zh-TW" sz="2800" dirty="0" smtClean="0"/>
          </a:p>
          <a:p>
            <a:endParaRPr lang="en-US" altLang="zh-TW" sz="800" dirty="0"/>
          </a:p>
          <a:p>
            <a:r>
              <a:rPr lang="zh-TW" altLang="en-US" sz="2800" dirty="0" smtClean="0"/>
              <a:t>華人基督教會懷</a:t>
            </a:r>
            <a:r>
              <a:rPr lang="zh-TW" altLang="en-US" sz="2800" dirty="0"/>
              <a:t>恩</a:t>
            </a:r>
            <a:r>
              <a:rPr lang="zh-TW" altLang="en-US" sz="2800" dirty="0" smtClean="0"/>
              <a:t>堂</a:t>
            </a:r>
            <a:endParaRPr lang="en-US" altLang="zh-TW" sz="2800" dirty="0" smtClean="0"/>
          </a:p>
        </p:txBody>
      </p:sp>
      <p:sp>
        <p:nvSpPr>
          <p:cNvPr id="6" name="文字方塊 5"/>
          <p:cNvSpPr txBox="1"/>
          <p:nvPr/>
        </p:nvSpPr>
        <p:spPr>
          <a:xfrm>
            <a:off x="1331640" y="3352924"/>
            <a:ext cx="6408712" cy="230832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 smtClean="0"/>
              <a:t>108-7-28</a:t>
            </a:r>
            <a:r>
              <a:rPr lang="zh-TW" altLang="en-US" sz="4000" dirty="0" smtClean="0"/>
              <a:t>主日崇拜</a:t>
            </a:r>
            <a:endParaRPr lang="en-US" altLang="zh-TW" sz="4000" dirty="0"/>
          </a:p>
          <a:p>
            <a:pPr algn="ctr"/>
            <a:endParaRPr lang="en-US" altLang="zh-TW" sz="1200" dirty="0" smtClean="0"/>
          </a:p>
          <a:p>
            <a:pPr algn="ctr"/>
            <a:r>
              <a:rPr lang="zh-TW" altLang="en-US" sz="4000" dirty="0" smtClean="0"/>
              <a:t>主題</a:t>
            </a:r>
            <a:r>
              <a:rPr lang="zh-TW" altLang="en-US" sz="4000" dirty="0"/>
              <a:t>；從前、、、</a:t>
            </a:r>
            <a:r>
              <a:rPr lang="zh-TW" altLang="en-US" sz="4000" dirty="0" smtClean="0"/>
              <a:t>如今</a:t>
            </a:r>
            <a:endParaRPr lang="en-US" altLang="zh-TW" sz="4000" dirty="0" smtClean="0"/>
          </a:p>
          <a:p>
            <a:pPr algn="ctr"/>
            <a:endParaRPr lang="en-US" altLang="zh-TW" sz="1200" dirty="0" smtClean="0"/>
          </a:p>
          <a:p>
            <a:pPr algn="ctr"/>
            <a:r>
              <a:rPr lang="zh-TW" altLang="en-US" sz="4000" dirty="0" smtClean="0"/>
              <a:t>經文；腓利門</a:t>
            </a:r>
            <a:r>
              <a:rPr lang="en-US" altLang="zh-TW" sz="4000" dirty="0" smtClean="0"/>
              <a:t>10-11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38890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60648"/>
            <a:ext cx="8712968" cy="64087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914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18002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55776" y="560874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在基督裡</a:t>
            </a:r>
            <a:endParaRPr lang="zh-TW" altLang="en-US" sz="4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619672" y="3064892"/>
            <a:ext cx="5832648" cy="2308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在保羅的</a:t>
            </a:r>
            <a:r>
              <a:rPr lang="en-US" altLang="zh-TW" sz="4000" dirty="0" smtClean="0"/>
              <a:t>13</a:t>
            </a:r>
            <a:r>
              <a:rPr lang="zh-TW" altLang="en-US" sz="4000" dirty="0"/>
              <a:t>卷</a:t>
            </a:r>
            <a:r>
              <a:rPr lang="zh-TW" altLang="en-US" sz="4000" dirty="0" smtClean="0"/>
              <a:t>書信中</a:t>
            </a:r>
            <a:endParaRPr lang="en-US" altLang="zh-TW" sz="4000" dirty="0" smtClean="0"/>
          </a:p>
          <a:p>
            <a:pPr algn="ctr"/>
            <a:endParaRPr lang="en-US" altLang="zh-TW" sz="1200" dirty="0"/>
          </a:p>
          <a:p>
            <a:pPr algn="ctr"/>
            <a:r>
              <a:rPr lang="en-US" altLang="zh-TW" sz="4000" b="1" dirty="0" smtClean="0">
                <a:solidFill>
                  <a:srgbClr val="C00000"/>
                </a:solidFill>
              </a:rPr>
              <a:t>【</a:t>
            </a:r>
            <a:r>
              <a:rPr lang="zh-TW" altLang="en-US" sz="4000" b="1" dirty="0" smtClean="0">
                <a:solidFill>
                  <a:srgbClr val="C00000"/>
                </a:solidFill>
              </a:rPr>
              <a:t>在基督裡</a:t>
            </a:r>
            <a:r>
              <a:rPr lang="en-US" altLang="zh-TW" sz="4000" b="1" dirty="0" smtClean="0">
                <a:solidFill>
                  <a:srgbClr val="C00000"/>
                </a:solidFill>
              </a:rPr>
              <a:t>】</a:t>
            </a:r>
            <a:r>
              <a:rPr lang="zh-TW" altLang="en-US" sz="4000" dirty="0" smtClean="0"/>
              <a:t>共出現</a:t>
            </a:r>
            <a:r>
              <a:rPr lang="en-US" altLang="zh-TW" sz="4000" dirty="0" smtClean="0"/>
              <a:t>29</a:t>
            </a:r>
            <a:r>
              <a:rPr lang="zh-TW" altLang="en-US" sz="4000" dirty="0" smtClean="0"/>
              <a:t>次</a:t>
            </a:r>
            <a:endParaRPr lang="en-US" altLang="zh-TW" sz="4000" dirty="0" smtClean="0"/>
          </a:p>
          <a:p>
            <a:pPr algn="ctr"/>
            <a:endParaRPr lang="en-US" altLang="zh-TW" sz="1200" dirty="0" smtClean="0"/>
          </a:p>
          <a:p>
            <a:pPr algn="ctr"/>
            <a:r>
              <a:rPr lang="zh-TW" altLang="en-US" sz="4000" dirty="0" smtClean="0"/>
              <a:t>是保羅很重要的神學觀。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78314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486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835696" y="776898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約翰福音</a:t>
            </a:r>
            <a:r>
              <a:rPr lang="en-US" altLang="zh-TW" sz="4000" dirty="0" smtClean="0"/>
              <a:t>15:1-8</a:t>
            </a:r>
            <a:endParaRPr lang="zh-TW" altLang="en-US" sz="4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2501453"/>
            <a:ext cx="5328592" cy="402389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78314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文字方塊 1"/>
          <p:cNvSpPr txBox="1">
            <a:spLocks noChangeArrowheads="1"/>
          </p:cNvSpPr>
          <p:nvPr/>
        </p:nvSpPr>
        <p:spPr bwMode="auto">
          <a:xfrm>
            <a:off x="967979" y="1025525"/>
            <a:ext cx="776882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Century Gothic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Century Gothic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Century Gothic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Century Gothic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Century Gothic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Century Gothic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Century Gothic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US" altLang="zh-TW" sz="4000" b="1">
                <a:solidFill>
                  <a:schemeClr val="tx1"/>
                </a:solidFill>
              </a:rPr>
              <a:t>2010</a:t>
            </a:r>
            <a:r>
              <a:rPr lang="zh-TW" altLang="en-US" sz="4000" b="1">
                <a:solidFill>
                  <a:schemeClr val="tx1"/>
                </a:solidFill>
              </a:rPr>
              <a:t>年</a:t>
            </a:r>
            <a:r>
              <a:rPr lang="en-US" altLang="zh-TW" sz="4000" b="1">
                <a:solidFill>
                  <a:schemeClr val="tx1"/>
                </a:solidFill>
              </a:rPr>
              <a:t>11</a:t>
            </a:r>
            <a:r>
              <a:rPr lang="zh-TW" altLang="en-US" sz="4000" b="1">
                <a:solidFill>
                  <a:schemeClr val="tx1"/>
                </a:solidFill>
              </a:rPr>
              <a:t>月  設立</a:t>
            </a:r>
            <a:endParaRPr lang="en-US" altLang="zh-TW" sz="4000" b="1">
              <a:solidFill>
                <a:schemeClr val="tx1"/>
              </a:solidFill>
            </a:endParaRPr>
          </a:p>
          <a:p>
            <a:pPr eaLnBrk="1" hangingPunct="1"/>
            <a:r>
              <a:rPr lang="en-US" altLang="zh-TW" sz="4000" b="1">
                <a:solidFill>
                  <a:schemeClr val="tx1"/>
                </a:solidFill>
              </a:rPr>
              <a:t>2012</a:t>
            </a:r>
            <a:r>
              <a:rPr lang="zh-TW" altLang="en-US" sz="4000" b="1">
                <a:solidFill>
                  <a:schemeClr val="tx1"/>
                </a:solidFill>
              </a:rPr>
              <a:t>年</a:t>
            </a:r>
            <a:r>
              <a:rPr lang="en-US" altLang="zh-TW" sz="4000" b="1">
                <a:solidFill>
                  <a:schemeClr val="tx1"/>
                </a:solidFill>
              </a:rPr>
              <a:t>2</a:t>
            </a:r>
            <a:r>
              <a:rPr lang="zh-TW" altLang="en-US" sz="4000" b="1">
                <a:solidFill>
                  <a:schemeClr val="tx1"/>
                </a:solidFill>
              </a:rPr>
              <a:t>月    主日崇拜</a:t>
            </a:r>
            <a:endParaRPr lang="en-US" altLang="zh-TW" sz="4000" b="1">
              <a:solidFill>
                <a:schemeClr val="tx1"/>
              </a:solidFill>
            </a:endParaRPr>
          </a:p>
          <a:p>
            <a:pPr eaLnBrk="1" hangingPunct="1"/>
            <a:endParaRPr lang="en-US" altLang="zh-TW" sz="4000" b="1">
              <a:solidFill>
                <a:schemeClr val="tx1"/>
              </a:solidFill>
            </a:endParaRPr>
          </a:p>
          <a:p>
            <a:pPr eaLnBrk="1" hangingPunct="1"/>
            <a:r>
              <a:rPr lang="zh-TW" altLang="en-US" sz="4000" b="1">
                <a:solidFill>
                  <a:schemeClr val="tx1"/>
                </a:solidFill>
              </a:rPr>
              <a:t>目前聚會</a:t>
            </a:r>
            <a:r>
              <a:rPr lang="zh-TW" altLang="en-US" sz="4000" b="1">
                <a:solidFill>
                  <a:schemeClr val="tx1"/>
                </a:solidFill>
                <a:latin typeface="新細明體" charset="-120"/>
                <a:ea typeface="新細明體" charset="-120"/>
              </a:rPr>
              <a:t>：</a:t>
            </a:r>
            <a:endParaRPr lang="en-US" altLang="zh-TW" sz="4000" b="1">
              <a:solidFill>
                <a:schemeClr val="tx1"/>
              </a:solidFill>
              <a:latin typeface="新細明體" charset="-120"/>
              <a:ea typeface="新細明體" charset="-120"/>
            </a:endParaRPr>
          </a:p>
          <a:p>
            <a:pPr eaLnBrk="1" hangingPunct="1"/>
            <a:r>
              <a:rPr lang="zh-TW" altLang="en-US" sz="4000" b="1">
                <a:solidFill>
                  <a:schemeClr val="tx1"/>
                </a:solidFill>
                <a:latin typeface="新細明體" charset="-120"/>
                <a:ea typeface="新細明體" charset="-120"/>
              </a:rPr>
              <a:t> 禱告會、查經班、兒童主日學、青少團契、</a:t>
            </a:r>
            <a:endParaRPr lang="en-US" altLang="zh-TW" sz="4000" b="1">
              <a:solidFill>
                <a:schemeClr val="tx1"/>
              </a:solidFill>
              <a:latin typeface="新細明體" charset="-120"/>
              <a:ea typeface="新細明體" charset="-120"/>
            </a:endParaRPr>
          </a:p>
          <a:p>
            <a:pPr eaLnBrk="1" hangingPunct="1"/>
            <a:r>
              <a:rPr lang="zh-TW" altLang="en-US" sz="4000" b="1">
                <a:solidFill>
                  <a:schemeClr val="tx1"/>
                </a:solidFill>
                <a:latin typeface="新細明體" charset="-120"/>
                <a:ea typeface="新細明體" charset="-120"/>
              </a:rPr>
              <a:t> 門徒訓練、主日崇拜、日光會</a:t>
            </a:r>
            <a:endParaRPr lang="en-US" altLang="zh-TW" sz="4000" b="1">
              <a:solidFill>
                <a:schemeClr val="tx1"/>
              </a:solidFill>
            </a:endParaRPr>
          </a:p>
          <a:p>
            <a:pPr eaLnBrk="1" hangingPunct="1"/>
            <a:endParaRPr lang="en-US" altLang="zh-TW" sz="4000" b="1">
              <a:solidFill>
                <a:schemeClr val="tx1"/>
              </a:solidFill>
            </a:endParaRPr>
          </a:p>
          <a:p>
            <a:pPr eaLnBrk="1" hangingPunct="1"/>
            <a:endParaRPr lang="zh-TW" altLang="en-US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06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字方塊 3"/>
          <p:cNvSpPr txBox="1">
            <a:spLocks noChangeArrowheads="1"/>
          </p:cNvSpPr>
          <p:nvPr/>
        </p:nvSpPr>
        <p:spPr bwMode="auto">
          <a:xfrm>
            <a:off x="962025" y="5511800"/>
            <a:ext cx="68484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Century Gothic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Century Gothic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Century Gothic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Century Gothic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Century Gothic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Century Gothic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Century Gothic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r>
              <a:rPr lang="zh-TW" altLang="en-US" sz="2800" b="1">
                <a:solidFill>
                  <a:schemeClr val="tx1"/>
                </a:solidFill>
              </a:rPr>
              <a:t>週五禱告會 </a:t>
            </a:r>
            <a:endParaRPr lang="en-US" altLang="zh-TW" sz="2800" b="1">
              <a:solidFill>
                <a:schemeClr val="tx1"/>
              </a:solidFill>
            </a:endParaRPr>
          </a:p>
          <a:p>
            <a:r>
              <a:rPr lang="zh-TW" altLang="en-US" sz="2800" b="1">
                <a:solidFill>
                  <a:schemeClr val="tx1"/>
                </a:solidFill>
              </a:rPr>
              <a:t>考量上班上課用餐時間有限所以會前有供晚餐</a:t>
            </a:r>
          </a:p>
        </p:txBody>
      </p:sp>
      <p:pic>
        <p:nvPicPr>
          <p:cNvPr id="26627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62" y="238126"/>
            <a:ext cx="6881813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/>
          <a:srcRect l="17655" t="17717" r="7496" b="32785"/>
          <a:stretch/>
        </p:blipFill>
        <p:spPr>
          <a:xfrm>
            <a:off x="7106897" y="3717032"/>
            <a:ext cx="1852613" cy="2179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8251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126" y="363538"/>
            <a:ext cx="6698456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090863" y="5786439"/>
            <a:ext cx="5674519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b="1" dirty="0">
                <a:latin typeface="+mj-ea"/>
                <a:ea typeface="+mj-ea"/>
              </a:rPr>
              <a:t>謝牧師、師母多次親臨鹿草教會分享</a:t>
            </a:r>
          </a:p>
        </p:txBody>
      </p:sp>
    </p:spTree>
    <p:extLst>
      <p:ext uri="{BB962C8B-B14F-4D97-AF65-F5344CB8AC3E}">
        <p14:creationId xmlns:p14="http://schemas.microsoft.com/office/powerpoint/2010/main" xmlns="" val="14306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36" r="30750" b="2179"/>
          <a:stretch>
            <a:fillRect/>
          </a:stretch>
        </p:blipFill>
        <p:spPr bwMode="auto">
          <a:xfrm>
            <a:off x="4963716" y="771526"/>
            <a:ext cx="3481388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82" r="24889" b="9955"/>
          <a:stretch>
            <a:fillRect/>
          </a:stretch>
        </p:blipFill>
        <p:spPr bwMode="auto">
          <a:xfrm>
            <a:off x="2255044" y="771526"/>
            <a:ext cx="2574131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09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07" t="15707" r="20345" b="57808"/>
          <a:stretch>
            <a:fillRect/>
          </a:stretch>
        </p:blipFill>
        <p:spPr bwMode="auto">
          <a:xfrm>
            <a:off x="6718697" y="538163"/>
            <a:ext cx="21383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24" r="17038"/>
          <a:stretch>
            <a:fillRect/>
          </a:stretch>
        </p:blipFill>
        <p:spPr bwMode="auto">
          <a:xfrm>
            <a:off x="7071122" y="3074988"/>
            <a:ext cx="1684734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758" t="43288" r="30777" b="27670"/>
          <a:stretch>
            <a:fillRect/>
          </a:stretch>
        </p:blipFill>
        <p:spPr bwMode="auto">
          <a:xfrm>
            <a:off x="4882754" y="538163"/>
            <a:ext cx="1835944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84" r="17435"/>
          <a:stretch>
            <a:fillRect/>
          </a:stretch>
        </p:blipFill>
        <p:spPr bwMode="auto">
          <a:xfrm>
            <a:off x="3255169" y="3305176"/>
            <a:ext cx="3692129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t="10411" r="23515" b="36256"/>
          <a:stretch>
            <a:fillRect/>
          </a:stretch>
        </p:blipFill>
        <p:spPr bwMode="auto">
          <a:xfrm>
            <a:off x="2750344" y="538163"/>
            <a:ext cx="2132410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07" t="37444" r="18083" b="28584"/>
          <a:stretch>
            <a:fillRect/>
          </a:stretch>
        </p:blipFill>
        <p:spPr bwMode="auto">
          <a:xfrm>
            <a:off x="1129904" y="338139"/>
            <a:ext cx="162044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74" t="23909" r="34122" b="2808"/>
          <a:stretch>
            <a:fillRect/>
          </a:stretch>
        </p:blipFill>
        <p:spPr bwMode="auto">
          <a:xfrm>
            <a:off x="1129904" y="3348038"/>
            <a:ext cx="200144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文字方塊 9"/>
          <p:cNvSpPr txBox="1">
            <a:spLocks noChangeArrowheads="1"/>
          </p:cNvSpPr>
          <p:nvPr/>
        </p:nvSpPr>
        <p:spPr bwMode="auto">
          <a:xfrm>
            <a:off x="272654" y="739775"/>
            <a:ext cx="676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zh-TW" altLang="en-US" sz="2800" b="1">
                <a:solidFill>
                  <a:schemeClr val="bg1"/>
                </a:solidFill>
              </a:rPr>
              <a:t>受洗</a:t>
            </a:r>
          </a:p>
        </p:txBody>
      </p:sp>
    </p:spTree>
    <p:extLst>
      <p:ext uri="{BB962C8B-B14F-4D97-AF65-F5344CB8AC3E}">
        <p14:creationId xmlns:p14="http://schemas.microsoft.com/office/powerpoint/2010/main" xmlns="" val="367092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圖片預留位置 43" descr="花的特寫&#10;&#10;產生非常高可信度的描述">
            <a:extLst>
              <a:ext uri="{FF2B5EF4-FFF2-40B4-BE49-F238E27FC236}">
                <a16:creationId xmlns:a16="http://schemas.microsoft.com/office/drawing/2014/main" xmlns="" id="{1583F255-AF13-4756-96C9-236AB3183B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2" r="12"/>
          <a:stretch>
            <a:fillRect/>
          </a:stretch>
        </p:blipFill>
        <p:spPr>
          <a:xfrm>
            <a:off x="65485" y="87314"/>
            <a:ext cx="9013031" cy="6683375"/>
          </a:xfrm>
        </p:spPr>
      </p:pic>
      <p:cxnSp>
        <p:nvCxnSpPr>
          <p:cNvPr id="15" name="直線接點​​ 14" descr="分隔線">
            <a:extLst>
              <a:ext uri="{FF2B5EF4-FFF2-40B4-BE49-F238E27FC236}">
                <a16:creationId xmlns:a16="http://schemas.microsoft.com/office/drawing/2014/main" xmlns="" id="{E99227BA-E7FE-418C-A9C9-21C49E9DFD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832872" y="2406650"/>
            <a:ext cx="0" cy="1100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8" name="圖片預留位置 7" descr="公司標誌預留位置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" r="366"/>
          <a:stretch>
            <a:fillRect/>
          </a:stretch>
        </p:blipFill>
        <p:spPr>
          <a:xfrm>
            <a:off x="5949554" y="2514601"/>
            <a:ext cx="1207294" cy="1101725"/>
          </a:xfrm>
        </p:spPr>
      </p:pic>
      <p:sp>
        <p:nvSpPr>
          <p:cNvPr id="26629" name="副標題 6"/>
          <p:cNvSpPr>
            <a:spLocks noGrp="1" noChangeArrowheads="1"/>
          </p:cNvSpPr>
          <p:nvPr>
            <p:ph type="subTitle" idx="1"/>
          </p:nvPr>
        </p:nvSpPr>
        <p:spPr>
          <a:xfrm>
            <a:off x="1870472" y="3684588"/>
            <a:ext cx="3962400" cy="936625"/>
          </a:xfrm>
          <a:solidFill>
            <a:schemeClr val="tx1">
              <a:alpha val="90195"/>
            </a:schemeClr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3200" smtClean="0"/>
              <a:t>2016~2019</a:t>
            </a:r>
            <a:r>
              <a:rPr lang="zh-TW" altLang="en-US" sz="3200" smtClean="0"/>
              <a:t>年</a:t>
            </a:r>
          </a:p>
        </p:txBody>
      </p:sp>
      <p:grpSp>
        <p:nvGrpSpPr>
          <p:cNvPr id="26630" name="群組 33"/>
          <p:cNvGrpSpPr>
            <a:grpSpLocks/>
          </p:cNvGrpSpPr>
          <p:nvPr/>
        </p:nvGrpSpPr>
        <p:grpSpPr bwMode="auto">
          <a:xfrm rot="-7200000">
            <a:off x="1843683" y="2228255"/>
            <a:ext cx="1166813" cy="1034654"/>
            <a:chOff x="2451164" y="891257"/>
            <a:chExt cx="2066510" cy="2444489"/>
          </a:xfrm>
        </p:grpSpPr>
        <p:sp>
          <p:nvSpPr>
            <p:cNvPr id="47" name="手繪多邊形：圖案 46">
              <a:extLst>
                <a:ext uri="{FF2B5EF4-FFF2-40B4-BE49-F238E27FC236}">
                  <a16:creationId xmlns:a16="http://schemas.microsoft.com/office/drawing/2014/main" xmlns="" id="{B6D0B8EE-8E06-4051-87BF-62C153F3FBBB}"/>
                </a:ext>
              </a:extLst>
            </p:cNvPr>
            <p:cNvSpPr/>
            <p:nvPr/>
          </p:nvSpPr>
          <p:spPr>
            <a:xfrm rot="4308689">
              <a:off x="2494415" y="846478"/>
              <a:ext cx="1980345" cy="2066508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12" name="手繪多邊形：圖案 11">
              <a:extLst>
                <a:ext uri="{FF2B5EF4-FFF2-40B4-BE49-F238E27FC236}">
                  <a16:creationId xmlns:a16="http://schemas.microsoft.com/office/drawing/2014/main" xmlns="" id="{298CE312-D679-4677-A70A-DD8680158C70}"/>
                </a:ext>
              </a:extLst>
            </p:cNvPr>
            <p:cNvSpPr/>
            <p:nvPr/>
          </p:nvSpPr>
          <p:spPr>
            <a:xfrm rot="17100000">
              <a:off x="2846533" y="2635812"/>
              <a:ext cx="751069" cy="646663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xmlns="" id="{A5940E02-8024-441C-AE67-0B2C1C272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0473" y="2236789"/>
            <a:ext cx="5403056" cy="145097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6600" dirty="0"/>
              <a:t>短宣隊</a:t>
            </a:r>
          </a:p>
        </p:txBody>
      </p:sp>
    </p:spTree>
    <p:extLst>
      <p:ext uri="{BB962C8B-B14F-4D97-AF65-F5344CB8AC3E}">
        <p14:creationId xmlns:p14="http://schemas.microsoft.com/office/powerpoint/2010/main" xmlns="" val="34409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圖片預留位置 9" descr="包含雨、自然、天空、飛翔的圖片&#10;&#10;產生高可信度的描述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3104" y="87314"/>
            <a:ext cx="4506515" cy="3976687"/>
          </a:xfrm>
        </p:spPr>
      </p:pic>
      <p:grpSp>
        <p:nvGrpSpPr>
          <p:cNvPr id="28675" name="群組 45"/>
          <p:cNvGrpSpPr>
            <a:grpSpLocks/>
          </p:cNvGrpSpPr>
          <p:nvPr/>
        </p:nvGrpSpPr>
        <p:grpSpPr bwMode="auto">
          <a:xfrm>
            <a:off x="7396163" y="831851"/>
            <a:ext cx="1388269" cy="1914525"/>
            <a:chOff x="9862160" y="831132"/>
            <a:chExt cx="1850209" cy="1915995"/>
          </a:xfrm>
        </p:grpSpPr>
        <p:sp>
          <p:nvSpPr>
            <p:cNvPr id="16" name="手繪多邊形：圖案 15">
              <a:extLst>
                <a:ext uri="{FF2B5EF4-FFF2-40B4-BE49-F238E27FC236}">
                  <a16:creationId xmlns:a16="http://schemas.microsoft.com/office/drawing/2014/main" xmlns="" id="{156942E6-31A5-42F5-A00C-A90D409A08BC}"/>
                </a:ext>
              </a:extLst>
            </p:cNvPr>
            <p:cNvSpPr/>
            <p:nvPr/>
          </p:nvSpPr>
          <p:spPr>
            <a:xfrm rot="19260823">
              <a:off x="9984344" y="1150465"/>
              <a:ext cx="466519" cy="344752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17" name="手繪多邊形：圖案 16">
              <a:extLst>
                <a:ext uri="{FF2B5EF4-FFF2-40B4-BE49-F238E27FC236}">
                  <a16:creationId xmlns:a16="http://schemas.microsoft.com/office/drawing/2014/main" xmlns="" id="{055D27E0-4C92-4640-A2B8-86540741DCE6}"/>
                </a:ext>
              </a:extLst>
            </p:cNvPr>
            <p:cNvSpPr/>
            <p:nvPr/>
          </p:nvSpPr>
          <p:spPr>
            <a:xfrm rot="20377627">
              <a:off x="10446102" y="1461854"/>
              <a:ext cx="317360" cy="23354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18" name="手繪多邊形：圖案 17">
              <a:extLst>
                <a:ext uri="{FF2B5EF4-FFF2-40B4-BE49-F238E27FC236}">
                  <a16:creationId xmlns:a16="http://schemas.microsoft.com/office/drawing/2014/main" xmlns="" id="{E760DC62-191E-4D60-AAAC-37DDF411BF9D}"/>
                </a:ext>
              </a:extLst>
            </p:cNvPr>
            <p:cNvSpPr/>
            <p:nvPr/>
          </p:nvSpPr>
          <p:spPr>
            <a:xfrm rot="19260823">
              <a:off x="10485773" y="1233078"/>
              <a:ext cx="250714" cy="18429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19" name="手繪多邊形：圖案 18">
              <a:extLst>
                <a:ext uri="{FF2B5EF4-FFF2-40B4-BE49-F238E27FC236}">
                  <a16:creationId xmlns:a16="http://schemas.microsoft.com/office/drawing/2014/main" xmlns="" id="{B21F5D55-03CC-4A29-B8D0-2B1C7DE7C79D}"/>
                </a:ext>
              </a:extLst>
            </p:cNvPr>
            <p:cNvSpPr/>
            <p:nvPr/>
          </p:nvSpPr>
          <p:spPr>
            <a:xfrm rot="19810388">
              <a:off x="10833282" y="1393538"/>
              <a:ext cx="215805" cy="16046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20" name="手繪多邊形：圖案 19">
              <a:extLst>
                <a:ext uri="{FF2B5EF4-FFF2-40B4-BE49-F238E27FC236}">
                  <a16:creationId xmlns:a16="http://schemas.microsoft.com/office/drawing/2014/main" xmlns="" id="{6A692EA0-8FB5-4D6A-B1B1-20463392DEDE}"/>
                </a:ext>
              </a:extLst>
            </p:cNvPr>
            <p:cNvSpPr/>
            <p:nvPr/>
          </p:nvSpPr>
          <p:spPr>
            <a:xfrm rot="18277851">
              <a:off x="10921219" y="994073"/>
              <a:ext cx="216066" cy="160266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21" name="手繪多邊形：圖案 20">
              <a:extLst>
                <a:ext uri="{FF2B5EF4-FFF2-40B4-BE49-F238E27FC236}">
                  <a16:creationId xmlns:a16="http://schemas.microsoft.com/office/drawing/2014/main" xmlns="" id="{46FB2BA9-5E08-4A8F-BC47-8EFA61E4E6CE}"/>
                </a:ext>
              </a:extLst>
            </p:cNvPr>
            <p:cNvSpPr/>
            <p:nvPr/>
          </p:nvSpPr>
          <p:spPr>
            <a:xfrm rot="20761418">
              <a:off x="11312495" y="1642968"/>
              <a:ext cx="163441" cy="119153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22" name="手繪多邊形：圖案 21">
              <a:extLst>
                <a:ext uri="{FF2B5EF4-FFF2-40B4-BE49-F238E27FC236}">
                  <a16:creationId xmlns:a16="http://schemas.microsoft.com/office/drawing/2014/main" xmlns="" id="{5B0A2587-D640-4AEE-9456-860CD02427C8}"/>
                </a:ext>
              </a:extLst>
            </p:cNvPr>
            <p:cNvSpPr/>
            <p:nvPr/>
          </p:nvSpPr>
          <p:spPr>
            <a:xfrm rot="17315293">
              <a:off x="11523409" y="859826"/>
              <a:ext cx="217655" cy="160266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23" name="手繪多邊形：圖案 22">
              <a:extLst>
                <a:ext uri="{FF2B5EF4-FFF2-40B4-BE49-F238E27FC236}">
                  <a16:creationId xmlns:a16="http://schemas.microsoft.com/office/drawing/2014/main" xmlns="" id="{373F2649-8DA3-441F-9BDD-77A942FA3DBE}"/>
                </a:ext>
              </a:extLst>
            </p:cNvPr>
            <p:cNvSpPr/>
            <p:nvPr/>
          </p:nvSpPr>
          <p:spPr>
            <a:xfrm rot="20082236">
              <a:off x="11215701" y="1242611"/>
              <a:ext cx="217391" cy="16046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24" name="手繪多邊形：圖案 23">
              <a:extLst>
                <a:ext uri="{FF2B5EF4-FFF2-40B4-BE49-F238E27FC236}">
                  <a16:creationId xmlns:a16="http://schemas.microsoft.com/office/drawing/2014/main" xmlns="" id="{95933F98-3B9B-4270-9281-570AD41C3F19}"/>
                </a:ext>
              </a:extLst>
            </p:cNvPr>
            <p:cNvSpPr/>
            <p:nvPr/>
          </p:nvSpPr>
          <p:spPr>
            <a:xfrm rot="19879732">
              <a:off x="11436266" y="1436434"/>
              <a:ext cx="217392" cy="16046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25" name="手繪多邊形：圖案 24">
              <a:extLst>
                <a:ext uri="{FF2B5EF4-FFF2-40B4-BE49-F238E27FC236}">
                  <a16:creationId xmlns:a16="http://schemas.microsoft.com/office/drawing/2014/main" xmlns="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4281"/>
              <a:ext cx="579183" cy="60689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26" name="手繪多邊形：圖案 25">
              <a:extLst>
                <a:ext uri="{FF2B5EF4-FFF2-40B4-BE49-F238E27FC236}">
                  <a16:creationId xmlns:a16="http://schemas.microsoft.com/office/drawing/2014/main" xmlns="" id="{A4E2ACF8-4066-4DB9-B5D5-E8AA3B152710}"/>
                </a:ext>
              </a:extLst>
            </p:cNvPr>
            <p:cNvSpPr/>
            <p:nvPr/>
          </p:nvSpPr>
          <p:spPr>
            <a:xfrm>
              <a:off x="10639692" y="1814550"/>
              <a:ext cx="317360" cy="23354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27" name="手繪多邊形：圖案 26">
              <a:extLst>
                <a:ext uri="{FF2B5EF4-FFF2-40B4-BE49-F238E27FC236}">
                  <a16:creationId xmlns:a16="http://schemas.microsoft.com/office/drawing/2014/main" xmlns="" id="{74FCCA2A-37FF-4031-AF2F-A894DBE6EE0E}"/>
                </a:ext>
              </a:extLst>
            </p:cNvPr>
            <p:cNvSpPr/>
            <p:nvPr/>
          </p:nvSpPr>
          <p:spPr>
            <a:xfrm rot="20761418">
              <a:off x="11280759" y="2097341"/>
              <a:ext cx="161854" cy="119153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28" name="手繪多邊形：圖案 27">
              <a:extLst>
                <a:ext uri="{FF2B5EF4-FFF2-40B4-BE49-F238E27FC236}">
                  <a16:creationId xmlns:a16="http://schemas.microsoft.com/office/drawing/2014/main" xmlns="" id="{5C7D7734-820D-40CE-BBBA-6E6D9452D308}"/>
                </a:ext>
              </a:extLst>
            </p:cNvPr>
            <p:cNvSpPr/>
            <p:nvPr/>
          </p:nvSpPr>
          <p:spPr>
            <a:xfrm rot="1160487">
              <a:off x="10058923" y="2226027"/>
              <a:ext cx="317360" cy="233542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29" name="手繪多邊形：圖案 28">
              <a:extLst>
                <a:ext uri="{FF2B5EF4-FFF2-40B4-BE49-F238E27FC236}">
                  <a16:creationId xmlns:a16="http://schemas.microsoft.com/office/drawing/2014/main" xmlns="" id="{5BCE508A-E107-4075-9976-73D3ED8272C2}"/>
                </a:ext>
              </a:extLst>
            </p:cNvPr>
            <p:cNvSpPr/>
            <p:nvPr/>
          </p:nvSpPr>
          <p:spPr>
            <a:xfrm rot="803026">
              <a:off x="11353752" y="2627974"/>
              <a:ext cx="161854" cy="119153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</p:grpSp>
      <p:sp>
        <p:nvSpPr>
          <p:cNvPr id="28676" name="投影片編號預留位置 3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fld id="{87623204-2C3A-4440-BAA2-3D03E2B71AFE}" type="slidenum">
              <a:rPr lang="en-US" altLang="zh-TW"/>
              <a:pPr/>
              <a:t>19</a:t>
            </a:fld>
            <a:endParaRPr lang="zh-TW" altLang="en-US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xmlns="" id="{DB4026A3-193E-4C4F-93C9-CF358102C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03" y="3517900"/>
            <a:ext cx="4508897" cy="14097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dirty="0"/>
              <a:t>2016</a:t>
            </a:r>
            <a:r>
              <a:rPr lang="zh-TW" altLang="en-US" dirty="0"/>
              <a:t>年  泰北短宣隊</a:t>
            </a:r>
          </a:p>
        </p:txBody>
      </p:sp>
      <p:sp>
        <p:nvSpPr>
          <p:cNvPr id="9" name="副標題 8">
            <a:extLst>
              <a:ext uri="{FF2B5EF4-FFF2-40B4-BE49-F238E27FC236}">
                <a16:creationId xmlns:a16="http://schemas.microsoft.com/office/drawing/2014/main" xmlns="" id="{5FD9CFE9-0897-410E-B787-BE407AE07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03" y="4927601"/>
            <a:ext cx="4508897" cy="184626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dirty="0"/>
              <a:t>8/2-8/11</a:t>
            </a:r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BFBB7B4-C746-4BD9-9D33-623C73E24652}"/>
              </a:ext>
            </a:extLst>
          </p:cNvPr>
          <p:cNvSpPr/>
          <p:nvPr/>
        </p:nvSpPr>
        <p:spPr>
          <a:xfrm>
            <a:off x="5061348" y="738188"/>
            <a:ext cx="4082653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zh-TW" altLang="zh-TW" sz="3200" b="1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滿樂福戒毒村</a:t>
            </a:r>
            <a:endParaRPr lang="en-US" altLang="zh-TW" sz="3200" b="1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eaLnBrk="1" hangingPunct="1"/>
            <a:r>
              <a:rPr lang="zh-TW" altLang="zh-TW" sz="3200" b="1">
                <a:latin typeface="微軟正黑體" pitchFamily="34" charset="-120"/>
                <a:ea typeface="微軟正黑體" pitchFamily="34" charset="-120"/>
              </a:rPr>
              <a:t>滿星疊</a:t>
            </a:r>
            <a:r>
              <a:rPr lang="zh-TW" altLang="en-US" sz="3200" b="1">
                <a:latin typeface="微軟正黑體" pitchFamily="34" charset="-120"/>
                <a:ea typeface="微軟正黑體" pitchFamily="34" charset="-120"/>
              </a:rPr>
              <a:t>戒毒</a:t>
            </a:r>
            <a:r>
              <a:rPr lang="zh-TW" altLang="zh-TW" sz="3200" b="1">
                <a:latin typeface="微軟正黑體" pitchFamily="34" charset="-120"/>
                <a:ea typeface="微軟正黑體" pitchFamily="34" charset="-120"/>
              </a:rPr>
              <a:t>村</a:t>
            </a:r>
            <a:endParaRPr lang="en-US" altLang="zh-TW" sz="3200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3200" b="1">
                <a:latin typeface="微軟正黑體" pitchFamily="34" charset="-120"/>
                <a:ea typeface="微軟正黑體" pitchFamily="34" charset="-120"/>
              </a:rPr>
              <a:t>姊妹之家</a:t>
            </a:r>
            <a:endParaRPr lang="en-US" altLang="zh-TW" sz="3200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3200" b="1">
                <a:latin typeface="微軟正黑體" pitchFamily="34" charset="-120"/>
                <a:ea typeface="微軟正黑體" pitchFamily="34" charset="-120"/>
              </a:rPr>
              <a:t>撒母耳之家</a:t>
            </a:r>
            <a:endParaRPr lang="en-US" altLang="zh-TW" sz="3200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3200" b="1">
                <a:latin typeface="微軟正黑體" pitchFamily="34" charset="-120"/>
                <a:ea typeface="微軟正黑體" pitchFamily="34" charset="-120"/>
              </a:rPr>
              <a:t>中文學校</a:t>
            </a:r>
            <a:endParaRPr lang="en-US" altLang="zh-TW" sz="3200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endParaRPr lang="en-US" altLang="zh-TW" sz="3200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3200" b="1">
                <a:latin typeface="微軟正黑體" pitchFamily="34" charset="-120"/>
                <a:ea typeface="微軟正黑體" pitchFamily="34" charset="-120"/>
              </a:rPr>
              <a:t>成員：</a:t>
            </a:r>
            <a:endParaRPr lang="en-US" altLang="zh-TW" sz="3200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3200" b="1">
                <a:latin typeface="微軟正黑體" pitchFamily="34" charset="-120"/>
                <a:ea typeface="微軟正黑體" pitchFamily="34" charset="-120"/>
              </a:rPr>
              <a:t>           牧師領隊</a:t>
            </a:r>
            <a:endParaRPr lang="en-US" altLang="zh-TW" sz="3200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3200" b="1">
                <a:latin typeface="微軟正黑體" pitchFamily="34" charset="-120"/>
                <a:ea typeface="微軟正黑體" pitchFamily="34" charset="-120"/>
              </a:rPr>
              <a:t>           社青</a:t>
            </a:r>
            <a:r>
              <a:rPr lang="en-US" altLang="zh-TW" sz="3200" b="1"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zh-TW" altLang="en-US" sz="3200" b="1">
                <a:latin typeface="微軟正黑體" pitchFamily="34" charset="-120"/>
                <a:ea typeface="微軟正黑體" pitchFamily="34" charset="-120"/>
              </a:rPr>
              <a:t>位</a:t>
            </a:r>
            <a:endParaRPr lang="en-US" altLang="zh-TW" sz="3200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3200" b="1">
                <a:latin typeface="微軟正黑體" pitchFamily="34" charset="-120"/>
                <a:ea typeface="微軟正黑體" pitchFamily="34" charset="-120"/>
              </a:rPr>
              <a:t>           青少</a:t>
            </a:r>
            <a:r>
              <a:rPr lang="en-US" altLang="zh-TW" sz="3200" b="1"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3200" b="1">
                <a:latin typeface="微軟正黑體" pitchFamily="34" charset="-120"/>
                <a:ea typeface="微軟正黑體" pitchFamily="34" charset="-120"/>
              </a:rPr>
              <a:t>位</a:t>
            </a:r>
            <a:endParaRPr lang="zh-TW" altLang="zh-TW" b="1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37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-28255"/>
            <a:ext cx="9108504" cy="223224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11560" y="3138061"/>
            <a:ext cx="7992888" cy="28623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/>
              <a:t>10</a:t>
            </a:r>
            <a:r>
              <a:rPr lang="zh-TW" altLang="en-US" sz="4000" dirty="0"/>
              <a:t> 就是為我在捆鎖中所生的兒子阿尼西謀（就是有益處的意思）求</a:t>
            </a:r>
            <a:r>
              <a:rPr lang="zh-TW" altLang="en-US" sz="4000" dirty="0" smtClean="0"/>
              <a:t>你</a:t>
            </a:r>
            <a:br>
              <a:rPr lang="zh-TW" altLang="en-US" sz="4000" dirty="0" smtClean="0"/>
            </a:br>
            <a:endParaRPr lang="en-US" altLang="zh-TW" sz="1200" dirty="0" smtClean="0"/>
          </a:p>
          <a:p>
            <a:r>
              <a:rPr lang="en-US" altLang="zh-TW" sz="4000" b="1" dirty="0" smtClean="0"/>
              <a:t>11</a:t>
            </a:r>
            <a:r>
              <a:rPr lang="zh-TW" altLang="en-US" sz="4000" dirty="0"/>
              <a:t> 他</a:t>
            </a:r>
            <a:r>
              <a:rPr lang="zh-TW" altLang="en-US" sz="4400" b="1" dirty="0">
                <a:solidFill>
                  <a:srgbClr val="FF0000"/>
                </a:solidFill>
              </a:rPr>
              <a:t>從前</a:t>
            </a:r>
            <a:r>
              <a:rPr lang="zh-TW" altLang="en-US" sz="4000" dirty="0"/>
              <a:t>與你</a:t>
            </a:r>
            <a:r>
              <a:rPr lang="zh-TW" altLang="en-US" sz="4400" b="1" dirty="0">
                <a:solidFill>
                  <a:srgbClr val="002060"/>
                </a:solidFill>
              </a:rPr>
              <a:t>沒有益處</a:t>
            </a:r>
            <a:r>
              <a:rPr lang="zh-TW" altLang="en-US" sz="4000" dirty="0"/>
              <a:t>，但</a:t>
            </a:r>
            <a:r>
              <a:rPr lang="zh-TW" altLang="en-US" sz="4400" b="1" dirty="0">
                <a:solidFill>
                  <a:srgbClr val="FF0000"/>
                </a:solidFill>
              </a:rPr>
              <a:t>如今</a:t>
            </a:r>
            <a:r>
              <a:rPr lang="zh-TW" altLang="en-US" sz="4000" dirty="0"/>
              <a:t>與你我</a:t>
            </a:r>
            <a:r>
              <a:rPr lang="zh-TW" altLang="en-US" sz="4400" b="1" dirty="0">
                <a:solidFill>
                  <a:srgbClr val="002060"/>
                </a:solidFill>
              </a:rPr>
              <a:t>都有益處</a:t>
            </a:r>
            <a:r>
              <a:rPr lang="zh-TW" altLang="en-US" sz="4000" dirty="0"/>
              <a:t>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475656" y="764704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/>
              <a:t>經文；腓利門</a:t>
            </a:r>
            <a:r>
              <a:rPr lang="en-US" altLang="zh-TW" sz="3600" dirty="0" smtClean="0"/>
              <a:t>10-11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78314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0760A589-6C15-47E6-81EC-2EE438B07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355A8C-AF5E-4753-9E5C-B72D44F8DC0E}" type="slidenum">
              <a:rPr lang="en-US" altLang="zh-TW"/>
              <a:pPr/>
              <a:t>20</a:t>
            </a:fld>
            <a:endParaRPr lang="zh-TW" altLang="en-US"/>
          </a:p>
        </p:txBody>
      </p:sp>
      <p:pic>
        <p:nvPicPr>
          <p:cNvPr id="30723" name="圖片 8" descr="一張含有 個人, 團體, 擺姿勢, 牆 的圖片&#10;&#10;自動產生的描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329" y="0"/>
            <a:ext cx="7703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381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/>
          <p:cNvSpPr>
            <a:spLocks noGrp="1" noChangeArrowheads="1"/>
          </p:cNvSpPr>
          <p:nvPr>
            <p:ph type="title"/>
          </p:nvPr>
        </p:nvSpPr>
        <p:spPr>
          <a:xfrm>
            <a:off x="323850" y="431800"/>
            <a:ext cx="7745016" cy="431800"/>
          </a:xfrm>
        </p:spPr>
        <p:txBody>
          <a:bodyPr>
            <a:normAutofit fontScale="90000"/>
          </a:bodyPr>
          <a:lstStyle/>
          <a:p>
            <a:r>
              <a:rPr lang="en-US" altLang="zh-TW" sz="3600" b="1" dirty="0" smtClean="0">
                <a:solidFill>
                  <a:schemeClr val="tx1"/>
                </a:solidFill>
              </a:rPr>
              <a:t>2017</a:t>
            </a:r>
            <a:r>
              <a:rPr lang="zh-TW" altLang="en-US" sz="3600" b="1" dirty="0" smtClean="0">
                <a:solidFill>
                  <a:schemeClr val="tx1"/>
                </a:solidFill>
              </a:rPr>
              <a:t>年</a:t>
            </a:r>
            <a:r>
              <a:rPr lang="en-US" altLang="zh-TW" sz="3600" b="1" dirty="0" smtClean="0">
                <a:solidFill>
                  <a:schemeClr val="tx1"/>
                </a:solidFill>
              </a:rPr>
              <a:t>1/8~1/16</a:t>
            </a:r>
            <a:r>
              <a:rPr lang="zh-TW" altLang="en-US" sz="3600" b="1" dirty="0" smtClean="0">
                <a:solidFill>
                  <a:schemeClr val="tx1"/>
                </a:solidFill>
              </a:rPr>
              <a:t>   第二次前往泰北戒毒村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61B309F8-4DAC-494D-B2EC-97BD813BCC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D35706-6E9C-4FD5-9D27-D0BBA89551D2}" type="slidenum">
              <a:rPr lang="en-US" altLang="zh-TW"/>
              <a:pPr/>
              <a:t>21</a:t>
            </a:fld>
            <a:endParaRPr lang="zh-TW" altLang="en-US"/>
          </a:p>
        </p:txBody>
      </p:sp>
      <p:pic>
        <p:nvPicPr>
          <p:cNvPr id="34820" name="圖片 4" descr="一張含有 牆, 室內, 個人, 地板 的圖片&#10;&#10;自動產生的描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67" r="15424"/>
          <a:stretch>
            <a:fillRect/>
          </a:stretch>
        </p:blipFill>
        <p:spPr bwMode="auto">
          <a:xfrm>
            <a:off x="1095375" y="1182688"/>
            <a:ext cx="4201716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文字方塊 5"/>
          <p:cNvSpPr txBox="1">
            <a:spLocks noChangeArrowheads="1"/>
          </p:cNvSpPr>
          <p:nvPr/>
        </p:nvSpPr>
        <p:spPr bwMode="auto">
          <a:xfrm>
            <a:off x="5744766" y="1325564"/>
            <a:ext cx="2470547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/>
            <a:r>
              <a:rPr lang="zh-TW" altLang="en-US" sz="3200" b="1" dirty="0">
                <a:ea typeface="新細明體" charset="-120"/>
              </a:rPr>
              <a:t>門徒訓練中心</a:t>
            </a:r>
            <a:endParaRPr lang="en-US" altLang="zh-TW" sz="3200" b="1" dirty="0">
              <a:ea typeface="新細明體" charset="-120"/>
            </a:endParaRPr>
          </a:p>
          <a:p>
            <a:pPr eaLnBrk="1" hangingPunct="1"/>
            <a:r>
              <a:rPr lang="zh-TW" altLang="en-US" sz="3200" b="1" dirty="0">
                <a:ea typeface="新細明體" charset="-120"/>
              </a:rPr>
              <a:t>一周密集課程</a:t>
            </a:r>
            <a:endParaRPr lang="en-US" altLang="zh-TW" sz="3200" b="1" dirty="0">
              <a:ea typeface="新細明體" charset="-120"/>
            </a:endParaRPr>
          </a:p>
          <a:p>
            <a:pPr eaLnBrk="1" hangingPunct="1"/>
            <a:endParaRPr lang="en-US" altLang="zh-TW" sz="3200" b="1" dirty="0">
              <a:ea typeface="新細明體" charset="-120"/>
            </a:endParaRPr>
          </a:p>
          <a:p>
            <a:pPr eaLnBrk="1" hangingPunct="1"/>
            <a:r>
              <a:rPr lang="zh-TW" altLang="en-US" sz="3200" b="1" dirty="0">
                <a:ea typeface="新細明體" charset="-120"/>
              </a:rPr>
              <a:t>二位弟兄</a:t>
            </a:r>
            <a:endParaRPr lang="en-US" altLang="zh-TW" sz="3200" b="1" dirty="0">
              <a:ea typeface="新細明體" charset="-120"/>
            </a:endParaRPr>
          </a:p>
          <a:p>
            <a:pPr eaLnBrk="1" hangingPunct="1"/>
            <a:r>
              <a:rPr lang="en-US" altLang="zh-TW" sz="2400" b="1" dirty="0">
                <a:ea typeface="新細明體" charset="-120"/>
              </a:rPr>
              <a:t>(</a:t>
            </a:r>
            <a:r>
              <a:rPr lang="zh-TW" altLang="en-US" sz="2400" b="1" dirty="0">
                <a:ea typeface="新細明體" charset="-120"/>
              </a:rPr>
              <a:t>傳道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、神學生</a:t>
            </a:r>
            <a:r>
              <a:rPr lang="en-US" altLang="zh-TW" sz="2400" b="1" dirty="0">
                <a:ea typeface="新細明體" charset="-120"/>
              </a:rPr>
              <a:t>)</a:t>
            </a:r>
            <a:endParaRPr lang="zh-TW" altLang="en-US" sz="2400" b="1" dirty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692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圖片預留位置 10" descr="摘要投影片影像，左上方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3104" y="87313"/>
            <a:ext cx="4506515" cy="3889375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8433CBA-6B58-475A-BAF2-04998BA4A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03" y="3517901"/>
            <a:ext cx="4508897" cy="24987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b="1" dirty="0"/>
              <a:t>2018</a:t>
            </a:r>
            <a:r>
              <a:rPr lang="zh-TW" altLang="en-US" b="1" dirty="0"/>
              <a:t>年 泰北短宣隊</a:t>
            </a: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zh-TW" altLang="en-US" b="1" dirty="0"/>
              <a:t>緬甸醫療短宣隊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46542706-50AC-4B17-A704-143D94A79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03" y="6016625"/>
            <a:ext cx="4508897" cy="75723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dirty="0"/>
              <a:t>摘要標語或副標題</a:t>
            </a:r>
          </a:p>
        </p:txBody>
      </p:sp>
      <p:sp>
        <p:nvSpPr>
          <p:cNvPr id="35845" name="投影片編號預留位置 3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fld id="{94162107-28F4-4C00-A36B-8F690EACA908}" type="slidenum">
              <a:rPr lang="en-US" altLang="zh-TW"/>
              <a:pPr/>
              <a:t>22</a:t>
            </a:fld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6895BCE-E052-49BC-A324-8D0D1B8BABAA}"/>
              </a:ext>
            </a:extLst>
          </p:cNvPr>
          <p:cNvSpPr/>
          <p:nvPr/>
        </p:nvSpPr>
        <p:spPr>
          <a:xfrm>
            <a:off x="5061348" y="738189"/>
            <a:ext cx="4082653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泰北短宣隊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(7/22-29)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：</a:t>
            </a:r>
            <a:endParaRPr lang="en-US" altLang="zh-TW" sz="3200" b="1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eaLnBrk="1" hangingPunct="1"/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       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三個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家庭</a:t>
            </a:r>
            <a:endParaRPr lang="en-US" altLang="zh-TW" sz="3200" b="1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eaLnBrk="1" hangingPunct="1"/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     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兩對父母加上四個孩童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)</a:t>
            </a:r>
          </a:p>
          <a:p>
            <a:pPr eaLnBrk="1" hangingPunct="1"/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       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一對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退休老師</a:t>
            </a:r>
            <a:endParaRPr lang="en-US" altLang="zh-TW" sz="3200" b="1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eaLnBrk="1" hangingPunct="1"/>
            <a:endParaRPr lang="en-US" altLang="zh-TW" sz="3200" b="1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eaLnBrk="1" hangingPunct="1"/>
            <a:r>
              <a:rPr lang="zh-TW" altLang="en-US" sz="3200" b="1" dirty="0">
                <a:ea typeface="新細明體" charset="-120"/>
              </a:rPr>
              <a:t>緬甸醫療短宣隊</a:t>
            </a:r>
            <a:r>
              <a:rPr lang="en-US" altLang="zh-TW" sz="1600" b="1" dirty="0">
                <a:ea typeface="新細明體" charset="-120"/>
              </a:rPr>
              <a:t>(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7/28-8/4)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：</a:t>
            </a:r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  師母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及兩位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姊妹</a:t>
            </a:r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與嘉義浸信會醫療短宣配搭服事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eaLnBrk="1" hangingPunct="1"/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338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xmlns="" id="{BEAFE22A-42EF-4727-B14C-50C121DF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D1F622D-FA7B-451E-8ABD-467493308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0AE0BC-4A72-40DE-BAF1-2FD9738B0E0D}" type="slidenum">
              <a:rPr lang="en-US" altLang="zh-TW"/>
              <a:pPr/>
              <a:t>23</a:t>
            </a:fld>
            <a:endParaRPr lang="zh-TW" altLang="en-US"/>
          </a:p>
        </p:txBody>
      </p:sp>
      <p:pic>
        <p:nvPicPr>
          <p:cNvPr id="37892" name="圖片 8" descr="一張含有 個人, 天空, 室外, 樹 的圖片&#10;&#10;自動產生的描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45490BD7-AC10-438A-9AFE-6B50828519B6}"/>
              </a:ext>
            </a:extLst>
          </p:cNvPr>
          <p:cNvSpPr/>
          <p:nvPr/>
        </p:nvSpPr>
        <p:spPr>
          <a:xfrm>
            <a:off x="486967" y="169864"/>
            <a:ext cx="3036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2800" b="1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泰北短宣隊</a:t>
            </a:r>
            <a:r>
              <a:rPr lang="en-US" altLang="zh-TW" b="1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(7/22-29)</a:t>
            </a:r>
            <a:endParaRPr lang="zh-TW" altLang="en-US">
              <a:ea typeface="微軟正黑體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90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0D9B7D0B-4AF5-44C1-9FFE-1BCD5EF66C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0EFE7F-C461-481D-8525-C75736BF8AD0}" type="slidenum">
              <a:rPr lang="en-US" altLang="zh-TW"/>
              <a:pPr/>
              <a:t>24</a:t>
            </a:fld>
            <a:endParaRPr lang="zh-TW" altLang="en-US"/>
          </a:p>
        </p:txBody>
      </p:sp>
      <p:pic>
        <p:nvPicPr>
          <p:cNvPr id="38915" name="圖片 4" descr="一張含有 室外, 建築物, 樹, 個人 的圖片&#10;&#10;自動產生的描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59" t="6271" r="20251" b="15085"/>
          <a:stretch>
            <a:fillRect/>
          </a:stretch>
        </p:blipFill>
        <p:spPr bwMode="auto">
          <a:xfrm>
            <a:off x="323851" y="647700"/>
            <a:ext cx="3755231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圖片 6" descr="一張含有 個人, 建築物, 直立的, 室外 的圖片&#10;&#10;自動產生的描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23" t="4646" r="13509" b="8990"/>
          <a:stretch>
            <a:fillRect/>
          </a:stretch>
        </p:blipFill>
        <p:spPr bwMode="auto">
          <a:xfrm>
            <a:off x="4292203" y="2147889"/>
            <a:ext cx="4567238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7523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3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fld id="{0CA973CC-09E4-463C-8A55-B7AAAB796781}" type="slidenum">
              <a:rPr lang="en-US" altLang="zh-TW"/>
              <a:pPr/>
              <a:t>25</a:t>
            </a:fld>
            <a:endParaRPr lang="zh-TW" altLang="en-US"/>
          </a:p>
        </p:txBody>
      </p:sp>
      <p:pic>
        <p:nvPicPr>
          <p:cNvPr id="40963" name="圖片版面配置區 7" descr="一張含有 地面, 室外, 樹, 個人 的圖片&#10;&#10;自動產生的描述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016" b="12016"/>
          <a:stretch>
            <a:fillRect/>
          </a:stretch>
        </p:blipFill>
        <p:spPr>
          <a:xfrm>
            <a:off x="427435" y="984251"/>
            <a:ext cx="5528072" cy="4208463"/>
          </a:xfrm>
        </p:spPr>
      </p:pic>
      <p:sp>
        <p:nvSpPr>
          <p:cNvPr id="40964" name="內容版面配置區 5"/>
          <p:cNvSpPr>
            <a:spLocks noGrp="1" noChangeArrowheads="1"/>
          </p:cNvSpPr>
          <p:nvPr>
            <p:ph idx="15"/>
          </p:nvPr>
        </p:nvSpPr>
        <p:spPr>
          <a:xfrm>
            <a:off x="6146006" y="1446213"/>
            <a:ext cx="2800350" cy="3746500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Arial" charset="0"/>
              <a:buNone/>
            </a:pPr>
            <a:r>
              <a:rPr lang="zh-TW" altLang="en-US" sz="3200" b="1" smtClean="0">
                <a:solidFill>
                  <a:schemeClr val="tx1"/>
                </a:solidFill>
              </a:rPr>
              <a:t>緬甸醫療短宣隊：</a:t>
            </a:r>
            <a:endParaRPr lang="en-US" altLang="zh-TW" sz="3200" b="1" smtClean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altLang="zh-TW" sz="2000" b="1" smtClean="0">
                <a:solidFill>
                  <a:schemeClr val="tx1"/>
                </a:solidFill>
              </a:rPr>
              <a:t>(7/28-8/4)</a:t>
            </a:r>
          </a:p>
          <a:p>
            <a:pPr marL="0" indent="0">
              <a:buFont typeface="Arial" charset="0"/>
              <a:buNone/>
            </a:pPr>
            <a:r>
              <a:rPr lang="zh-TW" altLang="en-US" sz="3200" b="1" smtClean="0">
                <a:solidFill>
                  <a:schemeClr val="tx1"/>
                </a:solidFill>
              </a:rPr>
              <a:t>東枝</a:t>
            </a:r>
            <a:endParaRPr lang="en-US" altLang="zh-TW" sz="3200" b="1" smtClean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zh-TW" altLang="en-US" sz="3200" b="1" smtClean="0">
                <a:solidFill>
                  <a:schemeClr val="tx1"/>
                </a:solidFill>
              </a:rPr>
              <a:t>東尼學生中心</a:t>
            </a:r>
            <a:endParaRPr lang="en-US" altLang="zh-TW" sz="3200" b="1" smtClean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zh-TW" altLang="en-US" sz="3200" b="1" smtClean="0">
                <a:solidFill>
                  <a:schemeClr val="tx1"/>
                </a:solidFill>
              </a:rPr>
              <a:t>黑裳族百年教會</a:t>
            </a:r>
            <a:endParaRPr lang="en-US" altLang="zh-TW" sz="3200" b="1" smtClean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zh-TW" altLang="en-US" sz="3200" b="1" smtClean="0">
                <a:solidFill>
                  <a:schemeClr val="tx1"/>
                </a:solidFill>
              </a:rPr>
              <a:t>瑞華中文學校</a:t>
            </a:r>
            <a:endParaRPr lang="en-US" altLang="zh-TW" sz="3200" b="1" smtClean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zh-TW" altLang="en-US" sz="3200" b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181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972ABC7E-1B14-4837-AE86-631C6912F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35A3F1-8A20-4F97-B030-D1829D56AC4F}" type="slidenum">
              <a:rPr lang="en-US" altLang="zh-TW"/>
              <a:pPr/>
              <a:t>26</a:t>
            </a:fld>
            <a:endParaRPr lang="zh-TW" altLang="en-US"/>
          </a:p>
        </p:txBody>
      </p:sp>
      <p:pic>
        <p:nvPicPr>
          <p:cNvPr id="41987" name="圖片 8" descr="一張含有 個人, 建築物, 地面, 室外 的圖片&#10;&#10;自動產生的描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004" y="360363"/>
            <a:ext cx="3463528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圖片 10" descr="一張含有 桌, 個人, 室內, 人 的圖片&#10;&#10;自動產生的描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6954" y="360364"/>
            <a:ext cx="3418284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圖片 14" descr="一張含有 個人, 人, 牆, 團體 的圖片&#10;&#10;自動產生的描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62"/>
          <a:stretch>
            <a:fillRect/>
          </a:stretch>
        </p:blipFill>
        <p:spPr bwMode="auto">
          <a:xfrm>
            <a:off x="4196954" y="3429001"/>
            <a:ext cx="3418284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9576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19672" y="2591033"/>
            <a:ext cx="6120680" cy="2062103"/>
          </a:xfrm>
          <a:prstGeom prst="rect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FF0000"/>
                </a:solidFill>
              </a:rPr>
              <a:t>2019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泰北短宣隊</a:t>
            </a:r>
            <a:r>
              <a:rPr lang="zh-TW" altLang="en-US" sz="3200" b="1" dirty="0" smtClean="0">
                <a:solidFill>
                  <a:srgbClr val="FF0000"/>
                </a:solidFill>
                <a:latin typeface="新細明體"/>
                <a:ea typeface="新細明體"/>
              </a:rPr>
              <a:t>（</a:t>
            </a:r>
            <a:r>
              <a:rPr lang="en-US" altLang="zh-TW" sz="3200" b="1" dirty="0" smtClean="0">
                <a:solidFill>
                  <a:srgbClr val="FF0000"/>
                </a:solidFill>
                <a:latin typeface="新細明體"/>
                <a:ea typeface="新細明體"/>
              </a:rPr>
              <a:t>8/5-11</a:t>
            </a:r>
            <a:r>
              <a:rPr lang="zh-TW" altLang="en-US" sz="3200" b="1" dirty="0" smtClean="0">
                <a:solidFill>
                  <a:srgbClr val="FF0000"/>
                </a:solidFill>
                <a:latin typeface="新細明體"/>
                <a:ea typeface="新細明體"/>
              </a:rPr>
              <a:t>）</a:t>
            </a:r>
            <a:endParaRPr lang="en-US" altLang="zh-TW" sz="3200" b="1" dirty="0" smtClean="0">
              <a:solidFill>
                <a:srgbClr val="FF0000"/>
              </a:solidFill>
              <a:latin typeface="新細明體"/>
              <a:ea typeface="新細明體"/>
            </a:endParaRPr>
          </a:p>
          <a:p>
            <a:r>
              <a:rPr lang="zh-TW" altLang="en-US" sz="3200" b="1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rPr>
              <a:t>耿立傳道</a:t>
            </a:r>
            <a:r>
              <a:rPr lang="zh-TW" altLang="en-US" sz="3200" b="1" dirty="0" smtClean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rPr>
              <a:t>帶隊</a:t>
            </a:r>
            <a:r>
              <a:rPr lang="zh-TW" altLang="en-US" sz="3200" b="1" dirty="0" smtClean="0">
                <a:solidFill>
                  <a:prstClr val="black"/>
                </a:solidFill>
                <a:latin typeface="微軟正黑體"/>
                <a:ea typeface="微軟正黑體"/>
                <a:cs typeface="+mj-cs"/>
                <a:sym typeface="Microsoft JhengHei UI" panose="020B0604030504040204" pitchFamily="34" charset="-120"/>
              </a:rPr>
              <a:t>：共</a:t>
            </a:r>
            <a:r>
              <a:rPr lang="en-US" altLang="zh-TW" sz="3200" b="1" dirty="0" smtClean="0">
                <a:solidFill>
                  <a:prstClr val="black"/>
                </a:solidFill>
                <a:latin typeface="微軟正黑體"/>
                <a:ea typeface="微軟正黑體"/>
                <a:cs typeface="+mj-cs"/>
                <a:sym typeface="Microsoft JhengHei UI" panose="020B0604030504040204" pitchFamily="34" charset="-120"/>
              </a:rPr>
              <a:t>9</a:t>
            </a:r>
            <a:r>
              <a:rPr lang="zh-TW" altLang="en-US" sz="3200" b="1" dirty="0" smtClean="0">
                <a:solidFill>
                  <a:prstClr val="black"/>
                </a:solidFill>
                <a:latin typeface="微軟正黑體"/>
                <a:ea typeface="微軟正黑體"/>
                <a:cs typeface="+mj-cs"/>
                <a:sym typeface="Microsoft JhengHei UI" panose="020B0604030504040204" pitchFamily="34" charset="-120"/>
              </a:rPr>
              <a:t>位</a:t>
            </a:r>
            <a:r>
              <a:rPr lang="en-US" altLang="zh-TW" sz="3200" b="1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rPr>
              <a:t/>
            </a:r>
            <a:br>
              <a:rPr lang="en-US" altLang="zh-TW" sz="3200" b="1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rPr>
            </a:br>
            <a:r>
              <a:rPr lang="zh-TW" altLang="en-US" sz="3200" b="1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rPr>
              <a:t>五位神學生</a:t>
            </a:r>
            <a:r>
              <a:rPr lang="en-US" altLang="zh-TW" sz="3200" b="1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rPr>
              <a:t/>
            </a:r>
            <a:br>
              <a:rPr lang="en-US" altLang="zh-TW" sz="3200" b="1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rPr>
            </a:br>
            <a:r>
              <a:rPr lang="zh-TW" altLang="en-US" sz="3200" b="1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rPr>
              <a:t>鹿草教會四位弟兄姊妹</a:t>
            </a:r>
            <a:r>
              <a:rPr lang="zh-TW" altLang="en-US" sz="3200" b="1" dirty="0" smtClean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rPr>
              <a:t>一同前往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60937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3816424" cy="144016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83568" y="548680"/>
            <a:ext cx="1800200" cy="70788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甯立恆</a:t>
            </a:r>
            <a:endParaRPr lang="zh-TW" altLang="en-US" sz="40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750"/>
          <a:stretch/>
        </p:blipFill>
        <p:spPr>
          <a:xfrm>
            <a:off x="4211960" y="188640"/>
            <a:ext cx="4824536" cy="6419081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516" y="1772816"/>
            <a:ext cx="1908212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4365104"/>
            <a:ext cx="1944216" cy="230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/>
          <p:cNvSpPr txBox="1"/>
          <p:nvPr/>
        </p:nvSpPr>
        <p:spPr>
          <a:xfrm>
            <a:off x="2699792" y="1988840"/>
            <a:ext cx="800219" cy="21602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B050"/>
                </a:solidFill>
              </a:rPr>
              <a:t>立</a:t>
            </a:r>
            <a:r>
              <a:rPr lang="zh-TW" altLang="en-US" sz="4000" dirty="0" smtClean="0"/>
              <a:t>定心志</a:t>
            </a:r>
            <a:endParaRPr lang="zh-TW" altLang="en-US" sz="40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47445" y="4581128"/>
            <a:ext cx="800219" cy="21602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>
                <a:solidFill>
                  <a:srgbClr val="00B050"/>
                </a:solidFill>
              </a:rPr>
              <a:t>恆</a:t>
            </a:r>
            <a:r>
              <a:rPr lang="zh-TW" altLang="en-US" sz="4000" dirty="0"/>
              <a:t>久靠主</a:t>
            </a:r>
          </a:p>
        </p:txBody>
      </p:sp>
    </p:spTree>
    <p:extLst>
      <p:ext uri="{BB962C8B-B14F-4D97-AF65-F5344CB8AC3E}">
        <p14:creationId xmlns:p14="http://schemas.microsoft.com/office/powerpoint/2010/main" xmlns="" val="143095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015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547664" y="1340768"/>
            <a:ext cx="4464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</a:rPr>
              <a:t>甯</a:t>
            </a:r>
            <a:r>
              <a:rPr lang="zh-TW" altLang="en-US" sz="3600" b="1" dirty="0" smtClean="0">
                <a:solidFill>
                  <a:srgbClr val="000000"/>
                </a:solidFill>
              </a:rPr>
              <a:t>：盼望、所</a:t>
            </a:r>
            <a:r>
              <a:rPr lang="zh-TW" altLang="en-US" sz="3600" b="1" dirty="0">
                <a:solidFill>
                  <a:srgbClr val="000000"/>
                </a:solidFill>
              </a:rPr>
              <a:t>願</a:t>
            </a:r>
            <a:r>
              <a:rPr lang="zh-TW" altLang="en-US" sz="3600" b="1" dirty="0" smtClean="0">
                <a:solidFill>
                  <a:srgbClr val="000000"/>
                </a:solidFill>
              </a:rPr>
              <a:t>也。</a:t>
            </a:r>
            <a:r>
              <a:rPr lang="en-US" altLang="zh-TW" sz="3600" b="1" dirty="0" smtClean="0">
                <a:solidFill>
                  <a:srgbClr val="000000"/>
                </a:solidFill>
              </a:rPr>
              <a:t>【</a:t>
            </a:r>
            <a:r>
              <a:rPr lang="zh-TW" altLang="en-US" sz="3600" b="1" dirty="0">
                <a:solidFill>
                  <a:srgbClr val="000000"/>
                </a:solidFill>
              </a:rPr>
              <a:t>甯可，甯願</a:t>
            </a:r>
            <a:r>
              <a:rPr lang="en-US" altLang="zh-TW" sz="3600" b="1" dirty="0" smtClean="0">
                <a:solidFill>
                  <a:srgbClr val="000000"/>
                </a:solidFill>
              </a:rPr>
              <a:t>】</a:t>
            </a:r>
          </a:p>
          <a:p>
            <a:endParaRPr lang="en-US" altLang="zh-TW" sz="3600" b="1" dirty="0" smtClean="0">
              <a:solidFill>
                <a:srgbClr val="FF0000"/>
              </a:solidFill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</a:rPr>
              <a:t>北辰</a:t>
            </a:r>
            <a:endParaRPr lang="en-US" altLang="zh-TW" sz="3600" b="1" dirty="0" smtClean="0">
              <a:solidFill>
                <a:srgbClr val="FF0000"/>
              </a:solidFill>
            </a:endParaRPr>
          </a:p>
          <a:p>
            <a:r>
              <a:rPr lang="zh-TW" altLang="en-US" sz="3600" b="1" dirty="0" smtClean="0">
                <a:solidFill>
                  <a:srgbClr val="000000"/>
                </a:solidFill>
              </a:rPr>
              <a:t>子</a:t>
            </a:r>
            <a:r>
              <a:rPr lang="zh-TW" altLang="en-US" sz="3600" b="1" dirty="0">
                <a:solidFill>
                  <a:srgbClr val="000000"/>
                </a:solidFill>
              </a:rPr>
              <a:t>曰：為政以德，譬如</a:t>
            </a:r>
            <a:r>
              <a:rPr lang="zh-TW" altLang="en-US" sz="3600" b="1" dirty="0">
                <a:solidFill>
                  <a:srgbClr val="FF0000"/>
                </a:solidFill>
              </a:rPr>
              <a:t>北辰</a:t>
            </a:r>
            <a:r>
              <a:rPr lang="zh-TW" altLang="en-US" sz="3600" b="1" dirty="0" smtClean="0">
                <a:solidFill>
                  <a:srgbClr val="000000"/>
                </a:solidFill>
              </a:rPr>
              <a:t>，居</a:t>
            </a:r>
            <a:r>
              <a:rPr lang="zh-TW" altLang="en-US" sz="3600" b="1" dirty="0">
                <a:solidFill>
                  <a:srgbClr val="000000"/>
                </a:solidFill>
              </a:rPr>
              <a:t>其所而眾星拱之。</a:t>
            </a:r>
          </a:p>
          <a:p>
            <a:endParaRPr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331640" y="188640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002060"/>
                </a:solidFill>
              </a:rPr>
              <a:t>甯北辰</a:t>
            </a:r>
            <a:endParaRPr lang="zh-TW" alt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7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196063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339752" y="632882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箴言</a:t>
            </a:r>
            <a:r>
              <a:rPr lang="en-US" altLang="zh-TW" sz="4000" dirty="0" smtClean="0"/>
              <a:t>30:26</a:t>
            </a:r>
            <a:endParaRPr lang="zh-TW" altLang="en-US" sz="40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2339752" y="4149080"/>
            <a:ext cx="3744416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沙</a:t>
            </a:r>
            <a:r>
              <a:rPr lang="zh-TW" altLang="en-US" sz="3600" dirty="0"/>
              <a:t>番是</a:t>
            </a:r>
            <a:r>
              <a:rPr lang="zh-TW" altLang="en-US" sz="3600" b="1" dirty="0">
                <a:solidFill>
                  <a:srgbClr val="FF0000"/>
                </a:solidFill>
              </a:rPr>
              <a:t>軟弱</a:t>
            </a:r>
            <a:r>
              <a:rPr lang="zh-TW" altLang="en-US" sz="3600" dirty="0"/>
              <a:t>之類，卻在</a:t>
            </a:r>
            <a:r>
              <a:rPr lang="zh-TW" altLang="en-US" sz="3600" b="1" dirty="0">
                <a:solidFill>
                  <a:srgbClr val="002060"/>
                </a:solidFill>
              </a:rPr>
              <a:t>磐石</a:t>
            </a:r>
            <a:r>
              <a:rPr lang="zh-TW" altLang="en-US" sz="3600" dirty="0"/>
              <a:t>中造房。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3457" y="2013198"/>
            <a:ext cx="3115047" cy="213588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49080"/>
            <a:ext cx="2339752" cy="269405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78314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44016"/>
            <a:ext cx="7704856" cy="177281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39552" y="2383175"/>
            <a:ext cx="4032448" cy="2554545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啟示錄</a:t>
            </a:r>
            <a:r>
              <a:rPr lang="en-US" altLang="zh-TW" sz="4000" dirty="0" smtClean="0"/>
              <a:t>3:1B</a:t>
            </a:r>
          </a:p>
          <a:p>
            <a:r>
              <a:rPr lang="zh-TW" altLang="en-US" sz="4000" dirty="0" smtClean="0"/>
              <a:t>我</a:t>
            </a:r>
            <a:r>
              <a:rPr lang="zh-TW" altLang="en-US" sz="4000" dirty="0"/>
              <a:t>知道你的行為</a:t>
            </a:r>
            <a:r>
              <a:rPr lang="zh-TW" altLang="en-US" sz="4000" dirty="0" smtClean="0"/>
              <a:t>，</a:t>
            </a:r>
            <a:endParaRPr lang="en-US" altLang="zh-TW" sz="4000" dirty="0" smtClean="0"/>
          </a:p>
          <a:p>
            <a:r>
              <a:rPr lang="zh-TW" altLang="en-US" sz="4000" dirty="0" smtClean="0"/>
              <a:t>按</a:t>
            </a:r>
            <a:r>
              <a:rPr lang="zh-TW" altLang="en-US" sz="4000" dirty="0"/>
              <a:t>名你是活的</a:t>
            </a:r>
            <a:r>
              <a:rPr lang="zh-TW" altLang="en-US" sz="4000" dirty="0" smtClean="0"/>
              <a:t>，</a:t>
            </a:r>
            <a:endParaRPr lang="en-US" altLang="zh-TW" sz="4000" dirty="0" smtClean="0"/>
          </a:p>
          <a:p>
            <a:r>
              <a:rPr lang="zh-TW" altLang="en-US" sz="4000" dirty="0" smtClean="0"/>
              <a:t>其實</a:t>
            </a:r>
            <a:r>
              <a:rPr lang="zh-TW" altLang="en-US" sz="4000" dirty="0"/>
              <a:t>是死</a:t>
            </a:r>
            <a:r>
              <a:rPr lang="zh-TW" altLang="en-US" sz="4000" dirty="0" smtClean="0"/>
              <a:t>的。</a:t>
            </a:r>
            <a:endParaRPr lang="zh-TW" altLang="en-US" sz="4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2627784" y="620688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002060"/>
                </a:solidFill>
              </a:rPr>
              <a:t>撒狄教會</a:t>
            </a:r>
            <a:endParaRPr lang="zh-TW" altLang="en-US" sz="4400" b="1" dirty="0">
              <a:solidFill>
                <a:srgbClr val="00206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084168" y="5006786"/>
            <a:ext cx="2520280" cy="1446550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400" dirty="0" smtClean="0"/>
              <a:t>名活實死形同虛設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6521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1"/>
            <a:ext cx="8712968" cy="158417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403648" y="620688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質的改變</a:t>
            </a:r>
            <a:r>
              <a:rPr lang="en-US" altLang="zh-TW" sz="4000" dirty="0" smtClean="0"/>
              <a:t>(</a:t>
            </a:r>
            <a:r>
              <a:rPr lang="zh-TW" altLang="en-US" sz="4000" dirty="0" smtClean="0"/>
              <a:t>苦變為甜</a:t>
            </a:r>
            <a:r>
              <a:rPr lang="en-US" altLang="zh-TW" sz="4000" dirty="0" smtClean="0"/>
              <a:t>)</a:t>
            </a:r>
            <a:endParaRPr lang="zh-TW" altLang="en-US" sz="40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412" y="2132856"/>
            <a:ext cx="3993604" cy="288032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923928" y="5190291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/>
              <a:t>出埃及記</a:t>
            </a:r>
            <a:r>
              <a:rPr lang="en-US" altLang="zh-TW" sz="4800" dirty="0" smtClean="0"/>
              <a:t>15:22-27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40401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165618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259632" y="560874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質的改變</a:t>
            </a:r>
            <a:r>
              <a:rPr lang="en-US" altLang="zh-TW" sz="4000" dirty="0" smtClean="0"/>
              <a:t>(</a:t>
            </a:r>
            <a:r>
              <a:rPr lang="zh-TW" altLang="en-US" sz="4000" dirty="0" smtClean="0"/>
              <a:t>水變為酒</a:t>
            </a:r>
            <a:r>
              <a:rPr lang="en-US" altLang="zh-TW" sz="4000" dirty="0" smtClean="0"/>
              <a:t>)</a:t>
            </a:r>
            <a:endParaRPr lang="zh-TW" altLang="en-US" sz="4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564904"/>
            <a:ext cx="3672408" cy="345638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652120" y="3369186"/>
            <a:ext cx="2304256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迦拿婚宴</a:t>
            </a:r>
            <a:endParaRPr lang="zh-TW" altLang="en-US" sz="4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148064" y="4365104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約翰福音</a:t>
            </a:r>
            <a:r>
              <a:rPr lang="en-US" altLang="zh-TW" sz="4000" dirty="0" smtClean="0"/>
              <a:t>2:1-12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6521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191683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547664" y="632882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/>
              <a:t>彼得後書</a:t>
            </a:r>
            <a:r>
              <a:rPr lang="en-US" altLang="zh-TW" sz="4000" dirty="0" smtClean="0"/>
              <a:t>2:22A</a:t>
            </a:r>
            <a:endParaRPr lang="zh-TW" altLang="en-US" sz="40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439085"/>
            <a:ext cx="3672408" cy="387023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03920" y="2013134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4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4355976" y="3689737"/>
            <a:ext cx="4320480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狗</a:t>
            </a:r>
            <a:r>
              <a:rPr lang="zh-TW" altLang="en-US" sz="4000" dirty="0"/>
              <a:t>所吐</a:t>
            </a:r>
            <a:r>
              <a:rPr lang="zh-TW" altLang="en-US" sz="4000" dirty="0" smtClean="0"/>
              <a:t>的，牠</a:t>
            </a:r>
            <a:r>
              <a:rPr lang="zh-TW" altLang="en-US" sz="4000" dirty="0"/>
              <a:t>轉過來又</a:t>
            </a:r>
            <a:r>
              <a:rPr lang="zh-TW" altLang="en-US" sz="4000" dirty="0" smtClean="0"/>
              <a:t>吃。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78314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191683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763688" y="63288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彼得後書</a:t>
            </a:r>
            <a:r>
              <a:rPr lang="en-US" altLang="zh-TW" sz="4000" dirty="0" smtClean="0"/>
              <a:t>2:22B</a:t>
            </a:r>
            <a:endParaRPr lang="zh-TW" altLang="en-US" sz="4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403920" y="2013134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4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619672" y="5417929"/>
            <a:ext cx="5959896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豬</a:t>
            </a:r>
            <a:r>
              <a:rPr lang="zh-TW" altLang="en-US" sz="4000" dirty="0"/>
              <a:t>洗淨了又回到泥裡</a:t>
            </a:r>
            <a:r>
              <a:rPr lang="zh-TW" altLang="en-US" sz="4000" dirty="0" smtClean="0"/>
              <a:t>去滾</a:t>
            </a:r>
            <a:endParaRPr lang="zh-TW" altLang="en-US" sz="4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420" y="2367078"/>
            <a:ext cx="3473524" cy="228605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2367078"/>
            <a:ext cx="3015952" cy="22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97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636620"/>
            <a:ext cx="6552728" cy="56517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8065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2914</TotalTime>
  <Words>604</Words>
  <Application>Microsoft Office PowerPoint</Application>
  <PresentationFormat>On-screen Show (4:3)</PresentationFormat>
  <Paragraphs>103</Paragraphs>
  <Slides>30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佈景主題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短宣隊</vt:lpstr>
      <vt:lpstr>2016年  泰北短宣隊</vt:lpstr>
      <vt:lpstr>Slide 20</vt:lpstr>
      <vt:lpstr>2017年1/8~1/16   第二次前往泰北戒毒村</vt:lpstr>
      <vt:lpstr>2018年 泰北短宣隊 緬甸醫療短宣隊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甯北辰</dc:creator>
  <cp:lastModifiedBy>CCCB-SLC</cp:lastModifiedBy>
  <cp:revision>54</cp:revision>
  <dcterms:created xsi:type="dcterms:W3CDTF">2019-06-26T07:48:15Z</dcterms:created>
  <dcterms:modified xsi:type="dcterms:W3CDTF">2019-07-28T00:37:49Z</dcterms:modified>
</cp:coreProperties>
</file>