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301" r:id="rId4"/>
    <p:sldId id="300" r:id="rId5"/>
    <p:sldId id="262" r:id="rId6"/>
    <p:sldId id="302" r:id="rId7"/>
    <p:sldId id="303" r:id="rId8"/>
    <p:sldId id="304" r:id="rId9"/>
    <p:sldId id="305" r:id="rId10"/>
    <p:sldId id="306" r:id="rId11"/>
    <p:sldId id="307" r:id="rId12"/>
    <p:sldId id="309" r:id="rId13"/>
    <p:sldId id="308" r:id="rId14"/>
    <p:sldId id="310" r:id="rId15"/>
    <p:sldId id="311" r:id="rId16"/>
    <p:sldId id="312" r:id="rId17"/>
    <p:sldId id="313" r:id="rId18"/>
    <p:sldId id="314" r:id="rId19"/>
    <p:sldId id="315" r:id="rId20"/>
    <p:sldId id="31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>
      <p:ext uri="{19B8F6BF-5375-455C-9EA6-DF929625EA0E}">
        <p15:presenceInfo xmlns:p15="http://schemas.microsoft.com/office/powerpoint/2012/main" userId="K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5426" y="533400"/>
            <a:ext cx="1112072" cy="5410200"/>
          </a:xfrm>
        </p:spPr>
        <p:txBody>
          <a:bodyPr>
            <a:normAutofit/>
          </a:bodyPr>
          <a:lstStyle/>
          <a:p>
            <a:r>
              <a:rPr lang="zh-CN" altLang="en-US" sz="5400" b="1" dirty="0"/>
              <a:t>警戒拜偶像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76300"/>
            <a:ext cx="656512" cy="51054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哥林多前书十章一至十三节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A picture containing kylix, cup, tableware, jar&#10;&#10;Description automatically generated">
            <a:extLst>
              <a:ext uri="{FF2B5EF4-FFF2-40B4-BE49-F238E27FC236}">
                <a16:creationId xmlns:a16="http://schemas.microsoft.com/office/drawing/2014/main" id="{5F02ACA8-77B9-42C8-9ABC-CE8EF5E5B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423" y="266700"/>
            <a:ext cx="6355154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AU" altLang="zh-CN" dirty="0">
                <a:solidFill>
                  <a:srgbClr val="FF0000"/>
                </a:solidFill>
              </a:rPr>
              <a:t>a.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zh-CN" altLang="en-US" b="1" dirty="0">
                <a:solidFill>
                  <a:srgbClr val="FF0000"/>
                </a:solidFill>
              </a:rPr>
              <a:t>不要拜偶像</a:t>
            </a:r>
            <a:r>
              <a:rPr lang="zh-CN" altLang="en-US" dirty="0">
                <a:solidFill>
                  <a:srgbClr val="FF0000"/>
                </a:solidFill>
              </a:rPr>
              <a:t>，像他们有人拜的。如经上所记：“百姓坐下吃喝，起来玩爽。</a:t>
            </a:r>
            <a:endParaRPr lang="en-AU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zh-CN" altLang="en-US" dirty="0"/>
              <a:t>出埃及记</a:t>
            </a:r>
            <a:r>
              <a:rPr lang="en-US" altLang="zh-CN" dirty="0"/>
              <a:t>32</a:t>
            </a:r>
            <a:r>
              <a:rPr lang="en-AU" altLang="zh-CN" dirty="0"/>
              <a:t>:</a:t>
            </a:r>
            <a:r>
              <a:rPr lang="zh-CN" altLang="en-US" dirty="0"/>
              <a:t> </a:t>
            </a: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zh-CN" altLang="en-US" dirty="0"/>
              <a:t>亚伦从他们手里接过来，铸了一只牛犊，用雕刻的器具作成。他们就说，以色列阿，这是领你出埃及地的神。 </a:t>
            </a: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zh-CN" altLang="en-US" dirty="0"/>
              <a:t>亚伦看见，就在牛犊面前筑坛，且宣告说，明日要向耶和华守节。 </a:t>
            </a:r>
            <a:r>
              <a:rPr lang="en-US" baseline="30000" dirty="0"/>
              <a:t>6</a:t>
            </a:r>
            <a:r>
              <a:rPr lang="en-US" dirty="0"/>
              <a:t> </a:t>
            </a:r>
            <a:r>
              <a:rPr lang="zh-CN" altLang="en-US" dirty="0"/>
              <a:t>次日清早，百姓起来献燔祭和平安祭，就坐下吃喝，起来玩耍</a:t>
            </a:r>
            <a:r>
              <a:rPr lang="en-US" altLang="zh-CN" dirty="0"/>
              <a:t>.</a:t>
            </a:r>
            <a:endParaRPr lang="en-AU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17578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AU" altLang="zh-CN" dirty="0">
                <a:solidFill>
                  <a:srgbClr val="FF0000"/>
                </a:solidFill>
              </a:rPr>
              <a:t>a.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zh-CN" altLang="en-US" b="1" dirty="0">
                <a:solidFill>
                  <a:srgbClr val="FF0000"/>
                </a:solidFill>
              </a:rPr>
              <a:t>不要拜偶像</a:t>
            </a:r>
            <a:r>
              <a:rPr lang="zh-CN" altLang="en-US" dirty="0">
                <a:solidFill>
                  <a:srgbClr val="FF0000"/>
                </a:solidFill>
              </a:rPr>
              <a:t>，像他们有人拜的。如经上所记：“百姓坐下吃喝，起来玩爽。</a:t>
            </a:r>
            <a:endParaRPr lang="en-AU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000" dirty="0"/>
              <a:t>出埃及记</a:t>
            </a:r>
            <a:r>
              <a:rPr lang="en-US" altLang="zh-CN" sz="3000" dirty="0"/>
              <a:t>32</a:t>
            </a:r>
            <a:r>
              <a:rPr lang="en-AU" altLang="zh-CN" sz="3000" dirty="0"/>
              <a:t>:</a:t>
            </a:r>
            <a:r>
              <a:rPr lang="zh-CN" altLang="en-US" sz="3000" dirty="0"/>
              <a:t> </a:t>
            </a:r>
            <a:r>
              <a:rPr lang="en-US" sz="3000" baseline="30000" dirty="0"/>
              <a:t>4</a:t>
            </a:r>
            <a:r>
              <a:rPr lang="en-US" sz="3000" dirty="0"/>
              <a:t> </a:t>
            </a:r>
            <a:r>
              <a:rPr lang="zh-CN" altLang="en-US" sz="3000" dirty="0"/>
              <a:t>亚伦从他们手里接过来，铸了一只牛犊，用雕刻的器具作成。他们就说，以色列阿，这是领你出埃及地的神。 </a:t>
            </a:r>
            <a:r>
              <a:rPr lang="en-US" sz="3000" baseline="30000" dirty="0"/>
              <a:t>5</a:t>
            </a:r>
            <a:r>
              <a:rPr lang="en-US" sz="3000" dirty="0"/>
              <a:t> </a:t>
            </a:r>
            <a:r>
              <a:rPr lang="zh-CN" altLang="en-US" sz="3000" dirty="0"/>
              <a:t>亚伦看见，就在牛犊面前筑坛，且宣告说，明日要向耶和华守节。 </a:t>
            </a:r>
            <a:r>
              <a:rPr lang="en-US" sz="3000" baseline="30000" dirty="0"/>
              <a:t>6</a:t>
            </a:r>
            <a:r>
              <a:rPr lang="en-US" sz="3000" dirty="0"/>
              <a:t> </a:t>
            </a:r>
            <a:r>
              <a:rPr lang="zh-CN" altLang="en-US" sz="3000" dirty="0"/>
              <a:t>次日清早，</a:t>
            </a:r>
            <a:r>
              <a:rPr lang="zh-CN" altLang="en-US" sz="3000" b="1" dirty="0"/>
              <a:t>百姓起来献燔祭和平安祭，就坐下吃喝，起来玩耍。</a:t>
            </a:r>
            <a:r>
              <a:rPr lang="en-AU" altLang="zh-CN" sz="3000" dirty="0"/>
              <a:t>…. …</a:t>
            </a:r>
            <a:r>
              <a:rPr lang="zh-CN" altLang="en-US" sz="3000" dirty="0"/>
              <a:t> </a:t>
            </a:r>
            <a:r>
              <a:rPr lang="en-US" sz="3000" baseline="30000" dirty="0"/>
              <a:t>18</a:t>
            </a:r>
            <a:r>
              <a:rPr lang="en-US" sz="3000" dirty="0"/>
              <a:t> </a:t>
            </a:r>
            <a:r>
              <a:rPr lang="zh-CN" altLang="en-US" sz="3000" dirty="0"/>
              <a:t>摩西说，这不是人打胜仗的声音，也不是人打败仗的声音，我所听见的乃是人歌唱的声音。 </a:t>
            </a:r>
            <a:r>
              <a:rPr lang="en-US" sz="3000" baseline="30000" dirty="0"/>
              <a:t>19</a:t>
            </a:r>
            <a:r>
              <a:rPr lang="en-US" sz="3000" dirty="0"/>
              <a:t> </a:t>
            </a:r>
            <a:r>
              <a:rPr lang="zh-CN" altLang="en-US" sz="3000" dirty="0"/>
              <a:t>摩西挨近营前就</a:t>
            </a:r>
            <a:r>
              <a:rPr lang="zh-CN" altLang="en-US" sz="3000" b="1" dirty="0"/>
              <a:t>看见牛犊，又看见人跳舞，便发烈怒，</a:t>
            </a:r>
            <a:r>
              <a:rPr lang="zh-CN" altLang="en-US" sz="3000" dirty="0"/>
              <a:t>把两块版扔在山下摔碎了，</a:t>
            </a:r>
            <a:endParaRPr lang="en-AU" sz="3000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196673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b</a:t>
            </a:r>
            <a:r>
              <a:rPr lang="en-AU" altLang="zh-CN" dirty="0">
                <a:solidFill>
                  <a:srgbClr val="FF0000"/>
                </a:solidFill>
              </a:rPr>
              <a:t>.</a:t>
            </a:r>
            <a:r>
              <a:rPr lang="zh-CN" altLang="en-US" dirty="0">
                <a:solidFill>
                  <a:srgbClr val="FF0000"/>
                </a:solidFill>
              </a:rPr>
              <a:t>我们也</a:t>
            </a:r>
            <a:r>
              <a:rPr lang="zh-CN" altLang="en-US" b="1" dirty="0">
                <a:solidFill>
                  <a:srgbClr val="FF0000"/>
                </a:solidFill>
              </a:rPr>
              <a:t>不要行奸淫</a:t>
            </a:r>
            <a:r>
              <a:rPr lang="zh-CN" altLang="en-US" dirty="0">
                <a:solidFill>
                  <a:srgbClr val="FF0000"/>
                </a:solidFill>
              </a:rPr>
              <a:t>，像他们有人行的，一天就倒毙了二万三千人</a:t>
            </a:r>
            <a:endParaRPr lang="en-AU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民数记</a:t>
            </a:r>
            <a:r>
              <a:rPr lang="en-US" altLang="zh-CN" dirty="0"/>
              <a:t>25</a:t>
            </a:r>
            <a:r>
              <a:rPr lang="zh-CN" altLang="en-US" dirty="0"/>
              <a:t>：</a:t>
            </a:r>
            <a:r>
              <a:rPr lang="en-US" baseline="30000" dirty="0"/>
              <a:t>1</a:t>
            </a:r>
            <a:r>
              <a:rPr lang="zh-CN" altLang="en-US" dirty="0"/>
              <a:t>以色列人住在什亭，</a:t>
            </a:r>
            <a:r>
              <a:rPr lang="zh-CN" altLang="en-US" b="1" dirty="0"/>
              <a:t>百姓与摩押女子行起淫乱。 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zh-CN" altLang="en-US" b="1" dirty="0"/>
              <a:t>因为这女子叫百姓来，一同给她们的神献祭，百姓就吃她们的祭物，跪拜她们的神。</a:t>
            </a:r>
            <a:r>
              <a:rPr lang="zh-CN" altLang="en-US" dirty="0"/>
              <a:t> 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zh-CN" altLang="en-US" dirty="0"/>
              <a:t>以色列人与巴力毗珥连合，耶和华的怒气就向以色列人发作。 </a:t>
            </a: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zh-CN" altLang="en-US" dirty="0"/>
              <a:t>耶和华吩咐摩西说，将百姓中所有的族长在我面前对着日头悬挂，使我向以色列人所发的怒气可以消了。 </a:t>
            </a: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zh-CN" altLang="en-US" dirty="0"/>
              <a:t>于是摩西吩咐以色列的审判官说，凡属你们的人，有与巴力毗珥连合的，你们各人要把他们杀了。</a:t>
            </a:r>
            <a:endParaRPr lang="en-AU" dirty="0"/>
          </a:p>
          <a:p>
            <a:pPr marL="0" indent="0">
              <a:buNone/>
            </a:pPr>
            <a:endParaRPr lang="en-AU" sz="3000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49414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b</a:t>
            </a:r>
            <a:r>
              <a:rPr lang="en-AU" altLang="zh-CN" dirty="0">
                <a:solidFill>
                  <a:srgbClr val="FF0000"/>
                </a:solidFill>
              </a:rPr>
              <a:t>.</a:t>
            </a:r>
            <a:r>
              <a:rPr lang="zh-CN" altLang="en-US" dirty="0">
                <a:solidFill>
                  <a:srgbClr val="FF0000"/>
                </a:solidFill>
              </a:rPr>
              <a:t>我们也</a:t>
            </a:r>
            <a:r>
              <a:rPr lang="zh-CN" altLang="en-US" b="1" dirty="0">
                <a:solidFill>
                  <a:srgbClr val="FF0000"/>
                </a:solidFill>
              </a:rPr>
              <a:t>不要行奸淫</a:t>
            </a:r>
            <a:r>
              <a:rPr lang="zh-CN" altLang="en-US" dirty="0">
                <a:solidFill>
                  <a:srgbClr val="FF0000"/>
                </a:solidFill>
              </a:rPr>
              <a:t>，像他们有人行的，一天就倒毙了二万三千人</a:t>
            </a:r>
            <a:endParaRPr lang="en-AU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民数记</a:t>
            </a:r>
            <a:r>
              <a:rPr lang="en-US" altLang="zh-CN" dirty="0"/>
              <a:t>25</a:t>
            </a:r>
            <a:r>
              <a:rPr lang="zh-CN" altLang="en-US" dirty="0"/>
              <a:t>： </a:t>
            </a:r>
            <a:r>
              <a:rPr lang="en-US" baseline="30000" dirty="0"/>
              <a:t>6</a:t>
            </a:r>
            <a:r>
              <a:rPr lang="en-US" dirty="0"/>
              <a:t> </a:t>
            </a:r>
            <a:r>
              <a:rPr lang="zh-CN" altLang="en-US" dirty="0"/>
              <a:t>摩西和以色列全会众正在会幕门前哭泣的时候，谁知，有以色列中的一个人，当他们眼前，带着一个米甸女人到他弟兄那里去。 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zh-CN" altLang="en-US" dirty="0"/>
              <a:t>祭司亚伦的孙子，以利亚撒的儿子非尼哈看见了，就从会中起来，手里拿着枪， </a:t>
            </a: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zh-CN" altLang="en-US" dirty="0"/>
              <a:t>跟随那以色列人进亭子里去，便将以色列人和那女人由腹中刺透。</a:t>
            </a:r>
            <a:r>
              <a:rPr lang="zh-CN" altLang="en-US" b="1" dirty="0"/>
              <a:t>这样，在以色列人中瘟疫就止息了。 </a:t>
            </a:r>
            <a:r>
              <a:rPr lang="en-US" b="1" baseline="30000" dirty="0"/>
              <a:t>9</a:t>
            </a:r>
            <a:r>
              <a:rPr lang="en-US" b="1" dirty="0"/>
              <a:t> </a:t>
            </a:r>
            <a:r>
              <a:rPr lang="zh-CN" altLang="en-US" b="1" dirty="0"/>
              <a:t>那时遭瘟疫死的，有二万四千人。</a:t>
            </a:r>
            <a:endParaRPr lang="en-AU" b="1" dirty="0"/>
          </a:p>
          <a:p>
            <a:pPr marL="0" indent="0">
              <a:buNone/>
            </a:pPr>
            <a:r>
              <a:rPr lang="zh-CN" altLang="en-US" sz="3000" dirty="0">
                <a:solidFill>
                  <a:srgbClr val="FF0000"/>
                </a:solidFill>
              </a:rPr>
              <a:t>哥林多前书：</a:t>
            </a:r>
            <a:r>
              <a:rPr lang="en-AU" dirty="0">
                <a:solidFill>
                  <a:srgbClr val="FF0000"/>
                </a:solidFill>
              </a:rPr>
              <a:t>5:1-13,6:12-20, 7:2-5</a:t>
            </a:r>
            <a:endParaRPr lang="en-AU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997128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sz="3000" dirty="0">
                <a:solidFill>
                  <a:srgbClr val="FF0000"/>
                </a:solidFill>
              </a:rPr>
              <a:t>c</a:t>
            </a:r>
            <a:r>
              <a:rPr lang="en-AU" altLang="zh-CN" sz="3000" dirty="0">
                <a:solidFill>
                  <a:srgbClr val="FF0000"/>
                </a:solidFill>
              </a:rPr>
              <a:t>.</a:t>
            </a:r>
            <a:r>
              <a:rPr lang="zh-CN" altLang="en-US" sz="3000" dirty="0">
                <a:solidFill>
                  <a:srgbClr val="FF0000"/>
                </a:solidFill>
              </a:rPr>
              <a:t>也</a:t>
            </a:r>
            <a:r>
              <a:rPr lang="zh-CN" altLang="en-US" sz="3000" b="1" dirty="0">
                <a:solidFill>
                  <a:srgbClr val="FF0000"/>
                </a:solidFill>
              </a:rPr>
              <a:t>不要试探主</a:t>
            </a:r>
            <a:r>
              <a:rPr lang="zh-CN" altLang="en-US" sz="3000" dirty="0">
                <a:solidFill>
                  <a:srgbClr val="FF0000"/>
                </a:solidFill>
              </a:rPr>
              <a:t>，像他们有人试探的，就被蛇所灭；</a:t>
            </a:r>
            <a:endParaRPr lang="en-AU" altLang="zh-CN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/>
              <a:t>民数记</a:t>
            </a:r>
            <a:r>
              <a:rPr lang="en-AU" sz="2800" dirty="0"/>
              <a:t>21:4-9 </a:t>
            </a:r>
            <a:r>
              <a:rPr lang="zh-CN" altLang="en-US" sz="2800" dirty="0"/>
              <a:t>他们从何珥山起行，往红海那条路走，要绕过以东地。</a:t>
            </a:r>
            <a:r>
              <a:rPr lang="zh-CN" altLang="en-US" sz="2800" b="1" dirty="0"/>
              <a:t>百姓因这路难行，心中甚是烦躁，</a:t>
            </a:r>
            <a:r>
              <a:rPr lang="en-AU" sz="2800" b="1" dirty="0"/>
              <a:t> </a:t>
            </a:r>
            <a:r>
              <a:rPr lang="zh-CN" altLang="en-US" sz="2800" b="1" dirty="0"/>
              <a:t>就怨讟神和摩西说，你们为什么把我们从埃及领出来，使我们死在旷野呢？这里没有粮，没有水，我们的心厌恶这淡薄的食物</a:t>
            </a:r>
            <a:r>
              <a:rPr lang="zh-CN" altLang="en-US" sz="2800" dirty="0"/>
              <a:t>。于是耶和华使火蛇进入百姓中间，蛇就咬他们。以色列人中死了许多。百姓到摩西那里，说，我们怨讟耶和华和你，有罪了。求你祷告耶和华，叫这些蛇离开我们。于是摩西为百姓祷告。耶和华对摩西说，你制造一条火蛇，挂在杆子上。凡被咬的，一望这蛇，就必得活。摩西便制造一条铜蛇，挂在杆子上。凡被蛇咬的，一望这铜蛇就活了。</a:t>
            </a:r>
            <a:endParaRPr lang="en-AU" sz="2800" b="1" dirty="0"/>
          </a:p>
          <a:p>
            <a:pPr marL="0" indent="0">
              <a:buNone/>
            </a:pPr>
            <a:endParaRPr lang="en-AU" sz="3000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031223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sz="3000" dirty="0">
                <a:solidFill>
                  <a:srgbClr val="FF0000"/>
                </a:solidFill>
              </a:rPr>
              <a:t>c</a:t>
            </a:r>
            <a:r>
              <a:rPr lang="en-AU" altLang="zh-CN" sz="3000" dirty="0">
                <a:solidFill>
                  <a:srgbClr val="FF0000"/>
                </a:solidFill>
              </a:rPr>
              <a:t>.</a:t>
            </a:r>
            <a:r>
              <a:rPr lang="zh-CN" altLang="en-US" sz="3000" dirty="0">
                <a:solidFill>
                  <a:srgbClr val="FF0000"/>
                </a:solidFill>
              </a:rPr>
              <a:t>也</a:t>
            </a:r>
            <a:r>
              <a:rPr lang="zh-CN" altLang="en-US" sz="3000" b="1" dirty="0">
                <a:solidFill>
                  <a:srgbClr val="FF0000"/>
                </a:solidFill>
              </a:rPr>
              <a:t>不要试探主</a:t>
            </a:r>
            <a:r>
              <a:rPr lang="zh-CN" altLang="en-US" sz="3000" dirty="0">
                <a:solidFill>
                  <a:srgbClr val="FF0000"/>
                </a:solidFill>
              </a:rPr>
              <a:t>，像他们有人试探的，就被蛇所灭；</a:t>
            </a:r>
            <a:endParaRPr lang="en-AU" altLang="zh-CN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诗篇</a:t>
            </a:r>
            <a:r>
              <a:rPr lang="en-AU" altLang="zh-CN" dirty="0"/>
              <a:t>78:18</a:t>
            </a:r>
            <a:r>
              <a:rPr lang="zh-CN" altLang="en-US" dirty="0"/>
              <a:t>“他们心中试探神，随自己所欲的求食物”</a:t>
            </a:r>
            <a:endParaRPr lang="en-AU" sz="3000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631237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sz="3000" dirty="0">
                <a:solidFill>
                  <a:srgbClr val="FF0000"/>
                </a:solidFill>
              </a:rPr>
              <a:t>d</a:t>
            </a:r>
            <a:r>
              <a:rPr lang="en-AU" altLang="zh-CN" sz="3000" dirty="0">
                <a:solidFill>
                  <a:srgbClr val="FF0000"/>
                </a:solidFill>
              </a:rPr>
              <a:t>.</a:t>
            </a:r>
            <a:r>
              <a:rPr lang="zh-CN" altLang="en-US" dirty="0">
                <a:solidFill>
                  <a:srgbClr val="FF0000"/>
                </a:solidFill>
              </a:rPr>
              <a:t>你们也</a:t>
            </a:r>
            <a:r>
              <a:rPr lang="zh-CN" altLang="en-US" b="1" dirty="0">
                <a:solidFill>
                  <a:srgbClr val="FF0000"/>
                </a:solidFill>
              </a:rPr>
              <a:t>不要发怨言</a:t>
            </a:r>
            <a:r>
              <a:rPr lang="zh-CN" altLang="en-US" dirty="0">
                <a:solidFill>
                  <a:srgbClr val="FF0000"/>
                </a:solidFill>
              </a:rPr>
              <a:t>，像他们有发怨言的，就被灭命的所灭。</a:t>
            </a: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民数记</a:t>
            </a:r>
            <a:r>
              <a:rPr lang="en-AU" dirty="0"/>
              <a:t>14:2-4 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zh-CN" altLang="en-US" dirty="0"/>
              <a:t>以色列众人向摩西，亚伦发怨言。全会众对他们说，巴不得我们早死在埃及地，或是死在这旷野。 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zh-CN" altLang="en-US" dirty="0"/>
              <a:t>耶和华为什么把我们领到那地，使我们倒在刀下呢？我们的妻子和孩子必被掳掠。我们回埃及去岂不好吗？ </a:t>
            </a: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zh-CN" altLang="en-US" dirty="0"/>
              <a:t>众人彼此说，我们不如立一个首领回埃及去吧。</a:t>
            </a:r>
            <a:endParaRPr lang="en-AU" altLang="zh-CN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469393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d</a:t>
            </a:r>
            <a:r>
              <a:rPr lang="en-AU" altLang="zh-CN" sz="2800" dirty="0">
                <a:solidFill>
                  <a:srgbClr val="FF0000"/>
                </a:solidFill>
              </a:rPr>
              <a:t>.</a:t>
            </a:r>
            <a:r>
              <a:rPr lang="zh-CN" altLang="en-US" sz="2800" dirty="0">
                <a:solidFill>
                  <a:srgbClr val="FF0000"/>
                </a:solidFill>
              </a:rPr>
              <a:t>你们也</a:t>
            </a:r>
            <a:r>
              <a:rPr lang="zh-CN" altLang="en-US" sz="2800" b="1" dirty="0">
                <a:solidFill>
                  <a:srgbClr val="FF0000"/>
                </a:solidFill>
              </a:rPr>
              <a:t>不要发怨言</a:t>
            </a:r>
            <a:r>
              <a:rPr lang="zh-CN" altLang="en-US" sz="2800" dirty="0">
                <a:solidFill>
                  <a:srgbClr val="FF0000"/>
                </a:solidFill>
              </a:rPr>
              <a:t>，像他们有发怨言的，就被灭命的所灭。</a:t>
            </a:r>
            <a:endParaRPr lang="en-A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/>
              <a:t>民数记</a:t>
            </a:r>
            <a:r>
              <a:rPr lang="en-AU" sz="2800" dirty="0"/>
              <a:t>14:28-39 </a:t>
            </a:r>
            <a:r>
              <a:rPr lang="en-US" sz="2800" baseline="30000" dirty="0"/>
              <a:t>28</a:t>
            </a:r>
            <a:r>
              <a:rPr lang="en-US" sz="2800" dirty="0"/>
              <a:t> </a:t>
            </a:r>
            <a:r>
              <a:rPr lang="zh-CN" altLang="en-US" sz="2800" dirty="0"/>
              <a:t>你们告诉他们，耶和华说，我指着我的永生起誓，我必要照你们达到我耳中的话待你们。 </a:t>
            </a:r>
            <a:r>
              <a:rPr lang="en-US" sz="2800" baseline="30000" dirty="0"/>
              <a:t>29</a:t>
            </a:r>
            <a:r>
              <a:rPr lang="en-US" sz="2800" dirty="0"/>
              <a:t> </a:t>
            </a:r>
            <a:r>
              <a:rPr lang="zh-CN" altLang="en-US" sz="2800" dirty="0"/>
              <a:t>你们的尸首必倒在这旷野，并且你们中间凡被数点，从二十岁以外，向我发怨言的， </a:t>
            </a:r>
            <a:r>
              <a:rPr lang="en-US" sz="2800" baseline="30000" dirty="0"/>
              <a:t>30</a:t>
            </a:r>
            <a:r>
              <a:rPr lang="en-US" sz="2800" dirty="0"/>
              <a:t> </a:t>
            </a:r>
            <a:r>
              <a:rPr lang="zh-CN" altLang="en-US" sz="2800" dirty="0"/>
              <a:t>必不得进我起誓应许叫你们住的那地。惟有耶孚尼的儿子迦勒和嫩的儿子约书亚才能进去。 </a:t>
            </a:r>
            <a:r>
              <a:rPr lang="en-US" sz="2800" baseline="30000" dirty="0"/>
              <a:t>31</a:t>
            </a:r>
            <a:r>
              <a:rPr lang="en-US" sz="2800" dirty="0"/>
              <a:t> </a:t>
            </a:r>
            <a:r>
              <a:rPr lang="zh-CN" altLang="en-US" sz="2800" dirty="0"/>
              <a:t>但你们的妇人孩子，就是你们所说，要被掳掠的，我必把他们领进去，他们就得知你们所厌弃的那地。 </a:t>
            </a:r>
            <a:r>
              <a:rPr lang="en-US" sz="2800" baseline="30000" dirty="0"/>
              <a:t>32</a:t>
            </a:r>
            <a:r>
              <a:rPr lang="en-US" sz="2800" dirty="0"/>
              <a:t> </a:t>
            </a:r>
            <a:r>
              <a:rPr lang="zh-CN" altLang="en-US" sz="2800" dirty="0"/>
              <a:t>至于你们，你们的尸首必倒在这旷野。 </a:t>
            </a:r>
            <a:r>
              <a:rPr lang="en-US" sz="2800" baseline="30000" dirty="0"/>
              <a:t>33</a:t>
            </a:r>
            <a:r>
              <a:rPr lang="en-US" sz="2800" dirty="0"/>
              <a:t> </a:t>
            </a:r>
            <a:r>
              <a:rPr lang="zh-CN" altLang="en-US" sz="2800" dirty="0"/>
              <a:t>你们的儿女必在旷野飘流四十年，担当你们淫行的罪，直到你们的尸首在旷野消灭。</a:t>
            </a: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902184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d</a:t>
            </a:r>
            <a:r>
              <a:rPr lang="en-AU" altLang="zh-CN" sz="2800" dirty="0">
                <a:solidFill>
                  <a:srgbClr val="FF0000"/>
                </a:solidFill>
              </a:rPr>
              <a:t>.</a:t>
            </a:r>
            <a:r>
              <a:rPr lang="zh-CN" altLang="en-US" sz="2800" dirty="0">
                <a:solidFill>
                  <a:srgbClr val="FF0000"/>
                </a:solidFill>
              </a:rPr>
              <a:t>你们也</a:t>
            </a:r>
            <a:r>
              <a:rPr lang="zh-CN" altLang="en-US" sz="2800" b="1" dirty="0">
                <a:solidFill>
                  <a:srgbClr val="FF0000"/>
                </a:solidFill>
              </a:rPr>
              <a:t>不要发怨言</a:t>
            </a:r>
            <a:r>
              <a:rPr lang="zh-CN" altLang="en-US" sz="2800" dirty="0">
                <a:solidFill>
                  <a:srgbClr val="FF0000"/>
                </a:solidFill>
              </a:rPr>
              <a:t>，像他们有发怨言的，就被灭命的所灭。</a:t>
            </a:r>
            <a:endParaRPr lang="en-A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/>
              <a:t>民数记</a:t>
            </a:r>
            <a:r>
              <a:rPr lang="en-AU" sz="2800" dirty="0"/>
              <a:t>14:28-39 </a:t>
            </a:r>
            <a:r>
              <a:rPr lang="en-US" sz="2800" baseline="30000" dirty="0"/>
              <a:t>34</a:t>
            </a:r>
            <a:r>
              <a:rPr lang="en-US" sz="2800" dirty="0"/>
              <a:t> </a:t>
            </a:r>
            <a:r>
              <a:rPr lang="zh-CN" altLang="en-US" sz="2800" dirty="0"/>
              <a:t>按你们窥探那地的四十日，一年顶一日，你们要担当罪孽四十年，就知道我与你们疏远了， </a:t>
            </a:r>
            <a:r>
              <a:rPr lang="en-US" sz="2800" baseline="30000" dirty="0"/>
              <a:t>35</a:t>
            </a:r>
            <a:r>
              <a:rPr lang="en-US" sz="2800" dirty="0"/>
              <a:t> </a:t>
            </a:r>
            <a:r>
              <a:rPr lang="zh-CN" altLang="en-US" sz="2800" dirty="0"/>
              <a:t>我耶和华说过，我总要这样待这一切聚集敌我的恶会众。他们必在这旷野消灭，在这里死亡。 </a:t>
            </a:r>
            <a:r>
              <a:rPr lang="en-US" sz="2800" baseline="30000" dirty="0"/>
              <a:t>36</a:t>
            </a:r>
            <a:r>
              <a:rPr lang="en-US" sz="2800" dirty="0"/>
              <a:t> </a:t>
            </a:r>
            <a:r>
              <a:rPr lang="zh-CN" altLang="en-US" sz="2800" dirty="0"/>
              <a:t>摩西所打发，窥探那地的人回来，报那地的恶信，</a:t>
            </a:r>
            <a:r>
              <a:rPr lang="zh-CN" altLang="en-US" sz="2800" b="1" dirty="0"/>
              <a:t>叫全会众向摩西发怨言， </a:t>
            </a:r>
            <a:r>
              <a:rPr lang="en-US" sz="2800" baseline="30000" dirty="0"/>
              <a:t>37</a:t>
            </a:r>
            <a:r>
              <a:rPr lang="en-US" sz="2800" dirty="0"/>
              <a:t> </a:t>
            </a:r>
            <a:r>
              <a:rPr lang="zh-CN" altLang="en-US" sz="2800" dirty="0"/>
              <a:t>这些报恶信的人都遭瘟疫，死在耶和华面前。 </a:t>
            </a:r>
            <a:r>
              <a:rPr lang="en-US" sz="2800" baseline="30000" dirty="0"/>
              <a:t>38</a:t>
            </a:r>
            <a:r>
              <a:rPr lang="en-US" sz="2800" dirty="0"/>
              <a:t> </a:t>
            </a:r>
            <a:r>
              <a:rPr lang="zh-CN" altLang="en-US" sz="2800" dirty="0"/>
              <a:t>其中惟有嫩的儿子约书亚和耶孚尼的儿子迦勒仍然存活。 </a:t>
            </a:r>
            <a:r>
              <a:rPr lang="en-US" sz="2800" baseline="30000" dirty="0"/>
              <a:t>39</a:t>
            </a:r>
            <a:r>
              <a:rPr lang="en-US" sz="2800" dirty="0"/>
              <a:t> </a:t>
            </a:r>
            <a:r>
              <a:rPr lang="zh-CN" altLang="en-US" sz="2800" dirty="0"/>
              <a:t>摩西将这些话告诉以色列众人，他们就甚悲哀 </a:t>
            </a: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77754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29478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11-12 </a:t>
            </a:r>
            <a:r>
              <a:rPr lang="zh-CN" altLang="en-US" dirty="0">
                <a:solidFill>
                  <a:srgbClr val="FF0000"/>
                </a:solidFill>
              </a:rPr>
              <a:t>他们遭遇这些事都要作为鉴戒，并且写在经上，正是警戒我们这末世的人。所以，自己以为站得稳的，需要谨慎，免得跌倒。</a:t>
            </a: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13 </a:t>
            </a:r>
            <a:r>
              <a:rPr lang="zh-CN" altLang="en-US" dirty="0">
                <a:solidFill>
                  <a:srgbClr val="FF0000"/>
                </a:solidFill>
              </a:rPr>
              <a:t>你们所遇见的试探，无非是人所能受的。神是信实的，必不叫你们受试探过于所能受的。在受试探的时候，总要给你们开一条出路，叫你们能忍受得住。</a:t>
            </a: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85101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1-5</a:t>
            </a:r>
            <a:r>
              <a:rPr lang="zh-CN" altLang="en-US" sz="3600" dirty="0"/>
              <a:t>弟兄们，我不愿意你们不烧得，我们的祖宗从前都在云下，都从海中经过，都在云里、海里受洗归了摩西，并且都吃了一样的灵食，也都喝了一样的灵水；所喝的是出于随着他们的灵磐石，那磐石就是基督。但他们中间多半是神不喜欢的人，所以在旷野倒毙。</a:t>
            </a:r>
          </a:p>
        </p:txBody>
      </p:sp>
    </p:spTree>
    <p:extLst>
      <p:ext uri="{BB962C8B-B14F-4D97-AF65-F5344CB8AC3E}">
        <p14:creationId xmlns:p14="http://schemas.microsoft.com/office/powerpoint/2010/main" val="4068767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92393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3) </a:t>
            </a:r>
            <a:r>
              <a:rPr lang="zh-CN" altLang="en-US" b="1" dirty="0"/>
              <a:t>这段经文对我们今天的反思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endParaRPr lang="en-AU" dirty="0"/>
          </a:p>
          <a:p>
            <a:r>
              <a:rPr lang="zh-CN" altLang="en-US" dirty="0"/>
              <a:t>逃避拜偶像的事（林前</a:t>
            </a:r>
            <a:r>
              <a:rPr lang="en-AU" altLang="zh-CN" dirty="0"/>
              <a:t>10:14-22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渴慕更多认识神</a:t>
            </a:r>
            <a:endParaRPr lang="en-AU" dirty="0"/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87426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不要贪恋恶事，像他们那样贪恋的；也不要拜偶像，像他们有人拜的。如经上所记：“百姓坐下吃喝，起来玩爽。”我们也不要行奸淫，像他们有人行的，一天就倒毙了二万三千人；也不要试探主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44397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11-13 </a:t>
            </a:r>
            <a:r>
              <a:rPr lang="zh-CN" altLang="en-US" sz="3600" dirty="0"/>
              <a:t>他们遭遇这些事都要作为鉴戒，并且写在经上，正是警戒我们这末世的人。所以，自己以为站得稳的，需要谨慎，免得跌倒。你们所遇见的试探，无非是人所能受的。神是信实的，必不叫你们受试探过于所能受的。在受试探的时候，总要给你们开一条出路，叫你们能忍受得住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5635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019800" cy="457200"/>
          </a:xfrm>
        </p:spPr>
        <p:txBody>
          <a:bodyPr>
            <a:noAutofit/>
          </a:bodyPr>
          <a:lstStyle/>
          <a:p>
            <a:r>
              <a:rPr lang="zh-CN" altLang="en-US" sz="3600" b="1" u="sng" dirty="0"/>
              <a:t>哥林多前书</a:t>
            </a:r>
            <a:r>
              <a:rPr lang="en-US" altLang="zh-CN" sz="3600" b="1" u="sng" dirty="0"/>
              <a:t>10</a:t>
            </a:r>
            <a:r>
              <a:rPr lang="en-AU" altLang="zh-CN" sz="3600" b="1" u="sng" dirty="0"/>
              <a:t>:</a:t>
            </a:r>
            <a:r>
              <a:rPr lang="en-US" altLang="zh-CN" sz="3600" b="1" u="sng" dirty="0"/>
              <a:t>1</a:t>
            </a:r>
            <a:r>
              <a:rPr lang="en-AU" altLang="zh-CN" sz="3600" b="1" u="sng" dirty="0"/>
              <a:t>-</a:t>
            </a:r>
            <a:r>
              <a:rPr lang="en-US" altLang="zh-CN" sz="3600" b="1" u="sng" dirty="0"/>
              <a:t>13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1066800"/>
            <a:ext cx="8686800" cy="5334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AU" altLang="zh-CN" sz="3600" dirty="0">
                <a:sym typeface="Wingdings"/>
              </a:rPr>
              <a:t>1)</a:t>
            </a:r>
            <a:r>
              <a:rPr lang="zh-CN" altLang="en-US" sz="3600" dirty="0">
                <a:sym typeface="Wingdings"/>
              </a:rPr>
              <a:t> </a:t>
            </a:r>
            <a:r>
              <a:rPr lang="zh-CN" altLang="en-US" sz="3600" dirty="0"/>
              <a:t>保罗为何如此严厉看待哥林多教会对吃祭过偶像的食物的问题？</a:t>
            </a:r>
            <a:endParaRPr lang="en-AU" altLang="zh-CN" sz="3600" dirty="0"/>
          </a:p>
          <a:p>
            <a:pPr marL="0" lvl="0" indent="0">
              <a:buNone/>
            </a:pPr>
            <a:endParaRPr lang="en-AU" sz="3600" dirty="0"/>
          </a:p>
          <a:p>
            <a:pPr marL="0" lvl="0" indent="0">
              <a:buNone/>
            </a:pPr>
            <a:r>
              <a:rPr lang="en-AU" altLang="zh-CN" sz="3600" dirty="0"/>
              <a:t>2) </a:t>
            </a:r>
            <a:r>
              <a:rPr lang="zh-CN" altLang="en-US" sz="3600" dirty="0"/>
              <a:t>以色列民在旷野所给我们的警戒</a:t>
            </a:r>
            <a:endParaRPr lang="en-AU" altLang="zh-CN" sz="3600" dirty="0"/>
          </a:p>
          <a:p>
            <a:pPr marL="0" lvl="0" indent="0">
              <a:buNone/>
            </a:pPr>
            <a:endParaRPr lang="en-AU" sz="3600" dirty="0"/>
          </a:p>
          <a:p>
            <a:pPr marL="0" lvl="0" indent="0">
              <a:buNone/>
            </a:pPr>
            <a:r>
              <a:rPr lang="en-AU" altLang="zh-CN" sz="3600" dirty="0">
                <a:sym typeface="Wingdings"/>
              </a:rPr>
              <a:t>3)</a:t>
            </a:r>
            <a:r>
              <a:rPr lang="zh-CN" altLang="en-US" sz="3600" dirty="0">
                <a:sym typeface="Wingdings"/>
              </a:rPr>
              <a:t> </a:t>
            </a:r>
            <a:r>
              <a:rPr lang="zh-CN" altLang="en-US" sz="3600" dirty="0"/>
              <a:t>这段经文对我们今天的反思</a:t>
            </a:r>
            <a:endParaRPr lang="en-AU" sz="3600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08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019800" cy="457200"/>
          </a:xfrm>
        </p:spPr>
        <p:txBody>
          <a:bodyPr>
            <a:noAutofit/>
          </a:bodyPr>
          <a:lstStyle/>
          <a:p>
            <a:r>
              <a:rPr lang="zh-CN" altLang="en-US" sz="3600" b="1" u="sng" dirty="0"/>
              <a:t>哥林多前书</a:t>
            </a:r>
            <a:r>
              <a:rPr lang="en-US" altLang="zh-CN" sz="3600" b="1" u="sng" dirty="0"/>
              <a:t>10</a:t>
            </a:r>
            <a:r>
              <a:rPr lang="en-AU" altLang="zh-CN" sz="3600" b="1" u="sng" dirty="0"/>
              <a:t>:</a:t>
            </a:r>
            <a:r>
              <a:rPr lang="en-US" altLang="zh-CN" sz="3600" b="1" u="sng" dirty="0"/>
              <a:t>1</a:t>
            </a:r>
            <a:r>
              <a:rPr lang="en-AU" altLang="zh-CN" sz="3600" b="1" u="sng" dirty="0"/>
              <a:t>-</a:t>
            </a:r>
            <a:r>
              <a:rPr lang="en-US" altLang="zh-CN" sz="3600" b="1" u="sng" dirty="0"/>
              <a:t>13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838200"/>
            <a:ext cx="8686800" cy="6019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AU" altLang="zh-CN" sz="3600" dirty="0">
                <a:sym typeface="Wingdings"/>
              </a:rPr>
              <a:t>1) </a:t>
            </a:r>
            <a:r>
              <a:rPr lang="zh-CN" altLang="en-US" sz="3600" b="1" dirty="0"/>
              <a:t>保罗为何如此严厉看待哥林多教会对吃祭过偶像的食物的问题？</a:t>
            </a:r>
            <a:endParaRPr lang="en-AU" altLang="zh-CN" sz="3600" b="1" dirty="0"/>
          </a:p>
          <a:p>
            <a:r>
              <a:rPr lang="zh-CN" altLang="en-US" dirty="0"/>
              <a:t>所牵涉到的问题的范围广泛</a:t>
            </a:r>
            <a:endParaRPr lang="en-AU" altLang="zh-CN" dirty="0"/>
          </a:p>
          <a:p>
            <a:pPr lvl="1"/>
            <a:r>
              <a:rPr lang="zh-CN" altLang="en-US" dirty="0"/>
              <a:t>教会和社会之间的关系</a:t>
            </a:r>
            <a:endParaRPr lang="en-AU" altLang="zh-CN" dirty="0"/>
          </a:p>
          <a:p>
            <a:pPr lvl="1"/>
            <a:r>
              <a:rPr lang="zh-CN" altLang="en-US" dirty="0"/>
              <a:t>社会不同阶级的关系</a:t>
            </a:r>
            <a:endParaRPr lang="en-AU" altLang="zh-CN" dirty="0"/>
          </a:p>
          <a:p>
            <a:pPr lvl="1"/>
            <a:r>
              <a:rPr lang="zh-CN" altLang="en-US" dirty="0"/>
              <a:t>以及教会里智慧和爱两者之间的关系</a:t>
            </a:r>
            <a:endParaRPr lang="en-AU" altLang="zh-CN" dirty="0"/>
          </a:p>
          <a:p>
            <a:r>
              <a:rPr lang="zh-CN" altLang="en-US" dirty="0"/>
              <a:t>什么情况下会吃到祭过偶像的食物？</a:t>
            </a:r>
            <a:endParaRPr lang="en-AU" altLang="zh-CN" dirty="0"/>
          </a:p>
          <a:p>
            <a:r>
              <a:rPr lang="zh-CN" altLang="en-US" dirty="0"/>
              <a:t>信息：如果你因着你的智慧或身份，以为可以放心的去庙里参加这些庆典，吃祭过偶像的食物，你有没有意识到你正在把自己带到一个危险的境界，甚至是在试探神呢？</a:t>
            </a:r>
            <a:endParaRPr lang="en-AU" dirty="0"/>
          </a:p>
          <a:p>
            <a:endParaRPr lang="en-AU" dirty="0"/>
          </a:p>
          <a:p>
            <a:endParaRPr lang="en-AU" sz="3600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647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solidFill>
                  <a:srgbClr val="FF0000"/>
                </a:solidFill>
              </a:rPr>
              <a:t>弟兄们，我不愿意你们不烧得，我们的祖宗从前都在云下，都从海中经过，都在云里、海里受洗归了摩西，并且都吃了一样的灵食，也都喝了一样的灵水；所喝的是出于随着他们的灵磐石，那磐石就是基督。</a:t>
            </a:r>
            <a:r>
              <a:rPr lang="en-AU" altLang="zh-CN" dirty="0"/>
              <a:t>(</a:t>
            </a:r>
            <a:r>
              <a:rPr lang="zh-CN" altLang="en-US" dirty="0"/>
              <a:t>参：出</a:t>
            </a:r>
            <a:r>
              <a:rPr lang="en-AU" dirty="0"/>
              <a:t>16:1-36</a:t>
            </a:r>
            <a:r>
              <a:rPr lang="zh-CN" altLang="en-US" dirty="0"/>
              <a:t>、出</a:t>
            </a:r>
            <a:r>
              <a:rPr lang="en-AU" altLang="zh-CN" dirty="0"/>
              <a:t>17:1-7</a:t>
            </a:r>
            <a:r>
              <a:rPr lang="zh-CN" altLang="en-US" dirty="0"/>
              <a:t>、民</a:t>
            </a:r>
            <a:r>
              <a:rPr lang="en-AU" altLang="zh-CN" dirty="0"/>
              <a:t>20:2-13</a:t>
            </a:r>
            <a:r>
              <a:rPr lang="zh-CN" altLang="en-US" dirty="0"/>
              <a:t>、诗篇</a:t>
            </a:r>
            <a:r>
              <a:rPr lang="en-AU" altLang="zh-CN" dirty="0"/>
              <a:t>78:15-16</a:t>
            </a:r>
            <a:r>
              <a:rPr lang="zh-CN" altLang="en-US" dirty="0"/>
              <a:t>、诗篇</a:t>
            </a:r>
            <a:r>
              <a:rPr lang="en-AU" altLang="zh-CN" dirty="0"/>
              <a:t>78:23-29</a:t>
            </a:r>
            <a:r>
              <a:rPr lang="zh-CN" altLang="en-US" dirty="0"/>
              <a:t>）</a:t>
            </a:r>
            <a:r>
              <a:rPr lang="zh-CN" altLang="en-US" dirty="0">
                <a:solidFill>
                  <a:srgbClr val="FF0000"/>
                </a:solidFill>
              </a:rPr>
              <a:t>但他们中间多半是神不喜欢的人，所以在旷野倒毙。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61582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a. </a:t>
            </a:r>
            <a:r>
              <a:rPr lang="zh-CN" altLang="en-US" dirty="0">
                <a:solidFill>
                  <a:srgbClr val="FF0000"/>
                </a:solidFill>
              </a:rPr>
              <a:t>这些事都是我们的鉴戒，叫我们</a:t>
            </a:r>
            <a:r>
              <a:rPr lang="zh-CN" altLang="en-US" b="1" dirty="0">
                <a:solidFill>
                  <a:srgbClr val="FF0000"/>
                </a:solidFill>
              </a:rPr>
              <a:t>不要贪恋恶事</a:t>
            </a:r>
            <a:r>
              <a:rPr lang="zh-CN" altLang="en-US" dirty="0">
                <a:solidFill>
                  <a:srgbClr val="FF0000"/>
                </a:solidFill>
              </a:rPr>
              <a:t>，像他们那样贪恋的；</a:t>
            </a: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民数记</a:t>
            </a:r>
            <a:r>
              <a:rPr lang="en-AU" dirty="0"/>
              <a:t>11:4-6 </a:t>
            </a:r>
            <a:r>
              <a:rPr lang="zh-CN" altLang="en-US" dirty="0"/>
              <a:t>“他们中间的闲杂人大起贪欲的心，以色列人又哭号说：；谁给我们肉吃呢？我们记得在埃及的时候，不花钱就吃鱼，也记得有黄瓜、西瓜、韭菜、葱、蒜。现在我们的心血枯渴了，除了吗哪以外，在我们眼前并没有别的东西！”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27755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altLang="zh-CN" b="1" dirty="0"/>
              <a:t>2) </a:t>
            </a:r>
            <a:r>
              <a:rPr lang="zh-CN" altLang="en-US" b="1" dirty="0"/>
              <a:t>以色列民在旷野所给我们的警戒</a:t>
            </a:r>
            <a:endParaRPr lang="en-AU" dirty="0"/>
          </a:p>
          <a:p>
            <a:pPr marL="0" indent="0">
              <a:buNone/>
            </a:pPr>
            <a:r>
              <a:rPr lang="en-AU" altLang="zh-CN" dirty="0">
                <a:solidFill>
                  <a:srgbClr val="FF0000"/>
                </a:solidFill>
              </a:rPr>
              <a:t>a. </a:t>
            </a:r>
            <a:r>
              <a:rPr lang="zh-CN" altLang="en-US" dirty="0">
                <a:solidFill>
                  <a:srgbClr val="FF0000"/>
                </a:solidFill>
              </a:rPr>
              <a:t>这些事都是我们的鉴戒，叫我们</a:t>
            </a:r>
            <a:r>
              <a:rPr lang="zh-CN" altLang="en-US" b="1" dirty="0">
                <a:solidFill>
                  <a:srgbClr val="FF0000"/>
                </a:solidFill>
              </a:rPr>
              <a:t>不要贪恋恶事</a:t>
            </a:r>
            <a:r>
              <a:rPr lang="zh-CN" altLang="en-US" dirty="0">
                <a:solidFill>
                  <a:srgbClr val="FF0000"/>
                </a:solidFill>
              </a:rPr>
              <a:t>，像他们那样贪恋的；</a:t>
            </a: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民数记</a:t>
            </a:r>
            <a:r>
              <a:rPr lang="en-AU" dirty="0"/>
              <a:t>11:33</a:t>
            </a:r>
            <a:r>
              <a:rPr lang="zh-CN" altLang="en-US" dirty="0"/>
              <a:t>“肉在他们牙齿之间，尚未嚼烂，耶和华的怒气就向他们发作，用最重的灾殃击杀他们。那地方便叫基博罗哈他瓦（贪欲之人的坟墓），因为他们在那里埋葬那起贪欲之心的人。”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endParaRPr lang="en-AU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9265C9-DBAF-498D-A08E-E9E82394E873}"/>
              </a:ext>
            </a:extLst>
          </p:cNvPr>
          <p:cNvSpPr txBox="1">
            <a:spLocks/>
          </p:cNvSpPr>
          <p:nvPr/>
        </p:nvSpPr>
        <p:spPr>
          <a:xfrm>
            <a:off x="1524000" y="152400"/>
            <a:ext cx="601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u="sng"/>
              <a:t>哥林多前书</a:t>
            </a:r>
            <a:r>
              <a:rPr lang="en-US" altLang="zh-CN" sz="3600" b="1" u="sng"/>
              <a:t>10</a:t>
            </a:r>
            <a:r>
              <a:rPr lang="en-AU" altLang="zh-CN" sz="3600" b="1" u="sng"/>
              <a:t>:</a:t>
            </a:r>
            <a:r>
              <a:rPr lang="en-US" altLang="zh-CN" sz="3600" b="1" u="sng"/>
              <a:t>1</a:t>
            </a:r>
            <a:r>
              <a:rPr lang="en-AU" altLang="zh-CN" sz="3600" b="1" u="sng"/>
              <a:t>-</a:t>
            </a:r>
            <a:r>
              <a:rPr lang="en-US" altLang="zh-CN" sz="3600" b="1" u="sng"/>
              <a:t>13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25297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3294</Words>
  <Application>Microsoft Office PowerPoint</Application>
  <PresentationFormat>On-screen Show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警戒拜偶像</vt:lpstr>
      <vt:lpstr>哥林多前书10:1-13</vt:lpstr>
      <vt:lpstr>哥林多前书10:1-13</vt:lpstr>
      <vt:lpstr>哥林多前书10:1-13</vt:lpstr>
      <vt:lpstr>哥林多前书10:1-13</vt:lpstr>
      <vt:lpstr>哥林多前书10:1-13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kiateck tan</cp:lastModifiedBy>
  <cp:revision>91</cp:revision>
  <dcterms:created xsi:type="dcterms:W3CDTF">2006-08-16T00:00:00Z</dcterms:created>
  <dcterms:modified xsi:type="dcterms:W3CDTF">2019-09-14T20:51:36Z</dcterms:modified>
</cp:coreProperties>
</file>