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320" r:id="rId9"/>
    <p:sldId id="318" r:id="rId10"/>
    <p:sldId id="319" r:id="rId11"/>
    <p:sldId id="327" r:id="rId12"/>
    <p:sldId id="328" r:id="rId13"/>
    <p:sldId id="329" r:id="rId14"/>
    <p:sldId id="330" r:id="rId15"/>
    <p:sldId id="331" r:id="rId16"/>
    <p:sldId id="332" r:id="rId17"/>
    <p:sldId id="257" r:id="rId18"/>
    <p:sldId id="258" r:id="rId19"/>
    <p:sldId id="333" r:id="rId20"/>
    <p:sldId id="301" r:id="rId21"/>
    <p:sldId id="300" r:id="rId22"/>
    <p:sldId id="262" r:id="rId23"/>
    <p:sldId id="334" r:id="rId24"/>
    <p:sldId id="33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5400"/>
            <a:ext cx="4572000" cy="3429000"/>
          </a:xfrm>
        </p:spPr>
        <p:txBody>
          <a:bodyPr>
            <a:normAutofit/>
          </a:bodyPr>
          <a:lstStyle/>
          <a:p>
            <a:r>
              <a:rPr lang="zh-CN" altLang="en-US" sz="6600" b="1" dirty="0"/>
              <a:t>警戒拜偶像</a:t>
            </a:r>
            <a:r>
              <a:rPr lang="en-AU" altLang="zh-CN" sz="6600" b="1" dirty="0"/>
              <a:t/>
            </a:r>
            <a:br>
              <a:rPr lang="en-AU" altLang="zh-CN" sz="6600" b="1" dirty="0"/>
            </a:br>
            <a:r>
              <a:rPr lang="zh-CN" altLang="en-US" sz="6600" b="1" dirty="0"/>
              <a:t>逃避拜偶像</a:t>
            </a:r>
            <a:endParaRPr lang="en-AU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391150"/>
            <a:ext cx="6096000" cy="6477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哥林多前书</a:t>
            </a:r>
            <a:r>
              <a:rPr lang="en-US" altLang="zh-CN" b="1" dirty="0">
                <a:solidFill>
                  <a:schemeClr val="tx1"/>
                </a:solidFill>
              </a:rPr>
              <a:t> 10:1-13, 14-22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A picture containing kylix, cup, tableware, jar&#10;&#10;Description automatically generated">
            <a:extLst>
              <a:ext uri="{FF2B5EF4-FFF2-40B4-BE49-F238E27FC236}">
                <a16:creationId xmlns="" xmlns:a16="http://schemas.microsoft.com/office/drawing/2014/main" id="{5F02ACA8-77B9-42C8-9ABC-CE8EF5E5B4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2400"/>
            <a:ext cx="444095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dirty="0"/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0" y="145737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0651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因此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我所亲爱的弟兄们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你们要逃避拜偶像的事</a:t>
            </a:r>
            <a:r>
              <a:rPr lang="en-AU" altLang="zh-CN" sz="2800" dirty="0">
                <a:highlight>
                  <a:srgbClr val="FFFF00"/>
                </a:highlight>
              </a:rPr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0" y="145737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54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</a:rPr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>
                <a:highlight>
                  <a:srgbClr val="FFFF00"/>
                </a:highlight>
              </a:rPr>
              <a:t>我说的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好像是对聪明人说的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你们要判断我所说的话</a:t>
            </a:r>
            <a:r>
              <a:rPr lang="en-AU" altLang="zh-CN" sz="2800" dirty="0">
                <a:highlight>
                  <a:srgbClr val="FFFF00"/>
                </a:highlight>
              </a:rPr>
              <a:t>.</a:t>
            </a:r>
            <a:endParaRPr lang="en-AU" sz="28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0" y="145737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2750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</a:rPr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>
                <a:highlight>
                  <a:srgbClr val="FFFF00"/>
                </a:highlight>
              </a:rPr>
              <a:t>16-17 </a:t>
            </a:r>
            <a:r>
              <a:rPr lang="zh-CN" altLang="en-US" sz="2800" dirty="0">
                <a:highlight>
                  <a:srgbClr val="FFFF00"/>
                </a:highlight>
              </a:rPr>
              <a:t>我们为福杯祝谢</a:t>
            </a:r>
            <a:r>
              <a:rPr lang="en-AU" altLang="zh-CN" sz="2800" dirty="0">
                <a:highlight>
                  <a:srgbClr val="FFFF00"/>
                </a:highlight>
              </a:rPr>
              <a:t>(</a:t>
            </a:r>
            <a:r>
              <a:rPr lang="zh-CN" altLang="en-US" sz="2800" dirty="0">
                <a:highlight>
                  <a:srgbClr val="FFFF00"/>
                </a:highlight>
              </a:rPr>
              <a:t>我们所祝谢的福杯</a:t>
            </a:r>
            <a:r>
              <a:rPr lang="en-AU" altLang="zh-CN" sz="2800" dirty="0">
                <a:highlight>
                  <a:srgbClr val="FFFF00"/>
                </a:highlight>
              </a:rPr>
              <a:t>), </a:t>
            </a:r>
            <a:r>
              <a:rPr lang="zh-CN" altLang="en-US" sz="2800" dirty="0">
                <a:highlight>
                  <a:srgbClr val="FFFF00"/>
                </a:highlight>
              </a:rPr>
              <a:t>不是同</a:t>
            </a:r>
            <a:r>
              <a:rPr lang="en-AU" altLang="zh-CN" sz="2800" dirty="0">
                <a:highlight>
                  <a:srgbClr val="FFFF00"/>
                </a:highlight>
              </a:rPr>
              <a:t>	</a:t>
            </a:r>
            <a:r>
              <a:rPr lang="zh-CN" altLang="en-US" sz="2800" dirty="0">
                <a:highlight>
                  <a:srgbClr val="FFFF00"/>
                </a:highlight>
              </a:rPr>
              <a:t>享基督的血吗</a:t>
            </a:r>
            <a:r>
              <a:rPr lang="en-AU" altLang="zh-CN" sz="2800" dirty="0">
                <a:highlight>
                  <a:srgbClr val="FFFF00"/>
                </a:highlight>
              </a:rPr>
              <a:t>? </a:t>
            </a:r>
            <a:r>
              <a:rPr lang="zh-CN" altLang="en-US" sz="2800" dirty="0">
                <a:highlight>
                  <a:srgbClr val="FFFF00"/>
                </a:highlight>
              </a:rPr>
              <a:t>我们擘饼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不是同享基督的身体吗</a:t>
            </a:r>
            <a:r>
              <a:rPr lang="en-AU" altLang="zh-CN" sz="2800" dirty="0">
                <a:highlight>
                  <a:srgbClr val="FFFF00"/>
                </a:highlight>
              </a:rPr>
              <a:t>? 	</a:t>
            </a:r>
            <a:r>
              <a:rPr lang="zh-CN" altLang="en-US" sz="2800" dirty="0">
                <a:highlight>
                  <a:srgbClr val="FFFF00"/>
                </a:highlight>
              </a:rPr>
              <a:t>因为饼只有一个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我们虽然人多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身体仍然是一个</a:t>
            </a:r>
            <a:r>
              <a:rPr lang="en-AU" altLang="zh-CN" sz="2800" dirty="0">
                <a:highlight>
                  <a:srgbClr val="FFFF00"/>
                </a:highlight>
              </a:rPr>
              <a:t>; 	</a:t>
            </a:r>
            <a:r>
              <a:rPr lang="zh-CN" altLang="en-US" sz="2800" dirty="0">
                <a:highlight>
                  <a:srgbClr val="FFFF00"/>
                </a:highlight>
              </a:rPr>
              <a:t>事实上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我们大家都同享一个饼</a:t>
            </a:r>
            <a:r>
              <a:rPr lang="en-AU" altLang="zh-CN" sz="2800" dirty="0">
                <a:highlight>
                  <a:srgbClr val="FFFF00"/>
                </a:highlight>
              </a:rPr>
              <a:t>.</a:t>
            </a:r>
            <a:endParaRPr lang="en-AU" sz="28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36443" y="148388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9951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</a:rPr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>
                <a:highlight>
                  <a:srgbClr val="FFFF00"/>
                </a:highlight>
              </a:rPr>
              <a:t>18 </a:t>
            </a:r>
            <a:r>
              <a:rPr lang="zh-CN" altLang="en-US" sz="2800" dirty="0">
                <a:highlight>
                  <a:srgbClr val="FFFF00"/>
                </a:highlight>
              </a:rPr>
              <a:t>你们看看那些按肉体来说属于以色列人的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当中</a:t>
            </a:r>
            <a:r>
              <a:rPr lang="en-AU" altLang="zh-CN" sz="2800" dirty="0">
                <a:highlight>
                  <a:srgbClr val="FFFF00"/>
                </a:highlight>
              </a:rPr>
              <a:t>	</a:t>
            </a:r>
            <a:r>
              <a:rPr lang="zh-CN" altLang="en-US" sz="2800" dirty="0">
                <a:highlight>
                  <a:srgbClr val="FFFF00"/>
                </a:highlight>
              </a:rPr>
              <a:t>吃祭物的人不是与祭坛有分吗</a:t>
            </a:r>
            <a:r>
              <a:rPr lang="en-AU" altLang="zh-CN" sz="2800" dirty="0">
                <a:highlight>
                  <a:srgbClr val="FFFF00"/>
                </a:highlight>
              </a:rPr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36443" y="148388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420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</a:rPr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>
                <a:highlight>
                  <a:srgbClr val="FFFF00"/>
                </a:highlight>
              </a:rPr>
              <a:t>19 </a:t>
            </a:r>
            <a:r>
              <a:rPr lang="zh-CN" altLang="en-US" sz="2800" dirty="0">
                <a:highlight>
                  <a:srgbClr val="FFFF00"/>
                </a:highlight>
              </a:rPr>
              <a:t>那么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我这样说是什么意思呢？我是说祭过偶</a:t>
            </a:r>
            <a:r>
              <a:rPr lang="en-AU" altLang="zh-CN" sz="2800" dirty="0">
                <a:highlight>
                  <a:srgbClr val="FFFF00"/>
                </a:highlight>
              </a:rPr>
              <a:t>	  </a:t>
            </a:r>
            <a:r>
              <a:rPr lang="zh-CN" altLang="en-US" sz="2800" dirty="0">
                <a:highlight>
                  <a:srgbClr val="FFFF00"/>
                </a:highlight>
              </a:rPr>
              <a:t>像的食物算得了什么吗？我是说偶像算得了什么</a:t>
            </a:r>
            <a:r>
              <a:rPr lang="en-AU" altLang="zh-CN" sz="2800" dirty="0">
                <a:highlight>
                  <a:srgbClr val="FFFF00"/>
                </a:highlight>
              </a:rPr>
              <a:t>	</a:t>
            </a:r>
            <a:r>
              <a:rPr lang="zh-CN" altLang="en-US" sz="2800" dirty="0">
                <a:highlight>
                  <a:srgbClr val="FFFF00"/>
                </a:highlight>
              </a:rPr>
              <a:t>吗</a:t>
            </a:r>
            <a:r>
              <a:rPr lang="en-AU" altLang="zh-CN" sz="2800" dirty="0">
                <a:highlight>
                  <a:srgbClr val="FFFF00"/>
                </a:highlight>
              </a:rPr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36443" y="148388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979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</a:rPr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>
                <a:highlight>
                  <a:srgbClr val="FFFF00"/>
                </a:highlight>
              </a:rPr>
              <a:t>20 </a:t>
            </a:r>
            <a:r>
              <a:rPr lang="zh-CN" altLang="en-US" sz="2800" dirty="0">
                <a:highlight>
                  <a:srgbClr val="FFFF00"/>
                </a:highlight>
              </a:rPr>
              <a:t>不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我是说</a:t>
            </a:r>
            <a:r>
              <a:rPr lang="en-AU" altLang="zh-CN" sz="2800" dirty="0">
                <a:highlight>
                  <a:srgbClr val="FFFF00"/>
                </a:highlight>
              </a:rPr>
              <a:t>: </a:t>
            </a:r>
            <a:r>
              <a:rPr lang="zh-CN" altLang="en-US" sz="2800" dirty="0">
                <a:highlight>
                  <a:srgbClr val="FFFF00"/>
                </a:highlight>
              </a:rPr>
              <a:t>外族人所献的祭是给鬼魔的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不是</a:t>
            </a:r>
            <a:r>
              <a:rPr lang="en-AU" altLang="zh-CN" sz="2800" dirty="0">
                <a:highlight>
                  <a:srgbClr val="FFFF00"/>
                </a:highlight>
              </a:rPr>
              <a:t>	</a:t>
            </a:r>
            <a:r>
              <a:rPr lang="zh-CN" altLang="en-US" sz="2800" dirty="0">
                <a:highlight>
                  <a:srgbClr val="FFFF00"/>
                </a:highlight>
              </a:rPr>
              <a:t>献给神的</a:t>
            </a:r>
            <a:r>
              <a:rPr lang="en-AU" altLang="zh-CN" sz="2800" dirty="0">
                <a:highlight>
                  <a:srgbClr val="FFFF00"/>
                </a:highlight>
              </a:rPr>
              <a:t>. </a:t>
            </a:r>
            <a:r>
              <a:rPr lang="zh-CN" altLang="en-US" sz="2800" dirty="0">
                <a:highlight>
                  <a:srgbClr val="FFFF00"/>
                </a:highlight>
              </a:rPr>
              <a:t>我不愿意你们与鬼魔同伙</a:t>
            </a:r>
            <a:r>
              <a:rPr lang="en-AU" altLang="zh-CN" sz="2800" dirty="0">
                <a:highlight>
                  <a:srgbClr val="FFFF00"/>
                </a:highlight>
              </a:rPr>
              <a:t>. </a:t>
            </a:r>
            <a:r>
              <a:rPr lang="en-US" sz="2800" dirty="0">
                <a:highlight>
                  <a:srgbClr val="FFFF00"/>
                </a:highlight>
              </a:rPr>
              <a:t>21 </a:t>
            </a:r>
            <a:r>
              <a:rPr lang="zh-CN" altLang="en-US" sz="2800" dirty="0">
                <a:highlight>
                  <a:srgbClr val="FFFF00"/>
                </a:highlight>
              </a:rPr>
              <a:t>你们不能</a:t>
            </a:r>
            <a:r>
              <a:rPr lang="en-AU" altLang="zh-CN" sz="2800" dirty="0">
                <a:highlight>
                  <a:srgbClr val="FFFF00"/>
                </a:highlight>
              </a:rPr>
              <a:t>	</a:t>
            </a:r>
            <a:r>
              <a:rPr lang="zh-CN" altLang="en-US" sz="2800" dirty="0">
                <a:highlight>
                  <a:srgbClr val="FFFF00"/>
                </a:highlight>
              </a:rPr>
              <a:t>既喝主杯</a:t>
            </a:r>
            <a:r>
              <a:rPr lang="en-AU" altLang="zh-CN" sz="2800" dirty="0">
                <a:highlight>
                  <a:srgbClr val="FFFF00"/>
                </a:highlight>
              </a:rPr>
              <a:t>, </a:t>
            </a:r>
            <a:r>
              <a:rPr lang="zh-CN" altLang="en-US" sz="2800" dirty="0">
                <a:highlight>
                  <a:srgbClr val="FFFF00"/>
                </a:highlight>
              </a:rPr>
              <a:t>又喝鬼魔的杯</a:t>
            </a:r>
            <a:r>
              <a:rPr lang="en-AU" altLang="zh-CN" sz="2800" dirty="0">
                <a:highlight>
                  <a:srgbClr val="FFFF00"/>
                </a:highlight>
              </a:rPr>
              <a:t>; </a:t>
            </a:r>
            <a:r>
              <a:rPr lang="zh-CN" altLang="en-US" sz="2800" dirty="0">
                <a:highlight>
                  <a:srgbClr val="FFFF00"/>
                </a:highlight>
              </a:rPr>
              <a:t>不能既分享主的宴席</a:t>
            </a:r>
            <a:r>
              <a:rPr lang="en-AU" altLang="zh-CN" sz="2800" dirty="0">
                <a:highlight>
                  <a:srgbClr val="FFFF00"/>
                </a:highlight>
              </a:rPr>
              <a:t>, 	</a:t>
            </a:r>
            <a:r>
              <a:rPr lang="zh-CN" altLang="en-US" sz="2800" dirty="0">
                <a:highlight>
                  <a:srgbClr val="FFFF00"/>
                </a:highlight>
              </a:rPr>
              <a:t>又</a:t>
            </a:r>
            <a:r>
              <a:rPr lang="en-AU" altLang="zh-CN" sz="2800" dirty="0">
                <a:highlight>
                  <a:srgbClr val="FFFF00"/>
                </a:highlight>
              </a:rPr>
              <a:t>	</a:t>
            </a:r>
            <a:r>
              <a:rPr lang="zh-CN" altLang="en-US" sz="2800" dirty="0">
                <a:highlight>
                  <a:srgbClr val="FFFF00"/>
                </a:highlight>
              </a:rPr>
              <a:t>分享鬼魔的宴席</a:t>
            </a:r>
            <a:r>
              <a:rPr lang="en-AU" altLang="zh-CN" sz="2800" dirty="0">
                <a:highlight>
                  <a:srgbClr val="FFFF00"/>
                </a:highlight>
              </a:rPr>
              <a:t>.</a:t>
            </a:r>
            <a:endParaRPr lang="en-AU" sz="28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36443" y="148388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8799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8B4ED-DF95-4F77-A1AC-95720DA3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2" y="57682"/>
            <a:ext cx="2663191" cy="248853"/>
          </a:xfrm>
        </p:spPr>
        <p:txBody>
          <a:bodyPr>
            <a:noAutofit/>
          </a:bodyPr>
          <a:lstStyle/>
          <a:p>
            <a:r>
              <a:rPr lang="zh-CN" altLang="en-US" sz="1600" b="1" dirty="0"/>
              <a:t>圣经索引</a:t>
            </a:r>
            <a:r>
              <a:rPr lang="en-AU" altLang="zh-CN" sz="1600" b="1" dirty="0"/>
              <a:t>:  </a:t>
            </a:r>
            <a:r>
              <a:rPr lang="zh-CN" altLang="en-US" sz="1600" b="1" dirty="0"/>
              <a:t>撒旦（魔鬼）</a:t>
            </a:r>
            <a:endParaRPr lang="en-AU" sz="1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18A293-DBB0-44A0-B1B0-C78C68F2F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6908" y="57682"/>
            <a:ext cx="2924922" cy="67426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它是空中掌权者的首领，是一切邪灵的统治者（太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25:41;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11:15;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2:2; 6:11, 12;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它是这世界的王和神（约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12:31; 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14:30; 16:11;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4:4;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5:19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它控制着这世界的国家和领袖（路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4:5,6;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16:14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它虽掌死权（来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），但能力却受神的限制（伯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1:10-12;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4:4; 5:18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撒旦的特征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它从起初就犯了罪（约一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它是一切罪人之父（约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8:41, 44;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3:8,10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它从起初就是杀人的（约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8:44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它是说谎的，也是说谎人之父（约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8:44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在它里面没有真理（约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8:44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它欺骗全世界（林后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2:11;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6:11;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帖后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2:8-10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；启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en-AU" altLang="zh-CN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撒旦的工作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它抵挡神和信徒的工作（亚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13:19, 39;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帖前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2:18;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彼前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它能装成光明的天使来欺骗人（林后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11:14)</a:t>
            </a: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它试探耶稣和所有的人（太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4:1-11;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帖前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3:5)</a:t>
            </a: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它把罪带到是世上来使人堕落（创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3:1-6, 16;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5:12-14)</a:t>
            </a: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它用奇事迷惑人（太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24:24;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帖后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2:9-11)</a:t>
            </a: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它用诡计迷惑人（弗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6:11;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12:9; 20:10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它使不信的恶人心思蒙昧（林后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4:4)</a:t>
            </a: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它在神面前控告信徒（伯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1:9-11;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12:9, 10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它使人生病、受苦和遭难（路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13:16;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10:38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43B92B54-EA27-48BD-A48C-B309149D8163}"/>
              </a:ext>
            </a:extLst>
          </p:cNvPr>
          <p:cNvSpPr txBox="1">
            <a:spLocks/>
          </p:cNvSpPr>
          <p:nvPr/>
        </p:nvSpPr>
        <p:spPr>
          <a:xfrm>
            <a:off x="3135431" y="969144"/>
            <a:ext cx="2951426" cy="491233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1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3E23706D-0102-40DF-B0E7-A0496A479EA3}"/>
              </a:ext>
            </a:extLst>
          </p:cNvPr>
          <p:cNvSpPr txBox="1">
            <a:spLocks/>
          </p:cNvSpPr>
          <p:nvPr/>
        </p:nvSpPr>
        <p:spPr>
          <a:xfrm>
            <a:off x="6191830" y="57682"/>
            <a:ext cx="2846453" cy="664791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它进到人的心里使他们心中充满罪恶（约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13:2, 27;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5:3;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它曲解神的话语（太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4:6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它差遣它的使者来攻击我们（林后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12:7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它象狮子寻找可吞吃的人（彼前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它把道从人的心中夺去（路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8:12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它迷惑列国（启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20:3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6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撒旦的失败 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----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胜过撒旦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只有当神许可时，它才能折磨信徒（伯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2:3-8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它试探我们，不能超过我们在主里所能承受的（林前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10:13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耶稣的死和复活，胜过了它的工作和权能（来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2:14, 15;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信徒可以抵挡它（弗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4:27; 6:11;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雅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4:7;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彼前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5:8,9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信徒可以穿戴神的全副军装（弗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6:11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神保护信徒（约一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5:18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基督为信徒代求（路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22:31, 32;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17:15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1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7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撒旦的最终结局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它已受咒诅（创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3:15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耶稣来为要毁坏撒旦的工作（约一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耶稣借着他的死和复活胜过了死亡和掌死权的魔鬼（来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这世界的王要被赶出去（约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12:31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撒旦和他的使者被赶出天堂来到地上（启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12:7-9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在千禧年撒旦将被捆绑和扔在无底坑里（启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20:1-3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最后魔鬼和它的使者，将被扔在永远不熄灭的火湖里（太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25:41;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20:10)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81887467-18B9-4DE9-B4D7-9370239507BC}"/>
              </a:ext>
            </a:extLst>
          </p:cNvPr>
          <p:cNvSpPr txBox="1">
            <a:spLocks/>
          </p:cNvSpPr>
          <p:nvPr/>
        </p:nvSpPr>
        <p:spPr>
          <a:xfrm>
            <a:off x="105716" y="306536"/>
            <a:ext cx="3134687" cy="64937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撒旦的来历和堕落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en-AU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造它时是完美的（创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1:31;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四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1:16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它所做的无可指责（结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28:15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它满有智慧，完美无暇（结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28:12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它极受尊容（结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28:14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它被安置在神圣山上的宝座旁（结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28:14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它变得骄傲并犯了罪（结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28:15,17;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它被逐出神的山，丧失天上的位置（结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28:16,17;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耶稣基督告诫人们撒当的存在（太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13:38;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10:18;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11:18;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22:3,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31;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8:44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撒当的名字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 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----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与神和人作对的 （代上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21:1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;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亚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1:13,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13:16;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2:11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；帖前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2:18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魔鬼 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----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毁谤和控诉弟兄的（太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25:41;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4:3;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:9,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10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龙（启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12:3,7; 13:2; 20:2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蛇（创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3:1;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12:9; 20:2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别西卜（鬼王）（太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10:25; 12:24-27;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3:22;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11:15-19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彼列（林后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6:15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早晨之子（赛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14:12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恶者（太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13: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19, 38;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6:16;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2:13;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5:19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试探人的（太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4:3;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帖前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3:5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这世界的神（林后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4:4;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 约一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5:19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空中掌权者的首领（弗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2:2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这世界的王（约</a:t>
            </a:r>
            <a:r>
              <a:rPr lang="en-AU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12:31; 14:30; 16:11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3 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撒旦目前的地位和权能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它的级别最高（犹</a:t>
            </a:r>
            <a:r>
              <a:rPr lang="en-US" altLang="zh-CN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11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1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altLang="zh-CN" sz="9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9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9" name="Picture 8" descr="A black sign with white text&#10;&#10;Description automatically generated">
            <a:extLst>
              <a:ext uri="{FF2B5EF4-FFF2-40B4-BE49-F238E27FC236}">
                <a16:creationId xmlns="" xmlns:a16="http://schemas.microsoft.com/office/drawing/2014/main" id="{912042A4-2E74-4C33-926A-A8FD10F1D2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7318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75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8B4ED-DF95-4F77-A1AC-95720DA3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16" y="228600"/>
            <a:ext cx="2663191" cy="248853"/>
          </a:xfrm>
        </p:spPr>
        <p:txBody>
          <a:bodyPr>
            <a:noAutofit/>
          </a:bodyPr>
          <a:lstStyle/>
          <a:p>
            <a:r>
              <a:rPr lang="zh-CN" altLang="en-US" sz="1400" b="1" dirty="0">
                <a:latin typeface="DengXian" panose="02010600030101010101" pitchFamily="2" charset="-122"/>
                <a:ea typeface="DengXian" panose="02010600030101010101" pitchFamily="2" charset="-122"/>
              </a:rPr>
              <a:t>圣经索引</a:t>
            </a:r>
            <a:r>
              <a:rPr lang="en-AU" altLang="zh-CN" sz="1400" b="1" dirty="0">
                <a:latin typeface="DengXian" panose="02010600030101010101" pitchFamily="2" charset="-122"/>
                <a:ea typeface="DengXian" panose="02010600030101010101" pitchFamily="2" charset="-122"/>
              </a:rPr>
              <a:t>:  </a:t>
            </a:r>
            <a:r>
              <a:rPr lang="zh-CN" altLang="en-US" sz="14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邪鬼（恶鬼和魔鬼）</a:t>
            </a:r>
            <a:endParaRPr lang="en-AU" sz="1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18A293-DBB0-44A0-B1B0-C78C68F2F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6" y="228600"/>
            <a:ext cx="2741481" cy="64007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邪鬼的工作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它们与好的天使和神的子民进行着属灵的争战（但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10:13;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6:12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它们能影响世上的统治者，使他们互相作战（启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16:14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它们能附在人和动物身上（太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8:16, 28-32;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8:7; 16:16, 18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它们能使人在身体或精神上患病（太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:32;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12:22;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8:35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它们能使人饱受痛苦和自我伤害（太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15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:22;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5:5; 9:18, 20, 22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一个人可以被许多鬼附在身上（太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12:45;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8:2, 30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有时它们把人赶出自己的家（可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5:5;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8:29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它们引诱人去听从魔鬼的道理（提前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4:1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它们能行奇事来诱惑人（启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16:14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它们使人敬拜它而不敬拜神（申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32:17;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林前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10:20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它们借行法术的、算命的、灵媒、交鬼的、占卜的、圆梦的、观兆的和观天象的来行事（出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7:11;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利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20:27;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撒上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28:8;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结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21:21;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但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4:7;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16:16; 1:19;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加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5:20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它们反对纯正的道理、属神的智慧和信徒之间的属灵交通（林前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10:20-22;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提前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4:1-3;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雅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3:15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它们有时被神利用来成就祂的旨意（士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9:23;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王上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22:21-23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en-AU" altLang="zh-CN" sz="900" b="1" dirty="0"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endParaRPr lang="en-AU" altLang="zh-CN" sz="900" dirty="0">
              <a:latin typeface="+mn-ea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43B92B54-EA27-48BD-A48C-B309149D8163}"/>
              </a:ext>
            </a:extLst>
          </p:cNvPr>
          <p:cNvSpPr txBox="1">
            <a:spLocks/>
          </p:cNvSpPr>
          <p:nvPr/>
        </p:nvSpPr>
        <p:spPr>
          <a:xfrm>
            <a:off x="3135431" y="969144"/>
            <a:ext cx="2951426" cy="491233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1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3E23706D-0102-40DF-B0E7-A0496A479EA3}"/>
              </a:ext>
            </a:extLst>
          </p:cNvPr>
          <p:cNvSpPr txBox="1">
            <a:spLocks/>
          </p:cNvSpPr>
          <p:nvPr/>
        </p:nvSpPr>
        <p:spPr>
          <a:xfrm>
            <a:off x="6191830" y="228600"/>
            <a:ext cx="2846453" cy="640079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5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耶稣有胜过邪鬼的权能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邪鬼知道基督是谁，并且害怕他（可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1:24;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4:41;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19:15;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雅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2:19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它们承认并服从耶稣的权柄（可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:27;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4:35,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41;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8:27-33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主耶稣借圣灵的能力赶鬼（太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4:24; 8:16; 12:28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使徒奉主耶稣名的能力赶鬼（太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10:17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信徒奉主耶稣的名赶鬼（可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16:17;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8:6, 7; 16:16-18; 9:11,12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有时需要禁食和祷告才能赶鬼（可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9:29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en-AU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邪鬼的最后结局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它们将和魔鬼一同被赶出天上（启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12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:9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它们将受审判，并且被丢进永水火里去（太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25:41;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彼后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:4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81887467-18B9-4DE9-B4D7-9370239507BC}"/>
              </a:ext>
            </a:extLst>
          </p:cNvPr>
          <p:cNvSpPr txBox="1">
            <a:spLocks/>
          </p:cNvSpPr>
          <p:nvPr/>
        </p:nvSpPr>
        <p:spPr>
          <a:xfrm>
            <a:off x="105716" y="609600"/>
            <a:ext cx="3134687" cy="601979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邪鬼的名字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污鬼（可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1:23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恶鬼（徒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19:12-15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引诱人的邪灵（提前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4:1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巫鬼（行巫术之灵）（徒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16:16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邪鬼的来历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神造它他时是完全的（创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1:31;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西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1:16)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它曾经是天使，因犯罪而堕落（彼后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2:4;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犹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撒旦和其他天使的堕落，是在人堕落之前（创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3:1-6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一部分堕落了的天使被铁链锁住，丢在地狱里的等候审判之日（彼后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2:4;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犹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另一些堕落的天使（邪灵）则是自由的，它们与好的天使以及神的儿女为敌（但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10:13;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6:12;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12:7-9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3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邪鬼的特点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是没有身体的（太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8:16;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8:2, 3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是凶恶的（路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9:39;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徒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19:16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是污秽不洁的（太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10:1;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4:33, 8:</a:t>
            </a:r>
            <a:r>
              <a:rPr lang="en-US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29)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是游行不定的（路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11:24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是想住在人的身体之中的（路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11:24-26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数目众多（可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5:9, 13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是侍奉鬼王别西卜（撒旦）的（太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12:24-26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有不同等级和能力（可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9:28, 29;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 路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11:26; 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犹</a:t>
            </a:r>
            <a:r>
              <a:rPr lang="en-AU" altLang="zh-CN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altLang="zh-CN" sz="1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altLang="zh-CN" sz="1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AU" sz="9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9" name="Picture 8" descr="A black sign with white text&#10;&#10;Description automatically generated">
            <a:extLst>
              <a:ext uri="{FF2B5EF4-FFF2-40B4-BE49-F238E27FC236}">
                <a16:creationId xmlns="" xmlns:a16="http://schemas.microsoft.com/office/drawing/2014/main" id="{CEF5BDEB-DE50-4BBF-AA7B-24ACF1548D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830" y="3772282"/>
            <a:ext cx="2914118" cy="291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99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b="1" dirty="0">
                <a:solidFill>
                  <a:srgbClr val="FF0000"/>
                </a:solidFill>
              </a:rPr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>
                <a:highlight>
                  <a:srgbClr val="FFFF00"/>
                </a:highlight>
              </a:rPr>
              <a:t>22 </a:t>
            </a:r>
            <a:r>
              <a:rPr lang="zh-CN" altLang="en-US" sz="2800" dirty="0">
                <a:highlight>
                  <a:srgbClr val="FFFF00"/>
                </a:highlight>
              </a:rPr>
              <a:t>我们要使主心生嫉妒吗</a:t>
            </a:r>
            <a:r>
              <a:rPr lang="en-AU" altLang="zh-CN" sz="2800" dirty="0">
                <a:highlight>
                  <a:srgbClr val="FFFF00"/>
                </a:highlight>
              </a:rPr>
              <a:t>?</a:t>
            </a:r>
            <a:r>
              <a:rPr lang="zh-CN" altLang="en-US" sz="2800" dirty="0">
                <a:highlight>
                  <a:srgbClr val="FFFF00"/>
                </a:highlight>
              </a:rPr>
              <a:t>难道我们比他还强吗</a:t>
            </a:r>
            <a:r>
              <a:rPr lang="en-AU" altLang="zh-CN" sz="2800" dirty="0">
                <a:highlight>
                  <a:srgbClr val="FFFF00"/>
                </a:highlight>
              </a:rPr>
              <a:t>?</a:t>
            </a:r>
            <a:endParaRPr lang="en-AU" sz="2800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7EB5DB-1460-4EDE-9563-C7B96AF8CCD2}"/>
              </a:ext>
            </a:extLst>
          </p:cNvPr>
          <p:cNvSpPr txBox="1"/>
          <p:nvPr/>
        </p:nvSpPr>
        <p:spPr>
          <a:xfrm>
            <a:off x="19878" y="3244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犹太人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A0789E-E27C-4B91-9E04-53824565841D}"/>
              </a:ext>
            </a:extLst>
          </p:cNvPr>
          <p:cNvSpPr txBox="1"/>
          <p:nvPr/>
        </p:nvSpPr>
        <p:spPr>
          <a:xfrm>
            <a:off x="0" y="42233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外邦人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98181D-0B98-4C79-93CD-7C265D7063F9}"/>
              </a:ext>
            </a:extLst>
          </p:cNvPr>
          <p:cNvSpPr txBox="1"/>
          <p:nvPr/>
        </p:nvSpPr>
        <p:spPr>
          <a:xfrm>
            <a:off x="36443" y="148388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基督徒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009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不要贪恋恶事，像他们那样贪恋的；也不要拜偶像，像他们有人拜的。如经上所记：“百姓坐下吃喝，起来玩爽。”我们也不要行奸淫，像他们有人行的，一天就倒毙了二万三千人；也不要试探主，像他们有人试探的，就被蛇所灭；你们也不要发怨言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16631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760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/>
              <a:t>耶和华看见他的儿女惹动他，就厌恶他们， </a:t>
            </a:r>
            <a:r>
              <a:rPr lang="en-US" baseline="30000" dirty="0"/>
              <a:t>20</a:t>
            </a:r>
            <a:r>
              <a:rPr lang="en-US" dirty="0"/>
              <a:t> </a:t>
            </a:r>
            <a:r>
              <a:rPr lang="zh-CN" altLang="en-US" dirty="0"/>
              <a:t>说，我要向他们掩面，看他们的结局如何。他们本是极乖僻的族类，心中无诚实的儿女。 </a:t>
            </a:r>
            <a:r>
              <a:rPr lang="en-US" baseline="30000" dirty="0"/>
              <a:t>21</a:t>
            </a:r>
            <a:r>
              <a:rPr lang="en-US" dirty="0"/>
              <a:t> </a:t>
            </a:r>
            <a:r>
              <a:rPr lang="zh-CN" altLang="en-US" dirty="0"/>
              <a:t>他们以那不算为神的触动我的愤恨，以虚无的神惹了我的怒气。我也要以那不成子民的触动他们的愤恨，以愚昧的国民惹了他们的怒气。</a:t>
            </a:r>
            <a:r>
              <a:rPr lang="en-US" dirty="0"/>
              <a:t> (</a:t>
            </a:r>
            <a:r>
              <a:rPr lang="en-US" dirty="0" err="1"/>
              <a:t>Deu</a:t>
            </a:r>
            <a:r>
              <a:rPr lang="en-US" dirty="0"/>
              <a:t> 32:19 CUS)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3979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zh-CN" altLang="en-US" dirty="0"/>
              <a:t>所以神将祂升为至高，又赐给他那超乎万名之上的名，叫一切在天上的，地上的，和地底下的，因耶稣的名，无不屈膝，无不口称耶稣基督为主，使荣耀归与父神。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zh-CN" altLang="en-US" sz="3600" dirty="0"/>
              <a:t>腓力比书</a:t>
            </a:r>
            <a:r>
              <a:rPr lang="en-US" sz="3600" dirty="0"/>
              <a:t>2:9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56353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65" y="228600"/>
            <a:ext cx="6019800" cy="457200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u="sng" dirty="0"/>
              <a:t>反思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838200"/>
            <a:ext cx="8686800" cy="5562600"/>
          </a:xfrm>
        </p:spPr>
        <p:txBody>
          <a:bodyPr>
            <a:normAutofit lnSpcReduction="10000"/>
          </a:bodyPr>
          <a:lstStyle/>
          <a:p>
            <a:pPr lvl="0"/>
            <a:r>
              <a:rPr lang="zh-CN" altLang="en-US" dirty="0"/>
              <a:t>你们要逃避淫行。人所犯的，无论什么罪，都在身子以外。惟有行淫的，是得罪自己的身子。</a:t>
            </a:r>
            <a:r>
              <a:rPr lang="en-US" dirty="0"/>
              <a:t> (1Co 6:18 CUS)</a:t>
            </a:r>
          </a:p>
          <a:p>
            <a:pPr lvl="0"/>
            <a:r>
              <a:rPr lang="zh-CN" altLang="en-US" dirty="0"/>
              <a:t>但那些想要发财的人，就陷在迷惑，落在网罗，和许多无知有害的私欲里，叫人沉在败坏和灭亡中。 贪财是万恶之根。有人贪恋钱财，就被引诱离了真道，用许多愁苦把自己刺透了。 但你这属神的人，要逃避这些事，追求公义，敬虔，信心，爱心，忍耐，温柔。</a:t>
            </a:r>
            <a:r>
              <a:rPr lang="en-US" dirty="0"/>
              <a:t> (1Ti 6:9-11 CUS)</a:t>
            </a:r>
            <a:endParaRPr lang="en-AU" dirty="0"/>
          </a:p>
          <a:p>
            <a:pPr lvl="0"/>
            <a:r>
              <a:rPr lang="zh-CN" altLang="en-US" dirty="0"/>
              <a:t>你要逃避少年的私欲，同那清心祷告主的人追求公义，信德，仁爱，和平。</a:t>
            </a:r>
            <a:r>
              <a:rPr lang="en-US" dirty="0"/>
              <a:t> (2Ti 2:22 CUS)</a:t>
            </a:r>
            <a:endParaRPr lang="en-AU" dirty="0"/>
          </a:p>
          <a:p>
            <a:pPr lvl="0"/>
            <a:endParaRPr lang="en-AU" dirty="0"/>
          </a:p>
          <a:p>
            <a:pPr marL="0" indent="0">
              <a:buNone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6088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65" y="228600"/>
            <a:ext cx="6019800" cy="457200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u="sng" dirty="0"/>
              <a:t>反思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838200"/>
            <a:ext cx="8686800" cy="5562600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谁会去接替福音的工作？</a:t>
            </a:r>
            <a:endParaRPr lang="en-US" dirty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pPr marL="0" indent="0">
              <a:buNone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5270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65" y="228600"/>
            <a:ext cx="6019800" cy="457200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u="sng" dirty="0"/>
              <a:t>反思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838200"/>
            <a:ext cx="8686800" cy="5562600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谁会去接替福音的工作？</a:t>
            </a:r>
            <a:endParaRPr lang="en-AU" altLang="zh-CN" dirty="0"/>
          </a:p>
          <a:p>
            <a:pPr lvl="0"/>
            <a:r>
              <a:rPr lang="zh-CN" altLang="en-US" dirty="0"/>
              <a:t>你怎么预备自己呢？</a:t>
            </a:r>
            <a:endParaRPr lang="en-US" dirty="0"/>
          </a:p>
          <a:p>
            <a:pPr lvl="0"/>
            <a:endParaRPr lang="en-AU" dirty="0"/>
          </a:p>
          <a:p>
            <a:pPr lvl="0"/>
            <a:endParaRPr lang="en-AU" dirty="0"/>
          </a:p>
          <a:p>
            <a:pPr marL="0" indent="0">
              <a:buNone/>
            </a:pPr>
            <a:endParaRPr lang="en-US" altLang="zh-CN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531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</a:t>
            </a:r>
            <a:r>
              <a:rPr lang="zh-CN" altLang="en-US" sz="3600" dirty="0">
                <a:highlight>
                  <a:srgbClr val="FFFF00"/>
                </a:highlight>
              </a:rPr>
              <a:t>不要贪恋恶事</a:t>
            </a:r>
            <a:r>
              <a:rPr lang="zh-CN" altLang="en-US" sz="3600" dirty="0"/>
              <a:t>，像他们那样贪恋的；也不要拜偶像，像他们有人拜的。如经上所记：“百姓坐下吃喝，起来玩爽。”我们也不要行奸淫，像他们有人行的，一天就倒毙了二万三千人；也不要试探主，像他们有人试探的，就被蛇所灭；你们也不要发怨言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308507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</a:t>
            </a:r>
            <a:r>
              <a:rPr lang="zh-CN" altLang="en-US" sz="3600" dirty="0">
                <a:highlight>
                  <a:srgbClr val="FFFF00"/>
                </a:highlight>
              </a:rPr>
              <a:t>不要贪恋恶事</a:t>
            </a:r>
            <a:r>
              <a:rPr lang="zh-CN" altLang="en-US" sz="3600" dirty="0"/>
              <a:t>，像他们那样贪恋的；也</a:t>
            </a:r>
            <a:r>
              <a:rPr lang="zh-CN" altLang="en-US" sz="3600" dirty="0">
                <a:highlight>
                  <a:srgbClr val="FFFF00"/>
                </a:highlight>
              </a:rPr>
              <a:t>不要拜偶像</a:t>
            </a:r>
            <a:r>
              <a:rPr lang="zh-CN" altLang="en-US" sz="3600" dirty="0"/>
              <a:t>，像他们有人拜的。如经上所记：“百姓坐下吃喝，起来玩爽。”我们也不要行奸淫，像他们有人行的，一天就倒毙了二万三千人；也不要试探主，像他们有人试探的，就被蛇所灭；你们也不要发怨言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222150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</a:t>
            </a:r>
            <a:r>
              <a:rPr lang="zh-CN" altLang="en-US" sz="3600" dirty="0">
                <a:highlight>
                  <a:srgbClr val="FFFF00"/>
                </a:highlight>
              </a:rPr>
              <a:t>不要贪恋恶事</a:t>
            </a:r>
            <a:r>
              <a:rPr lang="zh-CN" altLang="en-US" sz="3600" dirty="0"/>
              <a:t>，像他们那样贪恋的；也</a:t>
            </a:r>
            <a:r>
              <a:rPr lang="zh-CN" altLang="en-US" sz="3600" dirty="0">
                <a:highlight>
                  <a:srgbClr val="FFFF00"/>
                </a:highlight>
              </a:rPr>
              <a:t>不要拜偶像</a:t>
            </a:r>
            <a:r>
              <a:rPr lang="zh-CN" altLang="en-US" sz="3600" dirty="0"/>
              <a:t>，像他们有人拜的。如经上所记：“百姓坐下吃喝，起来玩爽。”我们也</a:t>
            </a:r>
            <a:r>
              <a:rPr lang="zh-CN" altLang="en-US" sz="3600" dirty="0">
                <a:highlight>
                  <a:srgbClr val="FFFF00"/>
                </a:highlight>
              </a:rPr>
              <a:t>不要行奸淫</a:t>
            </a:r>
            <a:r>
              <a:rPr lang="zh-CN" altLang="en-US" sz="3600" dirty="0"/>
              <a:t>，像他们有人行的，一天就倒毙了二万三千人；也不要试探主，像他们有人试探的，就被蛇所灭；你们也不要发怨言，像他们有发怨言的，就被灭命的所灭。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17587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</a:t>
            </a:r>
            <a:r>
              <a:rPr lang="zh-CN" altLang="en-US" sz="3600" dirty="0">
                <a:highlight>
                  <a:srgbClr val="FFFF00"/>
                </a:highlight>
              </a:rPr>
              <a:t>不要贪恋恶事</a:t>
            </a:r>
            <a:r>
              <a:rPr lang="zh-CN" altLang="en-US" sz="3600" dirty="0"/>
              <a:t>，像他们那样贪恋的；也</a:t>
            </a:r>
            <a:r>
              <a:rPr lang="zh-CN" altLang="en-US" sz="3600" dirty="0">
                <a:highlight>
                  <a:srgbClr val="FFFF00"/>
                </a:highlight>
              </a:rPr>
              <a:t>不要拜偶像</a:t>
            </a:r>
            <a:r>
              <a:rPr lang="zh-CN" altLang="en-US" sz="3600" dirty="0"/>
              <a:t>，像他们有人拜的。如经上所记：“百姓坐下吃喝，起来玩爽。”我们也</a:t>
            </a:r>
            <a:r>
              <a:rPr lang="zh-CN" altLang="en-US" sz="3600" dirty="0">
                <a:highlight>
                  <a:srgbClr val="FFFF00"/>
                </a:highlight>
              </a:rPr>
              <a:t>不要行奸淫</a:t>
            </a:r>
            <a:r>
              <a:rPr lang="zh-CN" altLang="en-US" sz="3600" dirty="0"/>
              <a:t>，像他们有人行的，一天就倒毙了二万三千人；也</a:t>
            </a:r>
            <a:r>
              <a:rPr lang="zh-CN" altLang="en-US" sz="3600" dirty="0">
                <a:highlight>
                  <a:srgbClr val="FFFF00"/>
                </a:highlight>
              </a:rPr>
              <a:t>不要试探主</a:t>
            </a:r>
            <a:r>
              <a:rPr lang="zh-CN" altLang="en-US" sz="3600" dirty="0"/>
              <a:t>，像他们有人试探的，就被蛇所灭；你们也不要发怨言，像他们有发怨言的，就被灭命的所灭。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429356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6-10 </a:t>
            </a:r>
            <a:r>
              <a:rPr lang="zh-CN" altLang="en-US" sz="3600" dirty="0"/>
              <a:t>这些事都是我们的鉴戒，叫我们</a:t>
            </a:r>
            <a:r>
              <a:rPr lang="zh-CN" altLang="en-US" sz="3600" dirty="0">
                <a:highlight>
                  <a:srgbClr val="FFFF00"/>
                </a:highlight>
              </a:rPr>
              <a:t>不要贪恋恶事</a:t>
            </a:r>
            <a:r>
              <a:rPr lang="zh-CN" altLang="en-US" sz="3600" dirty="0"/>
              <a:t>，像他们那样贪恋的；也</a:t>
            </a:r>
            <a:r>
              <a:rPr lang="zh-CN" altLang="en-US" sz="3600" dirty="0">
                <a:highlight>
                  <a:srgbClr val="FFFF00"/>
                </a:highlight>
              </a:rPr>
              <a:t>不要拜偶像</a:t>
            </a:r>
            <a:r>
              <a:rPr lang="zh-CN" altLang="en-US" sz="3600" dirty="0"/>
              <a:t>，像他们有人拜的。如经上所记：“百姓坐下吃喝，起来玩爽。”我们也</a:t>
            </a:r>
            <a:r>
              <a:rPr lang="zh-CN" altLang="en-US" sz="3600" dirty="0">
                <a:highlight>
                  <a:srgbClr val="FFFF00"/>
                </a:highlight>
              </a:rPr>
              <a:t>不要行奸淫</a:t>
            </a:r>
            <a:r>
              <a:rPr lang="zh-CN" altLang="en-US" sz="3600" dirty="0"/>
              <a:t>，像他们有人行的，一天就倒毙了二万三千人；也</a:t>
            </a:r>
            <a:r>
              <a:rPr lang="zh-CN" altLang="en-US" sz="3600" dirty="0">
                <a:highlight>
                  <a:srgbClr val="FFFF00"/>
                </a:highlight>
              </a:rPr>
              <a:t>不要试探主</a:t>
            </a:r>
            <a:r>
              <a:rPr lang="zh-CN" altLang="en-US" sz="3600" dirty="0"/>
              <a:t>，像他们有人试探的，就被蛇所灭；你们也</a:t>
            </a:r>
            <a:r>
              <a:rPr lang="zh-CN" altLang="en-US" sz="3600" dirty="0">
                <a:highlight>
                  <a:srgbClr val="FFFF00"/>
                </a:highlight>
              </a:rPr>
              <a:t>不要发怨言</a:t>
            </a:r>
            <a:r>
              <a:rPr lang="zh-CN" altLang="en-US" sz="3600" dirty="0"/>
              <a:t>，像他们有发怨言的，就被灭命的所灭。</a:t>
            </a:r>
          </a:p>
        </p:txBody>
      </p:sp>
    </p:spTree>
    <p:extLst>
      <p:ext uri="{BB962C8B-B14F-4D97-AF65-F5344CB8AC3E}">
        <p14:creationId xmlns:p14="http://schemas.microsoft.com/office/powerpoint/2010/main" val="8245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dirty="0"/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我这样说是什么意思呢？我是说祭过偶像的食物算得了什么吗？我是说偶像算得了什么吗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</a:t>
            </a:r>
            <a:r>
              <a:rPr lang="zh-CN" altLang="en-US" sz="2800" dirty="0"/>
              <a:t>又分享鬼魔的宴席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05416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14-15 </a:t>
            </a:r>
            <a:r>
              <a:rPr lang="zh-CN" altLang="en-US" sz="2800" dirty="0"/>
              <a:t>因此</a:t>
            </a:r>
            <a:r>
              <a:rPr lang="en-AU" altLang="zh-CN" sz="2800" dirty="0"/>
              <a:t>, </a:t>
            </a:r>
            <a:r>
              <a:rPr lang="zh-CN" altLang="en-US" sz="2800" dirty="0"/>
              <a:t>我所亲爱的弟兄们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你们要逃避拜偶像的事</a:t>
            </a:r>
            <a:r>
              <a:rPr lang="en-AU" altLang="zh-CN" sz="2800" dirty="0"/>
              <a:t>. </a:t>
            </a:r>
            <a:r>
              <a:rPr lang="zh-CN" altLang="en-US" sz="2800" dirty="0"/>
              <a:t>我说的</a:t>
            </a:r>
            <a:r>
              <a:rPr lang="en-AU" altLang="zh-CN" sz="2800" dirty="0"/>
              <a:t>, </a:t>
            </a:r>
            <a:r>
              <a:rPr lang="zh-CN" altLang="en-US" sz="2800" dirty="0"/>
              <a:t>好像是对聪明人说的</a:t>
            </a:r>
            <a:r>
              <a:rPr lang="en-AU" altLang="zh-CN" sz="2800" dirty="0"/>
              <a:t>, </a:t>
            </a:r>
            <a:r>
              <a:rPr lang="zh-CN" altLang="en-US" sz="2800" dirty="0"/>
              <a:t>你们要判断我所说的话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例一）</a:t>
            </a:r>
            <a:r>
              <a:rPr lang="en-US" sz="2800" dirty="0"/>
              <a:t>16-17 </a:t>
            </a:r>
            <a:r>
              <a:rPr lang="zh-CN" altLang="en-US" sz="2800" dirty="0"/>
              <a:t>我们为福杯祝谢</a:t>
            </a:r>
            <a:r>
              <a:rPr lang="en-AU" altLang="zh-CN" sz="2800" dirty="0"/>
              <a:t>(</a:t>
            </a:r>
            <a:r>
              <a:rPr lang="zh-CN" altLang="en-US" sz="2800" dirty="0"/>
              <a:t>我们所祝谢的福杯</a:t>
            </a:r>
            <a:r>
              <a:rPr lang="en-AU" altLang="zh-CN" sz="2800" dirty="0"/>
              <a:t>), </a:t>
            </a:r>
            <a:r>
              <a:rPr lang="zh-CN" altLang="en-US" sz="2800" dirty="0"/>
              <a:t>不是同</a:t>
            </a:r>
            <a:r>
              <a:rPr lang="en-AU" altLang="zh-CN" sz="2800" dirty="0"/>
              <a:t>	</a:t>
            </a:r>
            <a:r>
              <a:rPr lang="zh-CN" altLang="en-US" sz="2800" dirty="0"/>
              <a:t>享基督的血吗</a:t>
            </a:r>
            <a:r>
              <a:rPr lang="en-AU" altLang="zh-CN" sz="2800" dirty="0"/>
              <a:t>? </a:t>
            </a:r>
            <a:r>
              <a:rPr lang="zh-CN" altLang="en-US" sz="2800" dirty="0"/>
              <a:t>我们擘饼</a:t>
            </a:r>
            <a:r>
              <a:rPr lang="en-AU" altLang="zh-CN" sz="2800" dirty="0"/>
              <a:t>, </a:t>
            </a:r>
            <a:r>
              <a:rPr lang="zh-CN" altLang="en-US" sz="2800" dirty="0"/>
              <a:t>不是同享基督的身体吗</a:t>
            </a:r>
            <a:r>
              <a:rPr lang="en-AU" altLang="zh-CN" sz="2800" dirty="0"/>
              <a:t>? 	</a:t>
            </a:r>
            <a:r>
              <a:rPr lang="zh-CN" altLang="en-US" sz="2800" dirty="0"/>
              <a:t>因为饼只有一个</a:t>
            </a:r>
            <a:r>
              <a:rPr lang="en-AU" altLang="zh-CN" sz="2800" dirty="0"/>
              <a:t>, </a:t>
            </a:r>
            <a:r>
              <a:rPr lang="zh-CN" altLang="en-US" sz="2800" dirty="0"/>
              <a:t>我们虽然人多</a:t>
            </a:r>
            <a:r>
              <a:rPr lang="en-AU" altLang="zh-CN" sz="2800" dirty="0"/>
              <a:t>, </a:t>
            </a:r>
            <a:r>
              <a:rPr lang="zh-CN" altLang="en-US" sz="2800" dirty="0"/>
              <a:t>身体仍然是一个</a:t>
            </a:r>
            <a:r>
              <a:rPr lang="en-AU" altLang="zh-CN" sz="2800" dirty="0"/>
              <a:t>; 	</a:t>
            </a:r>
            <a:r>
              <a:rPr lang="zh-CN" altLang="en-US" sz="2800" dirty="0"/>
              <a:t>事实上</a:t>
            </a:r>
            <a:r>
              <a:rPr lang="en-AU" altLang="zh-CN" sz="2800" dirty="0"/>
              <a:t>, </a:t>
            </a:r>
            <a:r>
              <a:rPr lang="zh-CN" altLang="en-US" sz="2800" dirty="0"/>
              <a:t>我们大家都同享一个饼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zh-CN" altLang="en-US" sz="2800" dirty="0"/>
              <a:t>例二）</a:t>
            </a:r>
            <a:r>
              <a:rPr lang="en-US" sz="2800" dirty="0"/>
              <a:t>18 </a:t>
            </a:r>
            <a:r>
              <a:rPr lang="zh-CN" altLang="en-US" sz="2800" dirty="0"/>
              <a:t>你们看看那些按肉体来说属于以色列人的</a:t>
            </a:r>
            <a:r>
              <a:rPr lang="en-AU" altLang="zh-CN" sz="2800" dirty="0"/>
              <a:t>, </a:t>
            </a:r>
            <a:r>
              <a:rPr lang="zh-CN" altLang="en-US" sz="2800" dirty="0"/>
              <a:t>当中</a:t>
            </a:r>
            <a:r>
              <a:rPr lang="en-AU" altLang="zh-CN" sz="2800" dirty="0"/>
              <a:t>	</a:t>
            </a:r>
            <a:r>
              <a:rPr lang="zh-CN" altLang="en-US" sz="2800" dirty="0"/>
              <a:t>吃祭物的人不是与祭坛有分吗</a:t>
            </a:r>
            <a:r>
              <a:rPr lang="en-AU" altLang="zh-CN" sz="2800" dirty="0"/>
              <a:t>? </a:t>
            </a:r>
          </a:p>
          <a:p>
            <a:pPr marL="0" indent="0">
              <a:buNone/>
            </a:pPr>
            <a:r>
              <a:rPr lang="zh-CN" altLang="en-US" sz="2800" dirty="0"/>
              <a:t>例三）</a:t>
            </a:r>
            <a:r>
              <a:rPr lang="en-US" sz="2800" dirty="0"/>
              <a:t>19 </a:t>
            </a:r>
            <a:r>
              <a:rPr lang="zh-CN" altLang="en-US" sz="2800" dirty="0"/>
              <a:t>那么</a:t>
            </a:r>
            <a:r>
              <a:rPr lang="en-AU" altLang="zh-CN" sz="2800" dirty="0"/>
              <a:t>, </a:t>
            </a:r>
            <a:r>
              <a:rPr lang="zh-CN" altLang="en-US" sz="2800" dirty="0"/>
              <a:t>我这样说是什么意思呢？我是说祭过偶</a:t>
            </a:r>
            <a:r>
              <a:rPr lang="en-AU" altLang="zh-CN" sz="2800" dirty="0"/>
              <a:t>	  </a:t>
            </a:r>
            <a:r>
              <a:rPr lang="zh-CN" altLang="en-US" sz="2800" dirty="0"/>
              <a:t>像的食物算得了什么吗？我是说偶像算得了什么</a:t>
            </a:r>
            <a:r>
              <a:rPr lang="en-AU" altLang="zh-CN" sz="2800" dirty="0"/>
              <a:t>	</a:t>
            </a:r>
            <a:r>
              <a:rPr lang="zh-CN" altLang="en-US" sz="2800" dirty="0"/>
              <a:t>吗</a:t>
            </a:r>
            <a:r>
              <a:rPr lang="en-AU" altLang="zh-CN" sz="2800" dirty="0"/>
              <a:t>? </a:t>
            </a:r>
            <a:r>
              <a:rPr lang="en-US" sz="2800" dirty="0"/>
              <a:t>20 </a:t>
            </a:r>
            <a:r>
              <a:rPr lang="zh-CN" altLang="en-US" sz="2800" dirty="0"/>
              <a:t>不</a:t>
            </a:r>
            <a:r>
              <a:rPr lang="en-AU" altLang="zh-CN" sz="2800" dirty="0"/>
              <a:t>, </a:t>
            </a:r>
            <a:r>
              <a:rPr lang="zh-CN" altLang="en-US" sz="2800" dirty="0"/>
              <a:t>我是说</a:t>
            </a:r>
            <a:r>
              <a:rPr lang="en-AU" altLang="zh-CN" sz="2800" dirty="0"/>
              <a:t>: </a:t>
            </a:r>
            <a:r>
              <a:rPr lang="zh-CN" altLang="en-US" sz="2800" dirty="0"/>
              <a:t>外族人所献的祭是给鬼魔的</a:t>
            </a:r>
            <a:r>
              <a:rPr lang="en-AU" altLang="zh-CN" sz="2800" dirty="0"/>
              <a:t>, </a:t>
            </a:r>
            <a:r>
              <a:rPr lang="zh-CN" altLang="en-US" sz="2800" dirty="0"/>
              <a:t>不是</a:t>
            </a:r>
            <a:r>
              <a:rPr lang="en-AU" altLang="zh-CN" sz="2800" dirty="0"/>
              <a:t>	</a:t>
            </a:r>
            <a:r>
              <a:rPr lang="zh-CN" altLang="en-US" sz="2800" dirty="0"/>
              <a:t>献给神的</a:t>
            </a:r>
            <a:r>
              <a:rPr lang="en-AU" altLang="zh-CN" sz="2800" dirty="0"/>
              <a:t>. </a:t>
            </a:r>
            <a:r>
              <a:rPr lang="zh-CN" altLang="en-US" sz="2800" dirty="0"/>
              <a:t>我不愿意你们与鬼魔同伙</a:t>
            </a:r>
            <a:r>
              <a:rPr lang="en-AU" altLang="zh-CN" sz="2800" dirty="0"/>
              <a:t>. </a:t>
            </a:r>
            <a:r>
              <a:rPr lang="en-US" sz="2800" dirty="0"/>
              <a:t>21 </a:t>
            </a:r>
            <a:r>
              <a:rPr lang="zh-CN" altLang="en-US" sz="2800" dirty="0"/>
              <a:t>你们不能</a:t>
            </a:r>
            <a:r>
              <a:rPr lang="en-AU" altLang="zh-CN" sz="2800" dirty="0"/>
              <a:t>	</a:t>
            </a:r>
            <a:r>
              <a:rPr lang="zh-CN" altLang="en-US" sz="2800" dirty="0"/>
              <a:t>既喝主杯</a:t>
            </a:r>
            <a:r>
              <a:rPr lang="en-AU" altLang="zh-CN" sz="2800" dirty="0"/>
              <a:t>, </a:t>
            </a:r>
            <a:r>
              <a:rPr lang="zh-CN" altLang="en-US" sz="2800" dirty="0"/>
              <a:t>又喝鬼魔的杯</a:t>
            </a:r>
            <a:r>
              <a:rPr lang="en-AU" altLang="zh-CN" sz="2800" dirty="0"/>
              <a:t>; </a:t>
            </a:r>
            <a:r>
              <a:rPr lang="zh-CN" altLang="en-US" sz="2800" dirty="0"/>
              <a:t>不能既分享主的宴席</a:t>
            </a:r>
            <a:r>
              <a:rPr lang="en-AU" altLang="zh-CN" sz="2800" dirty="0"/>
              <a:t>, 	</a:t>
            </a:r>
            <a:r>
              <a:rPr lang="zh-CN" altLang="en-US" sz="2800" dirty="0"/>
              <a:t>又</a:t>
            </a:r>
            <a:r>
              <a:rPr lang="en-AU" altLang="zh-CN" sz="2800" dirty="0"/>
              <a:t>	</a:t>
            </a:r>
            <a:r>
              <a:rPr lang="zh-CN" altLang="en-US" sz="2800" dirty="0"/>
              <a:t>分享鬼魔的宴席</a:t>
            </a:r>
            <a:r>
              <a:rPr lang="en-AU" altLang="zh-CN" sz="2800" dirty="0"/>
              <a:t>.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22 </a:t>
            </a:r>
            <a:r>
              <a:rPr lang="zh-CN" altLang="en-US" sz="2800" dirty="0"/>
              <a:t>我们要使主心生嫉妒吗</a:t>
            </a:r>
            <a:r>
              <a:rPr lang="en-AU" altLang="zh-CN" sz="2800" dirty="0"/>
              <a:t>?</a:t>
            </a:r>
            <a:r>
              <a:rPr lang="zh-CN" altLang="en-US" sz="2800" dirty="0"/>
              <a:t>难道我们比他还强吗</a:t>
            </a:r>
            <a:r>
              <a:rPr lang="en-AU" altLang="zh-CN" sz="2800" dirty="0"/>
              <a:t>?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8690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4387</Words>
  <Application>Microsoft Office PowerPoint</Application>
  <PresentationFormat>On-screen Show (4:3)</PresentationFormat>
  <Paragraphs>225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警戒拜偶像 逃避拜偶像</vt:lpstr>
      <vt:lpstr>哥林多前书10:1-13</vt:lpstr>
      <vt:lpstr>哥林多前书10:1-13</vt:lpstr>
      <vt:lpstr>哥林多前书10:1-13</vt:lpstr>
      <vt:lpstr>哥林多前书10:1-13</vt:lpstr>
      <vt:lpstr>哥林多前书10:1-13</vt:lpstr>
      <vt:lpstr>哥林多前书10:1-13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圣经索引:  撒旦（魔鬼）</vt:lpstr>
      <vt:lpstr>圣经索引:  邪鬼（恶鬼和魔鬼）</vt:lpstr>
      <vt:lpstr>PowerPoint Presentation</vt:lpstr>
      <vt:lpstr>PowerPoint Presentation</vt:lpstr>
      <vt:lpstr>PowerPoint Presentation</vt:lpstr>
      <vt:lpstr>反思</vt:lpstr>
      <vt:lpstr>反思</vt:lpstr>
      <vt:lpstr>反思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Admin</cp:lastModifiedBy>
  <cp:revision>107</cp:revision>
  <dcterms:created xsi:type="dcterms:W3CDTF">2006-08-16T00:00:00Z</dcterms:created>
  <dcterms:modified xsi:type="dcterms:W3CDTF">2019-09-30T12:03:53Z</dcterms:modified>
</cp:coreProperties>
</file>