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1" r:id="rId6"/>
    <p:sldId id="269" r:id="rId7"/>
    <p:sldId id="257" r:id="rId8"/>
    <p:sldId id="258" r:id="rId9"/>
    <p:sldId id="259" r:id="rId10"/>
    <p:sldId id="260" r:id="rId11"/>
    <p:sldId id="263" r:id="rId12"/>
    <p:sldId id="270" r:id="rId13"/>
    <p:sldId id="264" r:id="rId14"/>
    <p:sldId id="271" r:id="rId15"/>
    <p:sldId id="272" r:id="rId16"/>
    <p:sldId id="273" r:id="rId17"/>
    <p:sldId id="274" r:id="rId18"/>
    <p:sldId id="265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49AAE12-8C74-49A1-9733-1AE827BB737D}" type="datetimeFigureOut">
              <a:rPr lang="en-US" smtClean="0"/>
              <a:pPr/>
              <a:t>24-Sep-16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29CE51-169A-4A32-9101-5FA75731C4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505200"/>
            <a:ext cx="7406640" cy="1472184"/>
          </a:xfrm>
        </p:spPr>
        <p:txBody>
          <a:bodyPr>
            <a:noAutofit/>
          </a:bodyPr>
          <a:lstStyle/>
          <a:p>
            <a:r>
              <a:rPr lang="en-US" sz="7200" b="1" dirty="0">
                <a:ea typeface="SimSun"/>
                <a:cs typeface="Times New Roman"/>
              </a:rPr>
              <a:t/>
            </a:r>
            <a:br>
              <a:rPr lang="en-US" sz="7200" b="1" dirty="0">
                <a:ea typeface="SimSun"/>
                <a:cs typeface="Times New Roman"/>
              </a:rPr>
            </a:b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7406640" cy="175260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/>
              <a:t>雅各书</a:t>
            </a:r>
            <a:r>
              <a:rPr lang="en-US" altLang="zh-CN" sz="5400" b="1" dirty="0" smtClean="0"/>
              <a:t>2</a:t>
            </a:r>
            <a:r>
              <a:rPr lang="zh-CN" altLang="en-US" sz="5400" b="1" dirty="0" smtClean="0"/>
              <a:t>：</a:t>
            </a:r>
            <a:r>
              <a:rPr lang="en-US" altLang="zh-CN" sz="5400" b="1" dirty="0" smtClean="0"/>
              <a:t>1-13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1143000" y="16764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200" b="1" dirty="0" smtClean="0">
                <a:ea typeface="SimSun"/>
                <a:cs typeface="SimSun"/>
              </a:rPr>
              <a:t>偏心待人及其后果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800" b="1" dirty="0" smtClean="0"/>
              <a:t>“属</a:t>
            </a:r>
            <a:r>
              <a:rPr lang="zh-CN" altLang="en-US" sz="4800" b="1" dirty="0"/>
              <a:t>世并不是一个外在的行为， 而是内在的境</a:t>
            </a:r>
            <a:r>
              <a:rPr lang="zh-CN" altLang="en-US" sz="4800" b="1" dirty="0" smtClean="0"/>
              <a:t>况。”</a:t>
            </a:r>
            <a:endParaRPr lang="en-US" altLang="zh-CN" sz="4800" b="1" dirty="0" smtClean="0"/>
          </a:p>
          <a:p>
            <a:pPr>
              <a:buNone/>
            </a:pPr>
            <a:endParaRPr lang="en-US" sz="4800" b="1" dirty="0"/>
          </a:p>
          <a:p>
            <a:pPr>
              <a:buNone/>
            </a:pPr>
            <a:r>
              <a:rPr lang="en-US" sz="3600" b="1" dirty="0" smtClean="0"/>
              <a:t>                       </a:t>
            </a:r>
            <a:r>
              <a:rPr lang="en-US" altLang="zh-CN" sz="3600" b="1" dirty="0" smtClean="0"/>
              <a:t>—— </a:t>
            </a:r>
            <a:r>
              <a:rPr lang="en-US" sz="3600" b="1" dirty="0" smtClean="0"/>
              <a:t>David </a:t>
            </a:r>
            <a:r>
              <a:rPr lang="en-US" sz="3600" b="1" dirty="0" err="1" smtClean="0"/>
              <a:t>Pawson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偏心待</a:t>
            </a:r>
            <a:r>
              <a:rPr lang="zh-CN" altLang="en-US" b="1" dirty="0" smtClean="0"/>
              <a:t>人及其后果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en-US" sz="4000" b="1" dirty="0"/>
              <a:t>第一</a:t>
            </a:r>
            <a:r>
              <a:rPr lang="zh-CN" altLang="en-US" sz="4000" b="1" dirty="0" smtClean="0"/>
              <a:t>段： </a:t>
            </a:r>
            <a:r>
              <a:rPr lang="en-US" sz="4000" b="1" dirty="0" smtClean="0"/>
              <a:t> </a:t>
            </a:r>
            <a:r>
              <a:rPr lang="en-US" sz="4000" b="1" dirty="0"/>
              <a:t>1-4 </a:t>
            </a:r>
            <a:r>
              <a:rPr lang="zh-CN" altLang="en-US" sz="4000" b="1" dirty="0" smtClean="0"/>
              <a:t>节：  偏</a:t>
            </a:r>
            <a:r>
              <a:rPr lang="zh-CN" altLang="en-US" sz="4000" b="1" dirty="0"/>
              <a:t>心待人</a:t>
            </a:r>
            <a:r>
              <a:rPr lang="zh-CN" altLang="en-US" sz="4000" b="1" dirty="0" smtClean="0"/>
              <a:t>的实例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b="1" dirty="0"/>
              <a:t> </a:t>
            </a:r>
            <a:r>
              <a:rPr lang="en-US" altLang="zh-CN" sz="4000" b="1" dirty="0" smtClean="0"/>
              <a:t>                                ——</a:t>
            </a:r>
            <a:r>
              <a:rPr lang="zh-CN" altLang="en-US" sz="4000" b="1" dirty="0" smtClean="0"/>
              <a:t>以貌取</a:t>
            </a:r>
            <a:r>
              <a:rPr lang="zh-CN" altLang="en-US" sz="4000" b="1" dirty="0"/>
              <a:t>人</a:t>
            </a:r>
            <a:endParaRPr lang="en-US" sz="4000" b="1" dirty="0"/>
          </a:p>
          <a:p>
            <a:pPr>
              <a:buNone/>
            </a:pPr>
            <a:r>
              <a:rPr lang="zh-CN" altLang="en-US" sz="4000" b="1" dirty="0" smtClean="0"/>
              <a:t>第二段：  </a:t>
            </a:r>
            <a:r>
              <a:rPr lang="en-US" altLang="zh-CN" sz="4000" b="1" dirty="0" smtClean="0"/>
              <a:t>5-7</a:t>
            </a:r>
            <a:r>
              <a:rPr lang="zh-CN" altLang="en-US" sz="4000" b="1" dirty="0" smtClean="0"/>
              <a:t>节：    为</a:t>
            </a:r>
            <a:r>
              <a:rPr lang="zh-CN" altLang="en-US" sz="4000" b="1" dirty="0"/>
              <a:t>什么不可偏</a:t>
            </a:r>
            <a:r>
              <a:rPr lang="zh-CN" altLang="en-US" sz="4000" b="1" dirty="0" smtClean="0"/>
              <a:t>心       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b="1" dirty="0"/>
              <a:t> </a:t>
            </a:r>
            <a:r>
              <a:rPr lang="en-US" altLang="zh-CN" sz="4000" b="1" dirty="0" smtClean="0"/>
              <a:t>                                 </a:t>
            </a:r>
            <a:r>
              <a:rPr lang="zh-CN" altLang="en-US" sz="4000" b="1" dirty="0" smtClean="0"/>
              <a:t>待</a:t>
            </a:r>
            <a:r>
              <a:rPr lang="zh-CN" altLang="en-US" sz="4000" b="1" dirty="0"/>
              <a:t>人</a:t>
            </a:r>
            <a:endParaRPr lang="en-US" sz="4000" b="1" dirty="0"/>
          </a:p>
          <a:p>
            <a:pPr>
              <a:buNone/>
            </a:pPr>
            <a:r>
              <a:rPr lang="zh-CN" altLang="en-US" sz="4000" b="1" dirty="0" smtClean="0"/>
              <a:t>第三段：</a:t>
            </a:r>
            <a:r>
              <a:rPr lang="en-US" sz="4000" b="1" dirty="0" smtClean="0"/>
              <a:t>  8-13</a:t>
            </a:r>
            <a:r>
              <a:rPr lang="zh-CN" altLang="en-US" sz="4000" b="1" dirty="0" smtClean="0"/>
              <a:t>节：  偏</a:t>
            </a:r>
            <a:r>
              <a:rPr lang="zh-CN" altLang="en-US" sz="4000" b="1" dirty="0"/>
              <a:t>心待人的后果</a:t>
            </a:r>
            <a:endParaRPr lang="en-US" sz="4000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381000"/>
            <a:ext cx="807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zh-CN" altLang="en-US" sz="4800" b="1" dirty="0" smtClean="0"/>
              <a:t>你們就重看那穿華美衣服的人，說：請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坐在這好位上</a:t>
            </a:r>
            <a:r>
              <a:rPr lang="zh-CN" altLang="en-US" sz="4800" b="1" dirty="0" smtClean="0"/>
              <a:t>；又對那窮人說：你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站在那裡</a:t>
            </a:r>
            <a:r>
              <a:rPr lang="zh-CN" altLang="en-US" sz="4800" b="1" dirty="0" smtClean="0"/>
              <a:t>，或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坐在我腳凳下邊</a:t>
            </a:r>
            <a:r>
              <a:rPr lang="zh-CN" altLang="en-US" sz="4800" b="1" dirty="0" smtClean="0"/>
              <a:t>。</a:t>
            </a:r>
            <a:endParaRPr lang="en-US" altLang="zh-CN" sz="4800" b="1" dirty="0" smtClean="0"/>
          </a:p>
          <a:p>
            <a:pPr lvl="0">
              <a:buNone/>
            </a:pPr>
            <a:endParaRPr lang="en-US" altLang="zh-CN" sz="4800" b="1" dirty="0" smtClean="0"/>
          </a:p>
          <a:p>
            <a:pPr lvl="0">
              <a:buNone/>
            </a:pPr>
            <a:r>
              <a:rPr lang="zh-CN" altLang="en-US" sz="4800" b="1" dirty="0" smtClean="0"/>
              <a:t>“用恶意断定人”</a:t>
            </a:r>
            <a:r>
              <a:rPr lang="en-US" altLang="zh-CN" sz="4800" b="1" dirty="0" smtClean="0"/>
              <a:t>------</a:t>
            </a:r>
            <a:endParaRPr lang="en-US" sz="4800" b="1" dirty="0" smtClean="0"/>
          </a:p>
          <a:p>
            <a:pPr lvl="0">
              <a:buNone/>
            </a:pPr>
            <a:r>
              <a:rPr lang="en-US" altLang="zh-CN" sz="4800" b="1" dirty="0" smtClean="0"/>
              <a:t>“Judge people with evil thoughts”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0"/>
            <a:ext cx="8382000" cy="655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600" b="1" dirty="0" smtClean="0"/>
              <a:t>雅各书  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27    </a:t>
            </a:r>
            <a:r>
              <a:rPr lang="zh-TW" altLang="en-US" sz="3600" b="1" dirty="0" smtClean="0"/>
              <a:t>在   神</a:t>
            </a:r>
            <a:r>
              <a:rPr lang="zh-TW" altLang="en-US" sz="3600" b="1" dirty="0"/>
              <a:t>我們的父面前</a:t>
            </a:r>
            <a:r>
              <a:rPr lang="zh-TW" altLang="en-US" sz="3600" b="1" dirty="0" smtClean="0"/>
              <a:t>，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                   </a:t>
            </a:r>
            <a:r>
              <a:rPr lang="zh-TW" altLang="en-US" sz="3600" b="1" dirty="0" smtClean="0"/>
              <a:t>那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清潔 沒</a:t>
            </a:r>
            <a:r>
              <a:rPr lang="zh-TW" altLang="en-US" sz="3600" b="1" dirty="0">
                <a:solidFill>
                  <a:srgbClr val="FF0000"/>
                </a:solidFill>
              </a:rPr>
              <a:t>有玷污的虔誠</a:t>
            </a:r>
            <a:r>
              <a:rPr lang="zh-TW" altLang="en-US" sz="3600" b="1" dirty="0" smtClean="0"/>
              <a:t>，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                   </a:t>
            </a:r>
            <a:r>
              <a:rPr lang="zh-TW" altLang="en-US" sz="3600" b="1" dirty="0" smtClean="0"/>
              <a:t>就</a:t>
            </a:r>
            <a:r>
              <a:rPr lang="zh-TW" altLang="en-US" sz="3600" b="1" dirty="0"/>
              <a:t>是看</a:t>
            </a:r>
            <a:r>
              <a:rPr lang="zh-TW" altLang="en-US" sz="3600" b="1" dirty="0" smtClean="0"/>
              <a:t>顧 </a:t>
            </a:r>
            <a:r>
              <a:rPr lang="zh-CN" altLang="en-US" sz="3600" b="1" dirty="0" smtClean="0"/>
              <a:t>在</a:t>
            </a:r>
            <a:r>
              <a:rPr lang="zh-TW" altLang="en-US" sz="3600" b="1" dirty="0" smtClean="0"/>
              <a:t>患</a:t>
            </a:r>
            <a:r>
              <a:rPr lang="zh-TW" altLang="en-US" sz="3600" b="1" dirty="0"/>
              <a:t>難中的</a:t>
            </a:r>
            <a:r>
              <a:rPr lang="zh-TW" altLang="en-US" sz="3600" b="1" dirty="0" smtClean="0"/>
              <a:t>孤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                   </a:t>
            </a:r>
            <a:r>
              <a:rPr lang="zh-TW" altLang="en-US" sz="3600" b="1" dirty="0" smtClean="0"/>
              <a:t>兒寡</a:t>
            </a:r>
            <a:r>
              <a:rPr lang="zh-TW" altLang="en-US" sz="3600" b="1" dirty="0"/>
              <a:t>婦，並</a:t>
            </a:r>
            <a:r>
              <a:rPr lang="zh-TW" altLang="en-US" sz="3600" b="1" dirty="0" smtClean="0"/>
              <a:t>且保</a:t>
            </a:r>
            <a:r>
              <a:rPr lang="zh-TW" altLang="en-US" sz="3600" b="1" dirty="0"/>
              <a:t>守自</a:t>
            </a:r>
            <a:r>
              <a:rPr lang="zh-TW" altLang="en-US" sz="3600" b="1" dirty="0" smtClean="0"/>
              <a:t>己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	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			  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不</a:t>
            </a:r>
            <a:r>
              <a:rPr lang="zh-TW" altLang="en-US" sz="3600" b="1" dirty="0">
                <a:solidFill>
                  <a:srgbClr val="FF0000"/>
                </a:solidFill>
              </a:rPr>
              <a:t>沾染世俗</a:t>
            </a:r>
            <a:r>
              <a:rPr lang="zh-TW" altLang="en-US" sz="3600" b="1" dirty="0" smtClean="0"/>
              <a:t>。</a:t>
            </a:r>
            <a:endParaRPr lang="en-US" altLang="zh-TW" sz="3600" b="1" dirty="0" smtClean="0"/>
          </a:p>
          <a:p>
            <a:pPr>
              <a:buNone/>
            </a:pPr>
            <a:endParaRPr lang="en-US" sz="3600" b="1" dirty="0"/>
          </a:p>
          <a:p>
            <a:pPr>
              <a:buNone/>
            </a:pPr>
            <a:r>
              <a:rPr lang="en-US" altLang="zh-CN" sz="3600" b="1" dirty="0" smtClean="0"/>
              <a:t>               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   </a:t>
            </a:r>
            <a:r>
              <a:rPr lang="zh-TW" altLang="en-US" sz="3600" b="1" dirty="0" smtClean="0"/>
              <a:t>我</a:t>
            </a:r>
            <a:r>
              <a:rPr lang="zh-TW" altLang="en-US" sz="3600" b="1" dirty="0"/>
              <a:t>的弟兄們，你們</a:t>
            </a:r>
            <a:r>
              <a:rPr lang="zh-TW" altLang="en-US" sz="3600" b="1" dirty="0">
                <a:solidFill>
                  <a:srgbClr val="FF0000"/>
                </a:solidFill>
              </a:rPr>
              <a:t>信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奉 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600" b="1" dirty="0" smtClean="0">
                <a:solidFill>
                  <a:srgbClr val="FF0000"/>
                </a:solidFill>
              </a:rPr>
              <a:t>                         </a:t>
            </a:r>
            <a:r>
              <a:rPr lang="zh-TW" altLang="en-US" sz="3600" b="1" dirty="0" smtClean="0"/>
              <a:t>我</a:t>
            </a:r>
            <a:r>
              <a:rPr lang="zh-TW" altLang="en-US" sz="3600" b="1" dirty="0"/>
              <a:t>們</a:t>
            </a:r>
            <a:r>
              <a:rPr lang="zh-TW" altLang="en-US" sz="3600" b="1" dirty="0">
                <a:solidFill>
                  <a:srgbClr val="FF0000"/>
                </a:solidFill>
              </a:rPr>
              <a:t>榮耀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的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3600" b="1" dirty="0" smtClean="0"/>
              <a:t>主耶穌基督， 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                         </a:t>
            </a:r>
            <a:r>
              <a:rPr lang="zh-TW" altLang="en-US" sz="3600" b="1" dirty="0" smtClean="0"/>
              <a:t>便</a:t>
            </a:r>
            <a:r>
              <a:rPr lang="zh-TW" altLang="en-US" sz="3600" b="1" dirty="0"/>
              <a:t>不可按著外貌</a:t>
            </a:r>
            <a:r>
              <a:rPr lang="zh-TW" altLang="en-US" sz="3600" b="1" dirty="0" smtClean="0"/>
              <a:t>待</a:t>
            </a:r>
            <a:r>
              <a:rPr lang="zh-CN" altLang="en-US" sz="3600" b="1" dirty="0" smtClean="0"/>
              <a:t>人。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"/>
            <a:ext cx="80772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600" b="1" dirty="0" smtClean="0">
                <a:ea typeface="SimSun"/>
                <a:cs typeface="SimSun"/>
              </a:rPr>
              <a:t>希伯来书</a:t>
            </a:r>
            <a:r>
              <a:rPr lang="en-US" sz="3600" b="1" dirty="0" smtClean="0">
                <a:latin typeface="SimSun"/>
                <a:cs typeface="SimSun"/>
              </a:rPr>
              <a:t>1</a:t>
            </a:r>
            <a:r>
              <a:rPr lang="zh-CN" altLang="en-US" sz="3600" b="1" dirty="0" smtClean="0">
                <a:latin typeface="SimSun"/>
                <a:cs typeface="SimSun"/>
              </a:rPr>
              <a:t>：</a:t>
            </a:r>
            <a:r>
              <a:rPr lang="en-US" sz="3600" b="1" dirty="0" smtClean="0">
                <a:latin typeface="SimSun"/>
                <a:cs typeface="SimSun"/>
              </a:rPr>
              <a:t>3</a:t>
            </a:r>
            <a:r>
              <a:rPr lang="zh-CN" altLang="en-US" sz="3600" b="1" dirty="0" smtClean="0">
                <a:latin typeface="SimSun"/>
                <a:cs typeface="SimSun"/>
              </a:rPr>
              <a:t>  基督是神榮耀所發的</a:t>
            </a:r>
            <a:r>
              <a:rPr lang="zh-CN" altLang="en-US" sz="3600" b="1" dirty="0" smtClean="0">
                <a:latin typeface="SimSun"/>
                <a:cs typeface="SimSun"/>
              </a:rPr>
              <a:t>光</a:t>
            </a:r>
            <a:endParaRPr lang="en-US" altLang="zh-CN" sz="3600" b="1" dirty="0" smtClean="0">
              <a:latin typeface="SimSun"/>
              <a:cs typeface="SimSun"/>
            </a:endParaRPr>
          </a:p>
          <a:p>
            <a:pPr>
              <a:buNone/>
            </a:pPr>
            <a:r>
              <a:rPr lang="en-US" altLang="zh-CN" sz="3600" b="1" dirty="0" smtClean="0">
                <a:latin typeface="SimSun"/>
                <a:cs typeface="SimSun"/>
              </a:rPr>
              <a:t> </a:t>
            </a:r>
            <a:r>
              <a:rPr lang="en-US" altLang="zh-CN" sz="3600" b="1" dirty="0" smtClean="0">
                <a:latin typeface="SimSun"/>
                <a:cs typeface="SimSun"/>
              </a:rPr>
              <a:t>             </a:t>
            </a:r>
            <a:r>
              <a:rPr lang="zh-CN" altLang="en-US" sz="3600" b="1" dirty="0" smtClean="0">
                <a:latin typeface="SimSun"/>
                <a:cs typeface="SimSun"/>
              </a:rPr>
              <a:t>輝</a:t>
            </a:r>
            <a:r>
              <a:rPr lang="zh-CN" altLang="en-US" sz="3600" b="1" dirty="0" smtClean="0">
                <a:latin typeface="SimSun"/>
                <a:cs typeface="SimSun"/>
              </a:rPr>
              <a:t>。</a:t>
            </a:r>
            <a:endParaRPr lang="en-US" altLang="zh-CN" sz="3600" b="1" dirty="0" smtClean="0">
              <a:latin typeface="SimSun"/>
              <a:cs typeface="SimSun"/>
            </a:endParaRPr>
          </a:p>
          <a:p>
            <a:pPr>
              <a:buNone/>
            </a:pPr>
            <a:endParaRPr lang="en-US" altLang="zh-CN" sz="3600" b="1" dirty="0" smtClean="0">
              <a:ea typeface="SimSun"/>
              <a:cs typeface="SimSun"/>
            </a:endParaRPr>
          </a:p>
          <a:p>
            <a:pPr>
              <a:buNone/>
            </a:pPr>
            <a:r>
              <a:rPr lang="zh-CN" altLang="en-US" sz="3600" b="1" dirty="0" smtClean="0">
                <a:ea typeface="SimSun"/>
                <a:cs typeface="SimSun"/>
              </a:rPr>
              <a:t>出埃及记  </a:t>
            </a:r>
            <a:r>
              <a:rPr lang="en-US" altLang="zh-CN" sz="3600" b="1" dirty="0" smtClean="0">
                <a:ea typeface="SimSun"/>
                <a:cs typeface="SimSun"/>
              </a:rPr>
              <a:t>33</a:t>
            </a:r>
            <a:r>
              <a:rPr lang="zh-CN" altLang="en-US" sz="3600" b="1" dirty="0" smtClean="0">
                <a:ea typeface="SimSun"/>
                <a:cs typeface="SimSun"/>
              </a:rPr>
              <a:t>：</a:t>
            </a:r>
            <a:r>
              <a:rPr lang="en-US" altLang="zh-CN" sz="3600" b="1" dirty="0" smtClean="0">
                <a:ea typeface="SimSun"/>
                <a:cs typeface="SimSun"/>
              </a:rPr>
              <a:t>18-20</a:t>
            </a:r>
          </a:p>
          <a:p>
            <a:pPr>
              <a:buNone/>
            </a:pPr>
            <a:r>
              <a:rPr lang="zh-CN" altLang="en-US" sz="3600" b="1" dirty="0" smtClean="0">
                <a:ea typeface="SimSun"/>
                <a:cs typeface="SimSun"/>
              </a:rPr>
              <a:t>摩西：      求你显出你的荣耀给我看</a:t>
            </a:r>
            <a:endParaRPr lang="en-US" altLang="zh-CN" sz="3600" b="1" dirty="0" smtClean="0">
              <a:ea typeface="SimSun"/>
              <a:cs typeface="SimSun"/>
            </a:endParaRPr>
          </a:p>
          <a:p>
            <a:pPr>
              <a:buNone/>
            </a:pPr>
            <a:r>
              <a:rPr lang="zh-CN" altLang="en-US" sz="3600" b="1" dirty="0" smtClean="0">
                <a:ea typeface="SimSun"/>
              </a:rPr>
              <a:t>耶和华说：</a:t>
            </a:r>
            <a:r>
              <a:rPr lang="zh-CN" altLang="en-US" sz="3600" b="1" dirty="0" smtClean="0">
                <a:ea typeface="SimSun"/>
                <a:cs typeface="SimSun"/>
              </a:rPr>
              <a:t>我要顯我一切的恩慈，在你</a:t>
            </a:r>
            <a:endParaRPr lang="en-US" altLang="zh-CN" sz="3600" b="1" dirty="0" smtClean="0">
              <a:ea typeface="SimSun"/>
              <a:cs typeface="SimSun"/>
            </a:endParaRPr>
          </a:p>
          <a:p>
            <a:pPr>
              <a:buNone/>
            </a:pPr>
            <a:r>
              <a:rPr lang="en-US" altLang="zh-CN" sz="3600" b="1" dirty="0" smtClean="0">
                <a:ea typeface="SimSun"/>
                <a:cs typeface="SimSun"/>
              </a:rPr>
              <a:t>                   </a:t>
            </a:r>
            <a:r>
              <a:rPr lang="zh-CN" altLang="en-US" sz="3600" b="1" dirty="0" smtClean="0">
                <a:ea typeface="SimSun"/>
                <a:cs typeface="SimSun"/>
              </a:rPr>
              <a:t>面前經過，宣告我的名。</a:t>
            </a:r>
            <a:endParaRPr lang="en-US" altLang="zh-CN" sz="3600" b="1" dirty="0" smtClean="0">
              <a:ea typeface="SimSun"/>
              <a:cs typeface="SimSun"/>
            </a:endParaRPr>
          </a:p>
          <a:p>
            <a:pPr>
              <a:buNone/>
            </a:pPr>
            <a:r>
              <a:rPr lang="en-US" altLang="zh-CN" sz="3600" b="1" dirty="0" smtClean="0">
                <a:ea typeface="SimSun"/>
                <a:cs typeface="SimSun"/>
              </a:rPr>
              <a:t>			     </a:t>
            </a:r>
            <a:r>
              <a:rPr lang="zh-CN" altLang="en-US" sz="3600" b="1" dirty="0" smtClean="0">
                <a:ea typeface="SimSun"/>
                <a:cs typeface="SimSun"/>
              </a:rPr>
              <a:t>你不能看見我的面，因為</a:t>
            </a:r>
            <a:endParaRPr lang="en-US" altLang="zh-CN" sz="3600" b="1" dirty="0" smtClean="0">
              <a:ea typeface="SimSun"/>
              <a:cs typeface="SimSun"/>
            </a:endParaRPr>
          </a:p>
          <a:p>
            <a:pPr>
              <a:buNone/>
            </a:pPr>
            <a:r>
              <a:rPr lang="en-US" altLang="zh-CN" sz="3600" b="1" dirty="0" smtClean="0">
                <a:ea typeface="SimSun"/>
                <a:cs typeface="SimSun"/>
              </a:rPr>
              <a:t>                   </a:t>
            </a:r>
            <a:r>
              <a:rPr lang="zh-CN" altLang="en-US" sz="3600" b="1" dirty="0" smtClean="0">
                <a:ea typeface="SimSun"/>
                <a:cs typeface="SimSun"/>
              </a:rPr>
              <a:t>人見我 的面不能存活。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="1" dirty="0" smtClean="0"/>
              <a:t>马太福音</a:t>
            </a:r>
            <a:r>
              <a:rPr lang="en-US" b="1" dirty="0" smtClean="0"/>
              <a:t>22</a:t>
            </a:r>
            <a:r>
              <a:rPr lang="zh-CN" altLang="en-US" b="1" dirty="0" smtClean="0"/>
              <a:t>：</a:t>
            </a:r>
            <a:r>
              <a:rPr lang="en-US" b="1" dirty="0" smtClean="0"/>
              <a:t>16 </a:t>
            </a:r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   </a:t>
            </a:r>
            <a:r>
              <a:rPr lang="zh-CN" altLang="en-US" sz="4000" b="1" dirty="0" smtClean="0"/>
              <a:t>就 打 发 他 们（法利塞人） 的 门 徒 同 希 律 党 的 人 去 见 耶 稣 ， 说 ： 夫 子 ， 我 们 知 道 你 是 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诚 实 </a:t>
            </a:r>
            <a:r>
              <a:rPr lang="zh-CN" altLang="en-US" sz="4000" b="1" dirty="0" smtClean="0"/>
              <a:t>人 ， 并 且 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诚 诚 实 实 传 神 的 道 </a:t>
            </a:r>
            <a:r>
              <a:rPr lang="zh-CN" altLang="en-US" sz="4000" b="1" dirty="0" smtClean="0"/>
              <a:t>， 甚 麽 人 你 都 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不 徇 情 面 </a:t>
            </a:r>
            <a:r>
              <a:rPr lang="zh-CN" altLang="en-US" sz="4000" b="1" dirty="0" smtClean="0"/>
              <a:t>， 因 为 你 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不 看 人 的 外 貌 </a:t>
            </a:r>
            <a:r>
              <a:rPr lang="zh-CN" altLang="en-US" sz="4000" b="1" dirty="0" smtClean="0"/>
              <a:t>。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上帝怜悯穷苦人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路加福音</a:t>
            </a:r>
            <a:r>
              <a:rPr lang="en-US" b="1" dirty="0" smtClean="0"/>
              <a:t>4</a:t>
            </a:r>
            <a:r>
              <a:rPr lang="zh-CN" altLang="en-US" b="1" dirty="0" smtClean="0"/>
              <a:t>：</a:t>
            </a:r>
            <a:r>
              <a:rPr lang="en-US" b="1" dirty="0" smtClean="0"/>
              <a:t>18</a:t>
            </a:r>
            <a:r>
              <a:rPr lang="zh-CN" altLang="en-US" b="1" dirty="0" smtClean="0"/>
              <a:t>，“主的靈在我身上，因為祂用膏膏我，叫我傳福音給</a:t>
            </a:r>
            <a:r>
              <a:rPr lang="zh-CN" altLang="en-US" b="1" dirty="0" smtClean="0">
                <a:solidFill>
                  <a:srgbClr val="FF0000"/>
                </a:solidFill>
              </a:rPr>
              <a:t>貧窮</a:t>
            </a:r>
            <a:r>
              <a:rPr lang="zh-CN" altLang="en-US" b="1" dirty="0" smtClean="0"/>
              <a:t>的人；差遣我報告：</a:t>
            </a:r>
            <a:r>
              <a:rPr lang="zh-CN" altLang="en-US" b="1" dirty="0" smtClean="0">
                <a:solidFill>
                  <a:srgbClr val="FF0000"/>
                </a:solidFill>
              </a:rPr>
              <a:t>被擄的得釋放，瞎眼的得看見，叫那受壓制的得自由</a:t>
            </a:r>
            <a:r>
              <a:rPr lang="en-US" b="1" dirty="0" smtClean="0"/>
              <a:t>”</a:t>
            </a:r>
          </a:p>
          <a:p>
            <a:pPr>
              <a:buNone/>
            </a:pPr>
            <a:endParaRPr lang="en-US" b="1" dirty="0" smtClean="0"/>
          </a:p>
          <a:p>
            <a:r>
              <a:rPr lang="zh-CN" altLang="en-US" b="1" dirty="0" smtClean="0"/>
              <a:t>以西结书</a:t>
            </a:r>
            <a:r>
              <a:rPr lang="en-US" b="1" dirty="0" smtClean="0"/>
              <a:t>34</a:t>
            </a:r>
            <a:r>
              <a:rPr lang="zh-CN" altLang="en-US" b="1" dirty="0" smtClean="0"/>
              <a:t>：</a:t>
            </a:r>
            <a:r>
              <a:rPr lang="en-US" b="1" dirty="0" smtClean="0"/>
              <a:t>16</a:t>
            </a:r>
            <a:r>
              <a:rPr lang="zh-CN" altLang="en-US" b="1" dirty="0" smtClean="0"/>
              <a:t>，“</a:t>
            </a:r>
            <a:r>
              <a:rPr lang="zh-CN" altLang="en-US" b="1" dirty="0" smtClean="0">
                <a:solidFill>
                  <a:srgbClr val="FF0000"/>
                </a:solidFill>
              </a:rPr>
              <a:t>失喪的</a:t>
            </a:r>
            <a:r>
              <a:rPr lang="zh-CN" altLang="en-US" b="1" dirty="0" smtClean="0"/>
              <a:t>我必尋找，</a:t>
            </a:r>
            <a:r>
              <a:rPr lang="zh-CN" altLang="en-US" b="1" dirty="0" smtClean="0">
                <a:solidFill>
                  <a:srgbClr val="FF0000"/>
                </a:solidFill>
              </a:rPr>
              <a:t>被逐</a:t>
            </a:r>
            <a:r>
              <a:rPr lang="zh-CN" altLang="en-US" b="1" dirty="0" smtClean="0"/>
              <a:t>的我必領回，</a:t>
            </a:r>
            <a:r>
              <a:rPr lang="zh-CN" altLang="en-US" b="1" dirty="0" smtClean="0">
                <a:solidFill>
                  <a:srgbClr val="FF0000"/>
                </a:solidFill>
              </a:rPr>
              <a:t>受傷的</a:t>
            </a:r>
            <a:r>
              <a:rPr lang="zh-CN" altLang="en-US" b="1" dirty="0" smtClean="0"/>
              <a:t>我必纏裹，</a:t>
            </a:r>
            <a:r>
              <a:rPr lang="zh-CN" altLang="en-US" b="1" dirty="0" smtClean="0">
                <a:solidFill>
                  <a:srgbClr val="FF0000"/>
                </a:solidFill>
              </a:rPr>
              <a:t>有病的</a:t>
            </a:r>
            <a:r>
              <a:rPr lang="zh-CN" altLang="en-US" b="1" dirty="0" smtClean="0"/>
              <a:t>我必醫治，只是肥的壯的我必除滅，也要秉公牧養他們。</a:t>
            </a:r>
            <a:r>
              <a:rPr lang="en-US" b="1" dirty="0" smtClean="0"/>
              <a:t>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基督的荣耀：绝对的公义， 完全的诚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</a:t>
            </a:r>
            <a:r>
              <a:rPr lang="zh-CN" altLang="en-US" dirty="0" smtClean="0"/>
              <a:t>实， 不看人的外貌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	</a:t>
            </a:r>
            <a:r>
              <a:rPr lang="zh-CN" altLang="en-US" dirty="0" smtClean="0"/>
              <a:t>怜悯的心肠</a:t>
            </a:r>
            <a:endParaRPr lang="en-US" altLang="zh-CN" dirty="0" smtClean="0"/>
          </a:p>
          <a:p>
            <a:pPr>
              <a:buNone/>
            </a:pPr>
            <a:endParaRPr lang="en-US" dirty="0" smtClean="0"/>
          </a:p>
          <a:p>
            <a:r>
              <a:rPr lang="zh-CN" altLang="en-US" dirty="0" smtClean="0"/>
              <a:t>人的荣耀：   金戒指， 华美的衣服，  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</a:t>
            </a:r>
            <a:r>
              <a:rPr lang="zh-CN" altLang="en-US" dirty="0" smtClean="0"/>
              <a:t>会堂里的高坐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p2.ifengimg.com/a/2016_35/2c53c5256c2d0c3_size16_w500_h3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0585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60198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/>
              <a:t>被骗光学费心脏骤停，谁害死了准大学生徐玉玉？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为什么不可偏心待人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800" b="1" dirty="0" smtClean="0"/>
              <a:t>上帝怜恤贫穷的人， 因为</a:t>
            </a:r>
            <a:endParaRPr lang="en-US" altLang="zh-CN" sz="4800" b="1" dirty="0" smtClean="0"/>
          </a:p>
          <a:p>
            <a:pPr>
              <a:buNone/>
            </a:pPr>
            <a:r>
              <a:rPr lang="zh-CN" altLang="en-US" sz="4800" b="1" dirty="0" smtClean="0"/>
              <a:t>他们是信心的富足者，</a:t>
            </a:r>
            <a:endParaRPr lang="en-US" altLang="zh-CN" sz="4800" b="1" dirty="0" smtClean="0"/>
          </a:p>
          <a:p>
            <a:pPr>
              <a:buNone/>
            </a:pPr>
            <a:endParaRPr lang="en-US" altLang="zh-CN" sz="4800" b="1" dirty="0" smtClean="0"/>
          </a:p>
          <a:p>
            <a:pPr>
              <a:buNone/>
            </a:pPr>
            <a:r>
              <a:rPr lang="zh-CN" altLang="en-US" sz="4800" b="1" dirty="0" smtClean="0"/>
              <a:t>上帝轻看富有的人， 因为</a:t>
            </a:r>
            <a:endParaRPr lang="en-US" altLang="zh-CN" sz="4800" b="1" dirty="0" smtClean="0"/>
          </a:p>
          <a:p>
            <a:pPr>
              <a:buNone/>
            </a:pPr>
            <a:r>
              <a:rPr lang="zh-CN" altLang="en-US" sz="4800" b="1" dirty="0" smtClean="0"/>
              <a:t>他们是信心的贫穷者。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498080" cy="114300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/>
              <a:t>雅各书第一章：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信徒如何应对不同环境的挑战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98080" cy="5257800"/>
          </a:xfrm>
        </p:spPr>
        <p:txBody>
          <a:bodyPr>
            <a:noAutofit/>
          </a:bodyPr>
          <a:lstStyle/>
          <a:p>
            <a:r>
              <a:rPr lang="zh-CN" altLang="en-US" sz="4400" b="1" dirty="0" smtClean="0"/>
              <a:t>从试炼中得益处</a:t>
            </a:r>
            <a:endParaRPr lang="en-US" altLang="zh-CN" sz="4400" b="1" dirty="0" smtClean="0"/>
          </a:p>
          <a:p>
            <a:pPr lvl="1">
              <a:buNone/>
            </a:pPr>
            <a:r>
              <a:rPr lang="zh-TW" altLang="en-US" sz="4300" b="1" dirty="0" smtClean="0"/>
              <a:t>我的弟兄們，你們落在百般</a:t>
            </a:r>
            <a:endParaRPr lang="en-US" altLang="zh-TW" sz="4300" b="1" dirty="0" smtClean="0"/>
          </a:p>
          <a:p>
            <a:pPr lvl="1">
              <a:buNone/>
            </a:pPr>
            <a:r>
              <a:rPr lang="zh-TW" altLang="en-US" sz="4300" b="1" dirty="0" smtClean="0"/>
              <a:t>試煉中，都要以為大喜樂； </a:t>
            </a:r>
          </a:p>
          <a:p>
            <a:pPr lvl="1">
              <a:buNone/>
            </a:pPr>
            <a:r>
              <a:rPr lang="zh-TW" altLang="en-US" sz="4300" b="1" dirty="0" smtClean="0"/>
              <a:t>因為知道你們的信心經過試</a:t>
            </a:r>
            <a:endParaRPr lang="en-US" altLang="zh-TW" sz="4300" b="1" dirty="0" smtClean="0"/>
          </a:p>
          <a:p>
            <a:pPr lvl="1">
              <a:buNone/>
            </a:pPr>
            <a:r>
              <a:rPr lang="zh-TW" altLang="en-US" sz="4300" b="1" dirty="0" smtClean="0"/>
              <a:t>驗，就生忍耐。但忍耐也當</a:t>
            </a:r>
            <a:endParaRPr lang="en-US" altLang="zh-TW" sz="4300" b="1" dirty="0" smtClean="0"/>
          </a:p>
          <a:p>
            <a:pPr lvl="1">
              <a:buNone/>
            </a:pPr>
            <a:r>
              <a:rPr lang="zh-TW" altLang="en-US" sz="4300" b="1" dirty="0" smtClean="0"/>
              <a:t>成功，使你們成全、完備，</a:t>
            </a:r>
            <a:endParaRPr lang="en-US" altLang="zh-TW" sz="4300" b="1" dirty="0" smtClean="0"/>
          </a:p>
          <a:p>
            <a:pPr lvl="1">
              <a:buNone/>
            </a:pPr>
            <a:r>
              <a:rPr lang="zh-TW" altLang="en-US" sz="4300" b="1" dirty="0" smtClean="0"/>
              <a:t>毫無缺欠。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偏心待人的后果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 smtClean="0"/>
              <a:t>犯罪</a:t>
            </a:r>
            <a:endParaRPr lang="en-US" altLang="zh-CN" sz="5400" b="1" dirty="0" smtClean="0"/>
          </a:p>
          <a:p>
            <a:r>
              <a:rPr lang="zh-CN" altLang="en-US" sz="5400" b="1" dirty="0" smtClean="0"/>
              <a:t>受律法的审判</a:t>
            </a:r>
            <a:endParaRPr lang="en-US" altLang="zh-CN" sz="5400" b="1" dirty="0" smtClean="0"/>
          </a:p>
          <a:p>
            <a:r>
              <a:rPr lang="zh-CN" altLang="en-US" sz="5400" b="1" dirty="0" smtClean="0"/>
              <a:t>得不到怜悯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498080" cy="1143000"/>
          </a:xfrm>
        </p:spPr>
        <p:txBody>
          <a:bodyPr/>
          <a:lstStyle/>
          <a:p>
            <a:r>
              <a:rPr lang="zh-CN" altLang="en-US" b="1" dirty="0" smtClean="0"/>
              <a:t>怜悯是向审判夸胜的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924800" cy="5943600"/>
          </a:xfrm>
        </p:spPr>
        <p:txBody>
          <a:bodyPr>
            <a:noAutofit/>
          </a:bodyPr>
          <a:lstStyle/>
          <a:p>
            <a:r>
              <a:rPr lang="zh-CN" altLang="en-US" sz="3600" b="1" dirty="0" smtClean="0"/>
              <a:t>靠守律法成义： 犯一条就是犯所有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                            </a:t>
            </a:r>
            <a:r>
              <a:rPr lang="zh-CN" altLang="en-US" sz="3600" b="1" dirty="0" smtClean="0"/>
              <a:t>的律法，就要受到 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                            </a:t>
            </a:r>
            <a:r>
              <a:rPr lang="zh-CN" altLang="en-US" sz="3600" b="1" dirty="0" smtClean="0"/>
              <a:t>律法的审判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靠怜悯称义：因上帝怜悯我们， 差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   </a:t>
            </a:r>
            <a:r>
              <a:rPr lang="zh-CN" altLang="en-US" sz="3600" b="1" dirty="0" smtClean="0"/>
              <a:t>遣祂的</a:t>
            </a:r>
            <a:r>
              <a:rPr lang="en-US" altLang="zh-CN" sz="3600" b="1" dirty="0" smtClean="0"/>
              <a:t> </a:t>
            </a:r>
            <a:r>
              <a:rPr lang="zh-CN" altLang="en-US" sz="3600" b="1" dirty="0" smtClean="0"/>
              <a:t>独生爱子耶稣基督替我们的过犯 而死，我们接受上帝的怜悯（信神）</a:t>
            </a:r>
            <a:r>
              <a:rPr lang="en-US" altLang="zh-CN" sz="3600" b="1" dirty="0" smtClean="0"/>
              <a:t> </a:t>
            </a:r>
            <a:r>
              <a:rPr lang="zh-CN" altLang="en-US" sz="3600" b="1" dirty="0" smtClean="0"/>
              <a:t>， 祂就将我们放在恩典之中，</a:t>
            </a:r>
            <a:r>
              <a:rPr lang="en-US" altLang="zh-CN" sz="3600" b="1" dirty="0" smtClean="0"/>
              <a:t> </a:t>
            </a:r>
            <a:r>
              <a:rPr lang="zh-CN" altLang="en-US" sz="3600" b="1" dirty="0" smtClean="0"/>
              <a:t>不在律法之下， 于是逃脱了</a:t>
            </a:r>
            <a:endParaRPr lang="en-US" altLang="zh-CN" sz="3600" b="1" dirty="0" smtClean="0"/>
          </a:p>
          <a:p>
            <a:pPr>
              <a:buNone/>
            </a:pPr>
            <a:r>
              <a:rPr lang="en-US" altLang="zh-CN" sz="3600" b="1" dirty="0" smtClean="0"/>
              <a:t>  </a:t>
            </a:r>
            <a:r>
              <a:rPr lang="zh-CN" altLang="en-US" sz="3600" b="1" dirty="0" smtClean="0"/>
              <a:t>律法的 审判。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8080" cy="1143000"/>
          </a:xfrm>
        </p:spPr>
        <p:txBody>
          <a:bodyPr/>
          <a:lstStyle/>
          <a:p>
            <a:pPr algn="l"/>
            <a:r>
              <a:rPr lang="zh-CN" altLang="en-US" dirty="0" smtClean="0"/>
              <a:t>应用：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924800" cy="5410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我们要注意在教会中有没有偏心待人的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我们要特别传福音给贫苦的人， 特别为更有需要的人和地方来祷告， 向他们提供帮助。</a:t>
            </a:r>
            <a:endParaRPr lang="en-US" altLang="zh-CN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dirty="0" smtClean="0">
                <a:latin typeface="SimSun"/>
                <a:ea typeface="SimSun"/>
                <a:cs typeface="SimSun"/>
              </a:rPr>
              <a:t>对弟兄姐妹的提醒要存爱心来接受， 之所以雅各要劝诫他们， 提醒他们， 是因为雅各还认定他们是主里的弟兄，希望他们改正。</a:t>
            </a:r>
            <a:endParaRPr lang="en-US" altLang="zh-CN" dirty="0" smtClean="0">
              <a:latin typeface="SimSun"/>
              <a:ea typeface="SimSun"/>
              <a:cs typeface="SimSun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dirty="0" smtClean="0">
                <a:latin typeface="SimSun"/>
                <a:ea typeface="SimSun"/>
                <a:cs typeface="SimSun"/>
              </a:rPr>
              <a:t>我们要有耶稣的怜悯的心肠，是因为我们蒙了祂的怜恤。</a:t>
            </a:r>
            <a:endParaRPr lang="en-US" altLang="zh-CN" dirty="0" smtClean="0">
              <a:latin typeface="SimSun"/>
              <a:ea typeface="SimSun"/>
              <a:cs typeface="SimSun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dirty="0" smtClean="0">
              <a:ea typeface="SimSun"/>
              <a:cs typeface="Times New Roman"/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/>
              <a:t>在贫富中看远景</a:t>
            </a:r>
            <a:endParaRPr lang="en-US" altLang="zh-CN" sz="4400" b="1" dirty="0" smtClean="0"/>
          </a:p>
          <a:p>
            <a:pPr lvl="1">
              <a:buFont typeface="Arial" pitchFamily="34" charset="0"/>
              <a:buNone/>
            </a:pPr>
            <a:r>
              <a:rPr lang="zh-TW" altLang="en-US" sz="4400" b="1" dirty="0" smtClean="0"/>
              <a:t>卑微的弟兄升高，就該喜樂； </a:t>
            </a:r>
          </a:p>
          <a:p>
            <a:pPr lvl="1">
              <a:buFont typeface="Arial" pitchFamily="34" charset="0"/>
              <a:buNone/>
            </a:pPr>
            <a:r>
              <a:rPr lang="zh-TW" altLang="en-US" sz="4400" b="1" dirty="0" smtClean="0"/>
              <a:t>富足的降卑，也該如此；因</a:t>
            </a:r>
            <a:endParaRPr lang="en-US" altLang="zh-TW" sz="4400" b="1" dirty="0" smtClean="0"/>
          </a:p>
          <a:p>
            <a:pPr lvl="1">
              <a:buFont typeface="Arial" pitchFamily="34" charset="0"/>
              <a:buNone/>
            </a:pPr>
            <a:r>
              <a:rPr lang="zh-TW" altLang="en-US" sz="4400" b="1" dirty="0" smtClean="0"/>
              <a:t>為他必要過去，如同草上的</a:t>
            </a:r>
            <a:endParaRPr lang="en-US" altLang="zh-TW" sz="4400" b="1" dirty="0" smtClean="0"/>
          </a:p>
          <a:p>
            <a:pPr lvl="1">
              <a:buFont typeface="Arial" pitchFamily="34" charset="0"/>
              <a:buNone/>
            </a:pPr>
            <a:r>
              <a:rPr lang="zh-TW" altLang="en-US" sz="4400" b="1" dirty="0" smtClean="0"/>
              <a:t>花一樣。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sz="4800" b="1" dirty="0" smtClean="0"/>
              <a:t>在考验下仍爱神</a:t>
            </a:r>
            <a:endParaRPr lang="en-US" altLang="zh-CN" sz="4800" b="1" dirty="0" smtClean="0"/>
          </a:p>
          <a:p>
            <a:pPr lvl="1">
              <a:buNone/>
            </a:pPr>
            <a:r>
              <a:rPr lang="zh-TW" altLang="en-US" sz="4800" b="1" dirty="0" smtClean="0"/>
              <a:t>忍受試探的人是有福的，因</a:t>
            </a:r>
            <a:endParaRPr lang="en-US" altLang="zh-TW" sz="4800" b="1" dirty="0" smtClean="0"/>
          </a:p>
          <a:p>
            <a:pPr lvl="1">
              <a:buNone/>
            </a:pPr>
            <a:r>
              <a:rPr lang="zh-TW" altLang="en-US" sz="4800" b="1" dirty="0" smtClean="0"/>
              <a:t>為他經過試驗以後，必得生</a:t>
            </a:r>
            <a:endParaRPr lang="en-US" altLang="zh-TW" sz="4800" b="1" dirty="0" smtClean="0"/>
          </a:p>
          <a:p>
            <a:pPr lvl="1">
              <a:buNone/>
            </a:pPr>
            <a:r>
              <a:rPr lang="zh-TW" altLang="en-US" sz="4800" b="1" dirty="0" smtClean="0"/>
              <a:t>命的冠冕，這是主應許給那</a:t>
            </a:r>
            <a:endParaRPr lang="en-US" altLang="zh-TW" sz="4800" b="1" dirty="0" smtClean="0"/>
          </a:p>
          <a:p>
            <a:pPr lvl="1">
              <a:buNone/>
            </a:pPr>
            <a:r>
              <a:rPr lang="zh-TW" altLang="en-US" sz="4800" b="1" dirty="0" smtClean="0"/>
              <a:t>些愛他之人的。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雅各的基督徒信仰的实践观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/>
              <a:t>只是你们要行道，不要单单听道，自己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欺哄自己。因为听道而不行道的，就像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人对着镜子看自己本来的面目，看见，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走後，随即忘了他的相貌如何。惟 有详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细察看那全备、使人自由之律法的，并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且时常如此，这人既不是听了就忘，乃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是实在行出来，就在他所行的事上必然</a:t>
            </a:r>
            <a:endParaRPr lang="en-US" altLang="zh-CN" sz="3600" b="1" dirty="0" smtClean="0"/>
          </a:p>
          <a:p>
            <a:pPr>
              <a:buNone/>
            </a:pPr>
            <a:r>
              <a:rPr lang="zh-CN" altLang="en-US" sz="3600" b="1" dirty="0" smtClean="0"/>
              <a:t>得福。                  </a:t>
            </a:r>
            <a:r>
              <a:rPr lang="en-US" altLang="zh-CN" sz="3600" b="1" dirty="0" smtClean="0"/>
              <a:t>---</a:t>
            </a:r>
            <a:r>
              <a:rPr lang="zh-CN" altLang="en-US" sz="3600" dirty="0" smtClean="0"/>
              <a:t>雅各书 </a:t>
            </a:r>
            <a:r>
              <a:rPr lang="en-US" altLang="zh-CN" sz="3600" dirty="0" smtClean="0"/>
              <a:t>1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22-23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5400" b="1" dirty="0" smtClean="0"/>
              <a:t>“我 为 主 被 囚 的 劝 你 们 ： 既 然 蒙 召 ， 行 事 为 人 就 当 与 蒙 召 的 恩 相 称 。</a:t>
            </a:r>
            <a:r>
              <a:rPr lang="en-US" sz="5400" b="1" dirty="0" smtClean="0"/>
              <a:t>”</a:t>
            </a:r>
          </a:p>
          <a:p>
            <a:pPr>
              <a:buNone/>
            </a:pPr>
            <a:r>
              <a:rPr lang="en-US" sz="5400" b="1" dirty="0" smtClean="0"/>
              <a:t>		</a:t>
            </a:r>
            <a:r>
              <a:rPr lang="en-US" altLang="zh-CN" sz="5400" b="1" dirty="0" smtClean="0"/>
              <a:t>---- </a:t>
            </a:r>
            <a:r>
              <a:rPr lang="zh-CN" altLang="en-US" sz="5400" b="1" dirty="0" smtClean="0"/>
              <a:t>以弗所书   </a:t>
            </a:r>
            <a:r>
              <a:rPr lang="en-US" altLang="zh-CN" sz="5400" b="1" dirty="0" smtClean="0"/>
              <a:t>4</a:t>
            </a:r>
            <a:r>
              <a:rPr lang="zh-CN" altLang="en-US" sz="5400" b="1" dirty="0" smtClean="0"/>
              <a:t>：</a:t>
            </a:r>
            <a:r>
              <a:rPr lang="en-US" altLang="zh-CN" sz="5400" b="1" dirty="0" smtClean="0"/>
              <a:t>1</a:t>
            </a:r>
            <a:endParaRPr lang="en-US" sz="54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6294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zh-CN" altLang="en-US" sz="3800" b="1" dirty="0"/>
              <a:t>我的弟兄們，你們信奉我們榮耀的</a:t>
            </a:r>
            <a:r>
              <a:rPr lang="zh-CN" altLang="en-US" sz="3800" b="1" dirty="0" smtClean="0"/>
              <a:t>主</a:t>
            </a:r>
            <a:endParaRPr lang="en-US" altLang="zh-CN" sz="3800" b="1" dirty="0" smtClean="0"/>
          </a:p>
          <a:p>
            <a:pPr lvl="0">
              <a:buNone/>
            </a:pPr>
            <a:r>
              <a:rPr lang="zh-CN" altLang="en-US" sz="3800" b="1" dirty="0" smtClean="0"/>
              <a:t>耶</a:t>
            </a:r>
            <a:r>
              <a:rPr lang="zh-CN" altLang="en-US" sz="3800" b="1" dirty="0"/>
              <a:t>穌</a:t>
            </a:r>
            <a:r>
              <a:rPr lang="zh-CN" altLang="en-US" sz="3800" b="1" dirty="0" smtClean="0"/>
              <a:t>基督</a:t>
            </a:r>
            <a:r>
              <a:rPr lang="zh-CN" altLang="en-US" sz="3800" b="1" dirty="0"/>
              <a:t>，便不可按著外貌待人。</a:t>
            </a:r>
            <a:endParaRPr lang="en-US" sz="3800" b="1" dirty="0"/>
          </a:p>
          <a:p>
            <a:pPr lvl="0">
              <a:buNone/>
            </a:pPr>
            <a:r>
              <a:rPr lang="zh-CN" altLang="en-US" sz="3800" b="1" dirty="0"/>
              <a:t>若有一個人帶著金戒指，穿著華美</a:t>
            </a:r>
            <a:r>
              <a:rPr lang="zh-CN" altLang="en-US" sz="3800" b="1" dirty="0" smtClean="0"/>
              <a:t>衣服，</a:t>
            </a:r>
            <a:endParaRPr lang="en-US" altLang="zh-CN" sz="3800" b="1" dirty="0" smtClean="0"/>
          </a:p>
          <a:p>
            <a:pPr lvl="0">
              <a:buNone/>
            </a:pPr>
            <a:r>
              <a:rPr lang="zh-CN" altLang="en-US" sz="3800" b="1" dirty="0" smtClean="0"/>
              <a:t>進你們的</a:t>
            </a:r>
            <a:r>
              <a:rPr lang="zh-CN" altLang="en-US" sz="3800" b="1" dirty="0"/>
              <a:t>會堂去；又有一個窮</a:t>
            </a:r>
            <a:r>
              <a:rPr lang="zh-CN" altLang="en-US" sz="3800" b="1" dirty="0" smtClean="0"/>
              <a:t>人穿</a:t>
            </a:r>
            <a:r>
              <a:rPr lang="zh-CN" altLang="en-US" sz="3800" b="1" dirty="0"/>
              <a:t>著骯</a:t>
            </a:r>
            <a:r>
              <a:rPr lang="zh-CN" altLang="en-US" sz="3800" b="1" dirty="0" smtClean="0"/>
              <a:t>髒</a:t>
            </a:r>
            <a:endParaRPr lang="en-US" altLang="zh-CN" sz="3800" b="1" dirty="0" smtClean="0"/>
          </a:p>
          <a:p>
            <a:pPr lvl="0">
              <a:buNone/>
            </a:pPr>
            <a:r>
              <a:rPr lang="zh-CN" altLang="en-US" sz="3800" b="1" dirty="0" smtClean="0"/>
              <a:t>衣</a:t>
            </a:r>
            <a:r>
              <a:rPr lang="zh-CN" altLang="en-US" sz="3800" b="1" dirty="0"/>
              <a:t>服也</a:t>
            </a:r>
            <a:r>
              <a:rPr lang="zh-CN" altLang="en-US" sz="3800" b="1" dirty="0" smtClean="0"/>
              <a:t>進去</a:t>
            </a:r>
            <a:r>
              <a:rPr lang="zh-CN" altLang="en-US" sz="3800" b="1" dirty="0"/>
              <a:t>；</a:t>
            </a:r>
            <a:endParaRPr lang="en-US" sz="3800" b="1" dirty="0"/>
          </a:p>
          <a:p>
            <a:pPr lvl="0">
              <a:buNone/>
            </a:pPr>
            <a:r>
              <a:rPr lang="zh-CN" altLang="en-US" sz="3800" b="1" dirty="0"/>
              <a:t>你們就重看那穿華美衣服的人，說</a:t>
            </a:r>
            <a:r>
              <a:rPr lang="zh-CN" altLang="en-US" sz="3800" b="1" dirty="0" smtClean="0"/>
              <a:t>：</a:t>
            </a:r>
            <a:endParaRPr lang="en-US" altLang="zh-CN" sz="3800" b="1" dirty="0" smtClean="0"/>
          </a:p>
          <a:p>
            <a:pPr lvl="0">
              <a:buNone/>
            </a:pPr>
            <a:r>
              <a:rPr lang="zh-CN" altLang="en-US" sz="3800" b="1" dirty="0" smtClean="0"/>
              <a:t>請</a:t>
            </a:r>
            <a:r>
              <a:rPr lang="zh-CN" altLang="en-US" sz="3800" b="1" dirty="0"/>
              <a:t>坐在這</a:t>
            </a:r>
            <a:r>
              <a:rPr lang="zh-CN" altLang="en-US" sz="3800" b="1" dirty="0" smtClean="0"/>
              <a:t>好位</a:t>
            </a:r>
            <a:r>
              <a:rPr lang="zh-CN" altLang="en-US" sz="3800" b="1" dirty="0"/>
              <a:t>上；又對那窮人說：</a:t>
            </a:r>
            <a:r>
              <a:rPr lang="zh-CN" altLang="en-US" sz="3800" b="1" dirty="0" smtClean="0"/>
              <a:t>你</a:t>
            </a:r>
            <a:endParaRPr lang="en-US" altLang="zh-CN" sz="3800" b="1" dirty="0" smtClean="0"/>
          </a:p>
          <a:p>
            <a:pPr lvl="0">
              <a:buNone/>
            </a:pPr>
            <a:r>
              <a:rPr lang="zh-CN" altLang="en-US" sz="3800" b="1" dirty="0" smtClean="0"/>
              <a:t>站</a:t>
            </a:r>
            <a:r>
              <a:rPr lang="zh-CN" altLang="en-US" sz="3800" b="1" dirty="0"/>
              <a:t>在那裡，或坐在我</a:t>
            </a:r>
            <a:r>
              <a:rPr lang="zh-CN" altLang="en-US" sz="3800" b="1" dirty="0" smtClean="0"/>
              <a:t>腳凳</a:t>
            </a:r>
            <a:r>
              <a:rPr lang="zh-CN" altLang="en-US" sz="3800" b="1" dirty="0"/>
              <a:t>下邊</a:t>
            </a:r>
            <a:r>
              <a:rPr lang="zh-CN" altLang="en-US" sz="3800" b="1" dirty="0" smtClean="0"/>
              <a:t>。這</a:t>
            </a:r>
            <a:r>
              <a:rPr lang="zh-CN" altLang="en-US" sz="3800" b="1" dirty="0"/>
              <a:t>豈不</a:t>
            </a:r>
            <a:r>
              <a:rPr lang="zh-CN" altLang="en-US" sz="3800" b="1" dirty="0" smtClean="0"/>
              <a:t>是</a:t>
            </a:r>
            <a:endParaRPr lang="en-US" altLang="zh-CN" sz="3800" b="1" dirty="0" smtClean="0"/>
          </a:p>
          <a:p>
            <a:pPr lvl="0">
              <a:buNone/>
            </a:pPr>
            <a:r>
              <a:rPr lang="zh-CN" altLang="en-US" sz="3800" b="1" dirty="0" smtClean="0"/>
              <a:t>你</a:t>
            </a:r>
            <a:r>
              <a:rPr lang="zh-CN" altLang="en-US" sz="3800" b="1" dirty="0"/>
              <a:t>們偏心待人，用惡意斷定</a:t>
            </a:r>
            <a:r>
              <a:rPr lang="zh-CN" altLang="en-US" sz="3800" b="1" dirty="0" smtClean="0"/>
              <a:t>人嗎</a:t>
            </a:r>
            <a:r>
              <a:rPr lang="zh-CN" altLang="en-US" sz="3800" b="1" dirty="0"/>
              <a:t>？</a:t>
            </a:r>
            <a:endParaRPr lang="en-US" sz="3800" b="1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/>
              <a:t>雅各书   </a:t>
            </a: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1-13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609600"/>
            <a:ext cx="7924800" cy="685800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zh-CN" altLang="en-US" sz="4000" b="1" dirty="0" smtClean="0"/>
              <a:t>我親愛的弟兄們，請聽， 神豈不是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揀選了世上的貧窮人，叫他們在信上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富足，並承受他所應許給那些愛祂之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人的國嗎？你們反倒羞辱貧窮人。那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富足人豈不是欺壓你們，拉你們到公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堂去嗎？他們不是褻瀆你們所敬奉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（所敬奉：或作被稱）的尊名嗎？</a:t>
            </a:r>
            <a:endParaRPr lang="en-US" sz="4000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zh-CN" altLang="en-US" sz="3600" b="1" dirty="0" smtClean="0"/>
              <a:t>經上記著說：要愛人如己。你們若全守這至</a:t>
            </a:r>
            <a:endParaRPr lang="en-US" altLang="zh-CN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尊的律法，才是好的。</a:t>
            </a:r>
            <a:endParaRPr lang="en-US" sz="3600" b="1" dirty="0" smtClean="0"/>
          </a:p>
          <a:p>
            <a:pPr lvl="0">
              <a:buNone/>
            </a:pPr>
            <a:r>
              <a:rPr lang="zh-CN" altLang="en-US" sz="3600" b="1" dirty="0" smtClean="0"/>
              <a:t>但你們若按外貌待人，便是犯罪，被律法定</a:t>
            </a:r>
            <a:endParaRPr lang="en-US" altLang="zh-CN" sz="3600" b="1" dirty="0" smtClean="0"/>
          </a:p>
          <a:p>
            <a:pPr lvl="0">
              <a:buNone/>
            </a:pPr>
            <a:r>
              <a:rPr lang="zh-CN" altLang="en-US" sz="3600" b="1" dirty="0" smtClean="0"/>
              <a:t>為犯法的。</a:t>
            </a:r>
            <a:endParaRPr lang="en-US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因為凡遵守全律法的，只在一條上跌倒，他</a:t>
            </a:r>
            <a:endParaRPr lang="en-US" altLang="zh-CN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就是犯了眾條。</a:t>
            </a:r>
            <a:endParaRPr lang="en-US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原來那說不可姦淫的，也說不可殺人；你就是不</a:t>
            </a:r>
            <a:endParaRPr lang="en-US" altLang="zh-CN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姦淫，卻殺人，仍是成了犯律法的。</a:t>
            </a:r>
            <a:endParaRPr lang="en-US" sz="3600" b="1" dirty="0" smtClean="0"/>
          </a:p>
          <a:p>
            <a:pPr lvl="0">
              <a:buNone/>
            </a:pPr>
            <a:r>
              <a:rPr lang="zh-CN" altLang="en-US" sz="3600" b="1" dirty="0" smtClean="0"/>
              <a:t>你們既然要按使人自由的律法受審判，就該照這</a:t>
            </a:r>
            <a:endParaRPr lang="en-US" altLang="zh-CN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律法說話行事。</a:t>
            </a:r>
            <a:endParaRPr lang="en-US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因為那不憐憫人的，也要受無憐憫的審判；憐憫</a:t>
            </a:r>
            <a:endParaRPr lang="en-US" altLang="zh-CN" sz="3600" b="1" dirty="0" smtClean="0"/>
          </a:p>
          <a:p>
            <a:pPr lvl="0">
              <a:buNone/>
            </a:pPr>
            <a:r>
              <a:rPr lang="zh-CN" altLang="en-US" sz="3600" b="1" dirty="0" smtClean="0"/>
              <a:t>原是向審判誇勝。</a:t>
            </a:r>
            <a:endParaRPr lang="en-US" sz="3600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540</TotalTime>
  <Words>1644</Words>
  <Application>Microsoft Office PowerPoint</Application>
  <PresentationFormat>On-screen Show (4:3)</PresentationFormat>
  <Paragraphs>128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Solstice</vt:lpstr>
      <vt:lpstr> </vt:lpstr>
      <vt:lpstr>雅各书第一章： 信徒如何应对不同环境的挑战</vt:lpstr>
      <vt:lpstr>Slide 3</vt:lpstr>
      <vt:lpstr>Slide 4</vt:lpstr>
      <vt:lpstr>雅各的基督徒信仰的实践观</vt:lpstr>
      <vt:lpstr>Slide 6</vt:lpstr>
      <vt:lpstr>Slide 7</vt:lpstr>
      <vt:lpstr>Slide 8</vt:lpstr>
      <vt:lpstr>Slide 9</vt:lpstr>
      <vt:lpstr>Slide 10</vt:lpstr>
      <vt:lpstr>偏心待人及其后果</vt:lpstr>
      <vt:lpstr>Slide 12</vt:lpstr>
      <vt:lpstr>Slide 13</vt:lpstr>
      <vt:lpstr>Slide 14</vt:lpstr>
      <vt:lpstr>Slide 15</vt:lpstr>
      <vt:lpstr>上帝怜悯穷苦人</vt:lpstr>
      <vt:lpstr>Slide 17</vt:lpstr>
      <vt:lpstr>Slide 18</vt:lpstr>
      <vt:lpstr>为什么不可偏心待人</vt:lpstr>
      <vt:lpstr>偏心待人的后果</vt:lpstr>
      <vt:lpstr>怜悯是向审判夸胜的</vt:lpstr>
      <vt:lpstr>应用：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偏心待人及其后果</dc:title>
  <dc:creator>Home</dc:creator>
  <cp:lastModifiedBy>Home</cp:lastModifiedBy>
  <cp:revision>6</cp:revision>
  <dcterms:created xsi:type="dcterms:W3CDTF">2016-09-23T10:08:48Z</dcterms:created>
  <dcterms:modified xsi:type="dcterms:W3CDTF">2016-09-24T13:46:07Z</dcterms:modified>
</cp:coreProperties>
</file>