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0BBCB-84DA-4571-BD20-FEEF70ABCE34}" type="datetimeFigureOut">
              <a:rPr lang="en-AU" smtClean="0"/>
              <a:t>21/02/2020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B1788-F170-450E-8986-401C16B852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774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xmlns="" id="{446BAF46-0809-4184-9529-7AFC24F1E17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115914D1-DFBD-4CFF-952D-B9DD9138608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xmlns="" id="{D89356F9-C190-4F60-809D-049A34330BE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0825" y="-11796713"/>
            <a:ext cx="16611600" cy="124602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219C2080-F507-4CD4-9697-8A68596546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3063" cy="4081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xmlns="" id="{F8306F90-9EF4-45C3-8977-A84D1CA934D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0825" y="-11796713"/>
            <a:ext cx="16610013" cy="1245870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140ACFB6-86B0-4A38-9E30-49D60EAAF61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1475" cy="4079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xmlns="" id="{A6E24E0F-E024-414F-9E7A-3475B2F0AD6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0825" y="-11796713"/>
            <a:ext cx="16610013" cy="1245870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89B2645D-F3EC-452E-857F-D88F178A98D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1475" cy="4079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>
            <a:extLst>
              <a:ext uri="{FF2B5EF4-FFF2-40B4-BE49-F238E27FC236}">
                <a16:creationId xmlns:a16="http://schemas.microsoft.com/office/drawing/2014/main" xmlns="" id="{17B2B2C0-CE04-4124-B5E2-8E603615EB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0825" y="-11796713"/>
            <a:ext cx="16608425" cy="124571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9EB02E04-9CCA-4B01-89D2-787E600EB60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49888" cy="40782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xmlns="" id="{4B082DD1-4077-4B42-B236-9F32A9D4648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0825" y="-11796713"/>
            <a:ext cx="16608425" cy="124571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1E2583DE-8BDA-495A-B04A-97C8DF9CF56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49888" cy="40782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xmlns="" id="{F10E1249-7631-4ABC-9579-192E77005D5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0825" y="-11796713"/>
            <a:ext cx="16608425" cy="124571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BF8BFC00-09B0-490A-9594-5ACC7949E2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49888" cy="40782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xmlns="" id="{90678CF8-47FC-4688-B4F4-4ADD34C5EED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51288" cy="124904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C494F080-A082-4700-AB92-E4EF2F5A3B3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xmlns="" id="{0CF704B9-0756-471F-974E-FFE0C9FA436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A8844C9B-1276-4B57-A60B-009D3C5E60D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xmlns="" id="{1861AFB4-8241-4CA8-A3BA-BC95263DD1D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931115A3-CF9C-4C57-9577-84B8FC7AB9D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xmlns="" id="{3E8199FC-07B4-45A3-9CC8-E405B53BCE7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AA6C6526-0529-41C3-9BD6-F152E435B98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xmlns="" id="{7B68B8B4-E6B3-4FC2-B04A-A67BCC0A848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4000" y="-11796713"/>
            <a:ext cx="16637000" cy="12479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AD0E11FE-7A56-4F2B-893A-76E6D97CABE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xmlns="" id="{A4A87A75-3F87-4C2E-9E42-145F8A593A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2413" y="-11796713"/>
            <a:ext cx="16617951" cy="12463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2648D068-A7B9-45C1-83A6-D8E16AFBAE7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6238" cy="40846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xmlns="" id="{17006CFE-0B31-46D4-B244-E0946DE6AD2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2413" y="-11796713"/>
            <a:ext cx="16617951" cy="12463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F7102CF2-4526-4183-9862-49DA55D3314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6238" cy="40846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xmlns="" id="{2080947C-7F2A-4294-B9AC-E44DAB63635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2413" y="-11796713"/>
            <a:ext cx="16617951" cy="12463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660DB001-C37E-4A29-8DDE-A6D59AE5FCF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6238" cy="40846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xmlns="" id="{218A4ED7-1F32-408A-B819-4F249A92ADC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0825" y="-11796713"/>
            <a:ext cx="16608425" cy="124571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B4330E1E-FC91-4065-A766-48A99DF5EA7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49888" cy="40782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6575-4BB1-4672-B711-9FF65F715C0E}" type="datetimeFigureOut">
              <a:rPr lang="en-AU" smtClean="0"/>
              <a:t>21/02/2020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AF85-0344-46D1-962E-8504C599B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186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6575-4BB1-4672-B711-9FF65F715C0E}" type="datetimeFigureOut">
              <a:rPr lang="en-AU" smtClean="0"/>
              <a:t>21/02/2020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AF85-0344-46D1-962E-8504C599B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005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6575-4BB1-4672-B711-9FF65F715C0E}" type="datetimeFigureOut">
              <a:rPr lang="en-AU" smtClean="0"/>
              <a:t>21/02/2020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AF85-0344-46D1-962E-8504C599B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123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6575-4BB1-4672-B711-9FF65F715C0E}" type="datetimeFigureOut">
              <a:rPr lang="en-AU" smtClean="0"/>
              <a:t>21/02/2020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AF85-0344-46D1-962E-8504C599B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808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6575-4BB1-4672-B711-9FF65F715C0E}" type="datetimeFigureOut">
              <a:rPr lang="en-AU" smtClean="0"/>
              <a:t>21/02/2020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AF85-0344-46D1-962E-8504C599B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00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6575-4BB1-4672-B711-9FF65F715C0E}" type="datetimeFigureOut">
              <a:rPr lang="en-AU" smtClean="0"/>
              <a:t>21/02/2020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AF85-0344-46D1-962E-8504C599B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21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6575-4BB1-4672-B711-9FF65F715C0E}" type="datetimeFigureOut">
              <a:rPr lang="en-AU" smtClean="0"/>
              <a:t>21/02/2020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AF85-0344-46D1-962E-8504C599B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854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6575-4BB1-4672-B711-9FF65F715C0E}" type="datetimeFigureOut">
              <a:rPr lang="en-AU" smtClean="0"/>
              <a:t>21/02/2020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AF85-0344-46D1-962E-8504C599B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35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6575-4BB1-4672-B711-9FF65F715C0E}" type="datetimeFigureOut">
              <a:rPr lang="en-AU" smtClean="0"/>
              <a:t>21/02/2020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AF85-0344-46D1-962E-8504C599B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044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6575-4BB1-4672-B711-9FF65F715C0E}" type="datetimeFigureOut">
              <a:rPr lang="en-AU" smtClean="0"/>
              <a:t>21/02/2020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AF85-0344-46D1-962E-8504C599B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908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6575-4BB1-4672-B711-9FF65F715C0E}" type="datetimeFigureOut">
              <a:rPr lang="en-AU" smtClean="0"/>
              <a:t>21/02/2020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AF85-0344-46D1-962E-8504C599B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069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C6575-4BB1-4672-B711-9FF65F715C0E}" type="datetimeFigureOut">
              <a:rPr lang="en-AU" smtClean="0"/>
              <a:t>21/02/2020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DAF85-0344-46D1-962E-8504C599B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585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xmlns="" id="{E75F2747-87E1-43C7-9259-1ABC15ACC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45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dirty="0" err="1"/>
              <a:t>基督的复活</a:t>
            </a:r>
            <a:endParaRPr lang="en-AU" altLang="en-US" dirty="0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C34DF383-D845-4E7D-AF3F-F6C728AC4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8013" cy="4529138"/>
          </a:xfrm>
          <a:ln/>
        </p:spPr>
        <p:txBody>
          <a:bodyPr/>
          <a:lstStyle/>
          <a:p>
            <a:pPr indent="-3016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AU" altLang="en-US" dirty="0"/>
          </a:p>
          <a:p>
            <a:pPr indent="-3016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sz="4000" b="1" dirty="0" err="1"/>
              <a:t>怀恩堂</a:t>
            </a:r>
            <a:endParaRPr lang="en-AU" altLang="en-US" sz="4000" b="1" dirty="0"/>
          </a:p>
          <a:p>
            <a:pPr indent="-3016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sz="2800" b="1" dirty="0"/>
              <a:t>哥林多前书15：1-19</a:t>
            </a:r>
          </a:p>
          <a:p>
            <a:pPr indent="-3016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AU" altLang="en-US" sz="2800" b="1" dirty="0"/>
          </a:p>
          <a:p>
            <a:pPr indent="-3016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sz="2800" b="1" dirty="0"/>
              <a:t>16 February 2020</a:t>
            </a:r>
          </a:p>
        </p:txBody>
      </p:sp>
    </p:spTree>
    <p:extLst>
      <p:ext uri="{BB962C8B-B14F-4D97-AF65-F5344CB8AC3E}">
        <p14:creationId xmlns:p14="http://schemas.microsoft.com/office/powerpoint/2010/main" val="1321927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xmlns="" id="{98FAECFC-7994-467F-A164-2314F740CC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96263" cy="1109662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使徒信经的见证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535E6B44-5A9B-4C1F-94E6-B69C38FD0F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96263" cy="4492625"/>
          </a:xfrm>
          <a:ln/>
        </p:spPr>
        <p:txBody>
          <a:bodyPr/>
          <a:lstStyle/>
          <a:p>
            <a:pPr indent="-33337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使徒信经，关于主耶稣说：</a:t>
            </a:r>
          </a:p>
          <a:p>
            <a:pPr indent="-33337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b="1" dirty="0"/>
              <a:t>“</a:t>
            </a:r>
            <a:r>
              <a:rPr lang="zh-CN" altLang="en-US" b="1" dirty="0"/>
              <a:t>在本丢彼拉多手下受难，被钉于十字架，受死，埋葬；降在阴间，第三天从死人中复活。”</a:t>
            </a:r>
          </a:p>
          <a:p>
            <a:pPr indent="-33337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我们每主日所朗诵的使徒信经，与使徒保罗所教导哥林多教会是完全的一样。</a:t>
            </a:r>
          </a:p>
          <a:p>
            <a:pPr indent="-33337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基督的复活，不只是保罗一个人的教导，也是众使徒和早期教会的教导。</a:t>
            </a:r>
          </a:p>
        </p:txBody>
      </p:sp>
    </p:spTree>
    <p:extLst>
      <p:ext uri="{BB962C8B-B14F-4D97-AF65-F5344CB8AC3E}">
        <p14:creationId xmlns:p14="http://schemas.microsoft.com/office/powerpoint/2010/main" val="1580340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xmlns="" id="{732CE270-03A3-4872-81D2-B072848A1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94675" cy="11080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/>
              <a:t>死人复活的重要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AF6143C8-671F-4FF3-ADDB-82501D28E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94675" cy="4491038"/>
          </a:xfrm>
          <a:ln/>
        </p:spPr>
        <p:txBody>
          <a:bodyPr/>
          <a:lstStyle/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若没有死人复活的事：</a:t>
            </a:r>
          </a:p>
          <a:p>
            <a:pPr marL="552450" indent="-5445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基督就没有复活了，</a:t>
            </a:r>
          </a:p>
          <a:p>
            <a:pPr marL="552450" indent="-5445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我们（保罗）所传的便是枉然</a:t>
            </a:r>
          </a:p>
          <a:p>
            <a:pPr marL="552450" indent="-5445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你们（哥林多教会）所信的也是枉然</a:t>
            </a:r>
          </a:p>
          <a:p>
            <a:pPr marL="552450" indent="-5445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我们（保罗）是枉作见证</a:t>
            </a:r>
          </a:p>
          <a:p>
            <a:pPr marL="552450" indent="-5445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你们的信是徒然，你们仍在罪里</a:t>
            </a:r>
          </a:p>
          <a:p>
            <a:pPr marL="552450" indent="-5445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在基督睡了的人也灭亡了</a:t>
            </a:r>
          </a:p>
        </p:txBody>
      </p:sp>
    </p:spTree>
    <p:extLst>
      <p:ext uri="{BB962C8B-B14F-4D97-AF65-F5344CB8AC3E}">
        <p14:creationId xmlns:p14="http://schemas.microsoft.com/office/powerpoint/2010/main" val="7180645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xmlns="" id="{8C0EE6B5-309C-489E-8C52-8F68A09A35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94675" cy="11080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旧约的预言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572D4F04-8521-48C9-BA54-83C07E61DA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94675" cy="4491038"/>
          </a:xfrm>
          <a:ln/>
        </p:spPr>
        <p:txBody>
          <a:bodyPr/>
          <a:lstStyle/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如果我们说没有死人复活，那么旧约圣经的话语就不可信，因为基督的复活，是照圣经所说的。“我不说别的，只说</a:t>
            </a:r>
            <a:r>
              <a:rPr lang="zh-CN" altLang="en-US" b="1" u="sng" dirty="0"/>
              <a:t>众先知和摩西所说</a:t>
            </a:r>
            <a:r>
              <a:rPr lang="zh-CN" altLang="en-US" b="1" dirty="0"/>
              <a:t>将来必成的事，就是基督必须受难，从死人中首先复活”</a:t>
            </a:r>
            <a:r>
              <a:rPr lang="zh-CN" altLang="en-US" sz="2000" b="1" dirty="0"/>
              <a:t>（使徒26：22-23新汉语译本）</a:t>
            </a:r>
          </a:p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b="1" dirty="0"/>
              <a:t>“</a:t>
            </a:r>
            <a:r>
              <a:rPr lang="zh-CN" altLang="en-US" b="1" dirty="0"/>
              <a:t>因此，我的心欢喜，我的灵快乐，我的肉身也安然居住，因为你必不将我的灵魂撇在阴间，也不叫你的圣者见朽坏。”</a:t>
            </a:r>
            <a:r>
              <a:rPr lang="zh-CN" altLang="en-US" sz="2000" b="1" dirty="0"/>
              <a:t>（诗篇</a:t>
            </a:r>
            <a:r>
              <a:rPr lang="en-AU" altLang="en-US" sz="2000" b="1" dirty="0"/>
              <a:t>16</a:t>
            </a:r>
            <a:r>
              <a:rPr lang="zh-CN" altLang="en-US" sz="2000" b="1" dirty="0"/>
              <a:t>：</a:t>
            </a:r>
            <a:r>
              <a:rPr lang="en-AU" altLang="en-US" sz="2000" b="1" dirty="0"/>
              <a:t>9-10</a:t>
            </a:r>
            <a:r>
              <a:rPr lang="zh-CN" altLang="en-US" sz="2000" b="1" dirty="0"/>
              <a:t>，使徒</a:t>
            </a:r>
            <a:r>
              <a:rPr lang="en-AU" altLang="en-US" sz="2000" b="1" dirty="0"/>
              <a:t>2</a:t>
            </a:r>
            <a:r>
              <a:rPr lang="zh-CN" altLang="en-US" sz="2000" b="1" dirty="0"/>
              <a:t>：</a:t>
            </a:r>
            <a:r>
              <a:rPr lang="en-AU" altLang="en-US" sz="2000" b="1" dirty="0"/>
              <a:t>26-27</a:t>
            </a:r>
            <a:r>
              <a:rPr lang="zh-CN" altLang="en-US" sz="2000" b="1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599922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xmlns="" id="{15721FC3-F461-46F8-B49E-CA400CD6BD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93088" cy="110648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死亡与复活的意义</a:t>
            </a: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6BD0899C-F87F-49CB-80BF-9E0B002D3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93088" cy="4489450"/>
          </a:xfrm>
          <a:ln/>
        </p:spPr>
        <p:txBody>
          <a:bodyPr/>
          <a:lstStyle/>
          <a:p>
            <a:pPr indent="-336550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基督的死亡和复活，不只是一个头脑的思想</a:t>
            </a:r>
          </a:p>
          <a:p>
            <a:pPr indent="-336550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b="1" dirty="0"/>
              <a:t>“</a:t>
            </a:r>
            <a:r>
              <a:rPr lang="zh-CN" altLang="en-US" b="1" dirty="0"/>
              <a:t>岂不知我们受洗归入基督的人，是归入祂的死吗？所以我们藉着洗礼归入死，和祂一同埋葬，原是叫我们一举一动有新生的样式，像基督藉着父的荣耀从死里复活一样。”</a:t>
            </a:r>
            <a:r>
              <a:rPr lang="zh-CN" altLang="en-US" sz="2000" b="1" dirty="0"/>
              <a:t>（罗马书</a:t>
            </a:r>
            <a:r>
              <a:rPr lang="en-AU" altLang="en-US" sz="2000" b="1" dirty="0"/>
              <a:t>6</a:t>
            </a:r>
            <a:r>
              <a:rPr lang="zh-CN" altLang="en-US" sz="2000" b="1" dirty="0"/>
              <a:t>：</a:t>
            </a:r>
            <a:r>
              <a:rPr lang="en-AU" altLang="en-US" sz="2000" b="1" dirty="0"/>
              <a:t>3-4</a:t>
            </a:r>
            <a:r>
              <a:rPr lang="zh-CN" altLang="en-US" sz="2000" b="1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8601808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xmlns="" id="{7938167D-FEDD-4854-81F6-5A914A5FE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93088" cy="110648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死亡与复活的意义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921531B8-F0B0-4A39-B778-EBA955D2B1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93088" cy="4489450"/>
          </a:xfrm>
          <a:ln/>
        </p:spPr>
        <p:txBody>
          <a:bodyPr/>
          <a:lstStyle/>
          <a:p>
            <a:pPr indent="-336550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b="1" dirty="0"/>
              <a:t>“</a:t>
            </a:r>
            <a:r>
              <a:rPr lang="zh-CN" altLang="en-US" b="1" dirty="0"/>
              <a:t>因为我们既然已经与祂联合，像祂那样死了，那么，我们也必像祂那样复活。。我们若与基督同死，就相信也必定与祂同活。因为知道，基督已经从死人中复活，再也不会死，死再也不能辖制祂，祂死，是向罪死了，只有一次，祂活，是向神而活。这样，你们也要看自己向罪是死的，在基督里向神是活的”</a:t>
            </a:r>
            <a:r>
              <a:rPr lang="zh-CN" altLang="en-US" sz="2000" b="1" dirty="0"/>
              <a:t>（罗马书</a:t>
            </a:r>
            <a:r>
              <a:rPr lang="en-AU" altLang="en-US" sz="2000" b="1" dirty="0"/>
              <a:t>6</a:t>
            </a:r>
            <a:r>
              <a:rPr lang="zh-CN" altLang="en-US" sz="2000" b="1" dirty="0"/>
              <a:t>：</a:t>
            </a:r>
            <a:r>
              <a:rPr lang="en-AU" altLang="en-US" sz="2000" b="1" dirty="0"/>
              <a:t>5-11</a:t>
            </a:r>
            <a:r>
              <a:rPr lang="zh-CN" altLang="en-US" sz="2000" b="1" dirty="0"/>
              <a:t>新汉语译本）</a:t>
            </a:r>
          </a:p>
        </p:txBody>
      </p:sp>
    </p:spTree>
    <p:extLst>
      <p:ext uri="{BB962C8B-B14F-4D97-AF65-F5344CB8AC3E}">
        <p14:creationId xmlns:p14="http://schemas.microsoft.com/office/powerpoint/2010/main" val="2890638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xmlns="" id="{D116559E-C03B-40F3-A2DD-C573E2B59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93088" cy="110648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死亡与复活的意义</a:t>
            </a: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CE5DE51F-016C-4214-B98F-51434CEFB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93088" cy="4489450"/>
          </a:xfrm>
          <a:ln/>
        </p:spPr>
        <p:txBody>
          <a:bodyPr/>
          <a:lstStyle/>
          <a:p>
            <a:pPr indent="-33337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b="1" dirty="0"/>
              <a:t>“</a:t>
            </a:r>
            <a:r>
              <a:rPr lang="zh-CN" altLang="en-US" b="1" dirty="0"/>
              <a:t>耶稣被交给人，是为我们的过犯；复活，是为叫我们称义”</a:t>
            </a:r>
            <a:r>
              <a:rPr lang="zh-CN" altLang="en-US" sz="2000" b="1" dirty="0"/>
              <a:t>（罗马书</a:t>
            </a:r>
            <a:r>
              <a:rPr lang="en-AU" altLang="en-US" sz="2000" b="1" dirty="0"/>
              <a:t>4</a:t>
            </a:r>
            <a:r>
              <a:rPr lang="zh-CN" altLang="en-US" sz="2000" b="1" dirty="0"/>
              <a:t>：</a:t>
            </a:r>
            <a:r>
              <a:rPr lang="en-AU" altLang="en-US" sz="2000" b="1" dirty="0"/>
              <a:t>25</a:t>
            </a:r>
            <a:r>
              <a:rPr lang="zh-CN" altLang="en-US" sz="2000" b="1" dirty="0"/>
              <a:t>）</a:t>
            </a:r>
          </a:p>
          <a:p>
            <a:pPr indent="-3016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b="1" dirty="0"/>
              <a:t>“</a:t>
            </a:r>
            <a:r>
              <a:rPr lang="en-AU" altLang="en-US" b="1" dirty="0" err="1"/>
              <a:t>当我们死在过犯中的时候，便叫我们与基督一同活过来。你们得救是本乎恩。他又叫我们与基督耶稣一同复活，一同坐在天上</a:t>
            </a:r>
            <a:r>
              <a:rPr lang="en-AU" altLang="en-US" b="1" dirty="0"/>
              <a:t>，，，</a:t>
            </a:r>
            <a:r>
              <a:rPr lang="en-AU" altLang="en-US" b="1" dirty="0" err="1"/>
              <a:t>你们得救是本乎恩，也因着信；这并不是出于自己，乃是神所赐的；也不是出于行为，免得有人自夸</a:t>
            </a:r>
            <a:r>
              <a:rPr lang="en-AU" altLang="en-US" b="1" dirty="0"/>
              <a:t>。”</a:t>
            </a:r>
            <a:r>
              <a:rPr lang="zh-CN" altLang="en-US" sz="2000" b="1" dirty="0"/>
              <a:t>（以弗所书 2：5-9）</a:t>
            </a:r>
          </a:p>
        </p:txBody>
      </p:sp>
    </p:spTree>
    <p:extLst>
      <p:ext uri="{BB962C8B-B14F-4D97-AF65-F5344CB8AC3E}">
        <p14:creationId xmlns:p14="http://schemas.microsoft.com/office/powerpoint/2010/main" val="28553969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xmlns="" id="{DA487893-47B4-4F5C-B670-10EF2016B5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6425" cy="11398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b="1" dirty="0" err="1"/>
              <a:t>基督复活与我</a:t>
            </a:r>
            <a:endParaRPr lang="en-AU" altLang="en-US" b="1" dirty="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202529D2-4DE7-4454-BB1C-F6E824FE36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4522788"/>
          </a:xfrm>
          <a:ln/>
        </p:spPr>
        <p:txBody>
          <a:bodyPr/>
          <a:lstStyle/>
          <a:p>
            <a:pPr indent="-3032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是的，因为耶稣的复活，我若持续持守真理，也复活了！我以前是死在“罪恶过犯”中，我今天因为基督的复活，我复活了！我有一个新的生命，是一个与神和好的生命。我的人生态度改变了，主的灵在我的里面，给我有能力改变我的生命！我是一个新造的人！我还有一个盼望，就是身体的复活。这必死的身体脱去，就有不能朽坏的身体赐给我。</a:t>
            </a:r>
          </a:p>
        </p:txBody>
      </p:sp>
    </p:spTree>
    <p:extLst>
      <p:ext uri="{BB962C8B-B14F-4D97-AF65-F5344CB8AC3E}">
        <p14:creationId xmlns:p14="http://schemas.microsoft.com/office/powerpoint/2010/main" val="12291988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xmlns="" id="{3D51732F-04A6-4010-9D53-B123AD3DD1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45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b="1" dirty="0" err="1"/>
              <a:t>死人会复活吗</a:t>
            </a:r>
            <a:r>
              <a:rPr lang="en-AU" altLang="en-US" b="1" dirty="0"/>
              <a:t>？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986854E2-7FF4-4D3D-BF15-7FA1413D50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8013" cy="4529138"/>
          </a:xfrm>
          <a:ln/>
        </p:spPr>
        <p:txBody>
          <a:bodyPr/>
          <a:lstStyle/>
          <a:p>
            <a:pPr indent="-303213" algn="just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b="1" dirty="0" err="1"/>
              <a:t>听见有人说</a:t>
            </a:r>
            <a:r>
              <a:rPr lang="en-AU" altLang="en-US" b="1" dirty="0"/>
              <a:t>：“</a:t>
            </a:r>
            <a:r>
              <a:rPr lang="en-AU" altLang="en-US" b="1" dirty="0" err="1"/>
              <a:t>人死如灯灭”吗？死人复活有可能吗？按照常理和科学的知识，死人是不会有（身体）复活的</a:t>
            </a:r>
            <a:r>
              <a:rPr lang="en-AU" altLang="en-US" b="1" dirty="0"/>
              <a:t>。</a:t>
            </a:r>
          </a:p>
          <a:p>
            <a:pPr indent="-303213" algn="just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b="1" dirty="0" err="1"/>
              <a:t>一般的宗教和哲学思想都不接受死人的身体复活</a:t>
            </a:r>
            <a:r>
              <a:rPr lang="en-AU" altLang="en-US" b="1" dirty="0"/>
              <a:t>。</a:t>
            </a:r>
          </a:p>
          <a:p>
            <a:pPr indent="-303213" algn="just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b="1" dirty="0" err="1"/>
              <a:t>在哥林多的教会里，他们对这问题向保罗提出发问。我们先思考一下对这问题的背景</a:t>
            </a:r>
            <a:r>
              <a:rPr lang="en-AU" altLang="en-US" b="1" dirty="0"/>
              <a:t>。</a:t>
            </a:r>
            <a:endParaRPr lang="en-AU" altLang="en-US" sz="2800" b="1" dirty="0"/>
          </a:p>
          <a:p>
            <a:pPr indent="-303213" algn="just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AU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3628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xmlns="" id="{C6851C11-1E38-4380-9C1D-F5B5E51541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45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dirty="0"/>
              <a:t>希腊的宗教思想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B6121642-E013-4BD1-846A-D40F1FD353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2138" y="1619250"/>
            <a:ext cx="8228012" cy="4529138"/>
          </a:xfrm>
          <a:ln/>
        </p:spPr>
        <p:txBody>
          <a:bodyPr/>
          <a:lstStyle/>
          <a:p>
            <a:pPr indent="-3127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当时对哥林多教会有很大的影响力是希腊的宗教与哲学思想。希腊的宗教与哲学可以接受灵魂不灭但是不接受死人（身体）复活。他们相信肉体是败坏的，所以为什么还有死人（身体）复活？</a:t>
            </a:r>
          </a:p>
          <a:p>
            <a:pPr indent="-3127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保罗在雅典的亚略巴古讲道时候，他提到死人复活，“众人听见从死里复活的话，就有讥笑他的”</a:t>
            </a:r>
            <a:r>
              <a:rPr lang="zh-CN" altLang="en-US" sz="2000" b="1" dirty="0"/>
              <a:t>（使徒17：32）</a:t>
            </a:r>
          </a:p>
        </p:txBody>
      </p:sp>
    </p:spTree>
    <p:extLst>
      <p:ext uri="{BB962C8B-B14F-4D97-AF65-F5344CB8AC3E}">
        <p14:creationId xmlns:p14="http://schemas.microsoft.com/office/powerpoint/2010/main" val="1729948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xmlns="" id="{C662AF27-20F5-4F4E-B5EC-89296CADC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en-US"/>
              <a:t>犹太教的思想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AE1CB23B-D227-4892-BA73-FA73D5B4A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indent="-3032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en-US" b="1" dirty="0"/>
              <a:t>另一个对哥林多教会有影响力的是犹太教的思想。犹太教的一个支派撒都该派，“撒都该人常说没有死人复活的事”</a:t>
            </a:r>
            <a:r>
              <a:rPr lang="en-US" altLang="en-US" sz="2000" b="1" dirty="0"/>
              <a:t>（马可12：18）</a:t>
            </a:r>
          </a:p>
          <a:p>
            <a:pPr indent="-3032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en-US" b="1" dirty="0"/>
              <a:t>另外一个支派法利赛派，与撒都该派相反。“撒都该人说，没有复活，也没有天使和鬼魂；法利赛人却说两样都有”</a:t>
            </a:r>
            <a:r>
              <a:rPr lang="en-US" altLang="en-US" sz="2000" b="1" dirty="0"/>
              <a:t>（使徒23：8）</a:t>
            </a:r>
            <a:r>
              <a:rPr lang="en-US" altLang="en-US" b="1" dirty="0"/>
              <a:t>但是法利赛人不接受基督第三天从死里复活。</a:t>
            </a:r>
          </a:p>
        </p:txBody>
      </p:sp>
    </p:spTree>
    <p:extLst>
      <p:ext uri="{BB962C8B-B14F-4D97-AF65-F5344CB8AC3E}">
        <p14:creationId xmlns:p14="http://schemas.microsoft.com/office/powerpoint/2010/main" val="10834400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xmlns="" id="{DB2060EA-1EC9-47B0-8886-43E9A35A2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5313" cy="1128712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en-US"/>
              <a:t>基督对复活的教导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9DC73613-9D70-4C97-A9DB-5F468834A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5313" cy="4511675"/>
          </a:xfrm>
          <a:ln/>
        </p:spPr>
        <p:txBody>
          <a:bodyPr/>
          <a:lstStyle/>
          <a:p>
            <a:pPr indent="-3143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基督三次教导使徒们祂要复活。“人子必须受许多的苦，被长老，祭司长和文士弃绝，并且被杀，过三天复活。”</a:t>
            </a:r>
            <a:r>
              <a:rPr lang="zh-CN" altLang="en-US" sz="2000" b="1" dirty="0"/>
              <a:t>（马可8：31，9：31和10：33-34）</a:t>
            </a:r>
          </a:p>
          <a:p>
            <a:pPr indent="-3143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主的复活是一个身体复活；多马可以用他的手摸复活主被钉的手和被扎的肋旁</a:t>
            </a:r>
            <a:r>
              <a:rPr lang="zh-CN" altLang="en-US" sz="2000" b="1" dirty="0"/>
              <a:t>（约翰20：24-29）</a:t>
            </a:r>
            <a:r>
              <a:rPr lang="zh-CN" altLang="en-US" b="1" dirty="0"/>
              <a:t>主耶稣说，不单祂复活，信祂的人也必复活</a:t>
            </a:r>
            <a:r>
              <a:rPr lang="zh-CN" altLang="en-US" sz="2000" b="1" dirty="0"/>
              <a:t>（约翰11：25）</a:t>
            </a:r>
          </a:p>
          <a:p>
            <a:pPr indent="-3143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583115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xmlns="" id="{32CA1148-340D-4146-B39D-620C00D96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99438" cy="1112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/>
              <a:t>门徒对主复活的态度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4F49B59B-9A5F-4793-95BC-155866E63E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99438" cy="4495800"/>
          </a:xfrm>
          <a:ln/>
        </p:spPr>
        <p:txBody>
          <a:bodyPr/>
          <a:lstStyle/>
          <a:p>
            <a:pPr indent="-330200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当主耶稣被钉十字架的时候，门徒们还不信主的第三天的（身体）复活。七日的头一日，一些妇女拿香料到坟墓去， 但是看不见主的尸体。天使告诉她们主的身体已经复活了。她们回去告诉使徒们，使徒以为是胡言，并不相信。</a:t>
            </a:r>
            <a:r>
              <a:rPr lang="zh-CN" altLang="en-US" sz="2000" b="1" dirty="0"/>
              <a:t>（路加</a:t>
            </a:r>
            <a:r>
              <a:rPr lang="en-AU" altLang="en-US" sz="2000" b="1" dirty="0"/>
              <a:t>24</a:t>
            </a:r>
            <a:r>
              <a:rPr lang="zh-CN" altLang="en-US" sz="2000" b="1" dirty="0"/>
              <a:t>：</a:t>
            </a:r>
            <a:r>
              <a:rPr lang="en-AU" altLang="en-US" sz="2000" b="1" dirty="0"/>
              <a:t>1-11</a:t>
            </a:r>
            <a:r>
              <a:rPr lang="zh-CN" altLang="en-US" sz="2000" b="1" dirty="0"/>
              <a:t>）</a:t>
            </a:r>
          </a:p>
          <a:p>
            <a:pPr indent="-330200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那时候，门徒们还没有明白基督死亡和祂的身体复活的真正意义。</a:t>
            </a:r>
          </a:p>
        </p:txBody>
      </p:sp>
    </p:spTree>
    <p:extLst>
      <p:ext uri="{BB962C8B-B14F-4D97-AF65-F5344CB8AC3E}">
        <p14:creationId xmlns:p14="http://schemas.microsoft.com/office/powerpoint/2010/main" val="41311599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xmlns="" id="{DC36F9FD-BF56-4F54-BB9C-9BF8079BD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99438" cy="1112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/>
              <a:t>保罗对哥林多教会的教导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39703FC7-AFF7-45C1-B40A-38813C0C2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99438" cy="4495800"/>
          </a:xfrm>
          <a:ln/>
        </p:spPr>
        <p:txBody>
          <a:bodyPr/>
          <a:lstStyle/>
          <a:p>
            <a:pPr indent="-330200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死人复活的事情的确令人感到困扰，所以哥林多教会“中间有人说没有死人复活的事”</a:t>
            </a:r>
            <a:r>
              <a:rPr lang="zh-CN" altLang="en-US" sz="2000" b="1" dirty="0"/>
              <a:t>（</a:t>
            </a:r>
            <a:r>
              <a:rPr lang="en-AU" altLang="en-US" sz="2000" b="1" dirty="0"/>
              <a:t>15</a:t>
            </a:r>
            <a:r>
              <a:rPr lang="zh-CN" altLang="en-US" sz="2000" b="1" dirty="0"/>
              <a:t>：</a:t>
            </a:r>
            <a:r>
              <a:rPr lang="en-AU" altLang="en-US" sz="2000" b="1" dirty="0"/>
              <a:t>12</a:t>
            </a:r>
            <a:r>
              <a:rPr lang="zh-CN" altLang="en-US" sz="2000" b="1" dirty="0"/>
              <a:t>）</a:t>
            </a:r>
          </a:p>
          <a:p>
            <a:pPr indent="-330200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保罗教导复活的真理与基督的福音是分不开的，基督的死亡与身体复活就是福音中心点。</a:t>
            </a:r>
          </a:p>
          <a:p>
            <a:pPr indent="-330200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这福音是保罗所传给哥林多教会的，保罗所传的是他所领受的</a:t>
            </a:r>
            <a:r>
              <a:rPr lang="zh-CN" altLang="en-US" sz="2000" b="1" dirty="0"/>
              <a:t>（</a:t>
            </a:r>
            <a:r>
              <a:rPr lang="zh-CN" altLang="en-US" b="1" dirty="0"/>
              <a:t>神启示给他</a:t>
            </a:r>
            <a:r>
              <a:rPr lang="zh-CN" altLang="en-US" sz="2000" b="1" dirty="0"/>
              <a:t> 加拉太书</a:t>
            </a:r>
            <a:r>
              <a:rPr lang="en-AU" altLang="en-US" sz="2000" b="1" dirty="0"/>
              <a:t>1</a:t>
            </a:r>
            <a:r>
              <a:rPr lang="zh-CN" altLang="en-US" sz="2000" b="1" dirty="0"/>
              <a:t>：</a:t>
            </a:r>
            <a:r>
              <a:rPr lang="en-AU" altLang="en-US" sz="2000" b="1" dirty="0"/>
              <a:t>16-17</a:t>
            </a:r>
            <a:r>
              <a:rPr lang="zh-CN" altLang="en-US" sz="2000" b="1" dirty="0"/>
              <a:t>）</a:t>
            </a:r>
          </a:p>
          <a:p>
            <a:pPr indent="-330200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373948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xmlns="" id="{510DB201-E8F1-47CA-856A-B0338D57DA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99438" cy="1112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/>
              <a:t>保罗对哥林多教会的教导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6455E243-1541-47C9-9DF6-B13937D7FC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99438" cy="4684713"/>
          </a:xfrm>
          <a:ln/>
        </p:spPr>
        <p:txBody>
          <a:bodyPr/>
          <a:lstStyle/>
          <a:p>
            <a:pPr indent="-33337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en-US" b="1" dirty="0"/>
              <a:t>“</a:t>
            </a:r>
            <a:r>
              <a:rPr lang="zh-CN" altLang="en-US" b="1" dirty="0"/>
              <a:t>我当日所领受又传给你们的，第一，就是基督</a:t>
            </a:r>
            <a:r>
              <a:rPr lang="zh-CN" altLang="en-US" b="1" u="sng" dirty="0"/>
              <a:t>照圣经所说</a:t>
            </a:r>
            <a:r>
              <a:rPr lang="zh-CN" altLang="en-US" b="1" dirty="0"/>
              <a:t>，为我们的罪死了，而且埋葬了，又</a:t>
            </a:r>
            <a:r>
              <a:rPr lang="zh-CN" altLang="en-US" b="1" u="sng" dirty="0"/>
              <a:t>照圣经所说</a:t>
            </a:r>
            <a:r>
              <a:rPr lang="zh-CN" altLang="en-US" b="1" dirty="0"/>
              <a:t>，第三天复活了”</a:t>
            </a:r>
            <a:r>
              <a:rPr lang="zh-CN" altLang="en-US" sz="2000" b="1" dirty="0"/>
              <a:t>（</a:t>
            </a:r>
            <a:r>
              <a:rPr lang="en-AU" altLang="en-US" sz="2000" b="1" dirty="0"/>
              <a:t>3-4</a:t>
            </a:r>
            <a:r>
              <a:rPr lang="zh-CN" altLang="en-US" sz="2000" b="1" dirty="0"/>
              <a:t>节）</a:t>
            </a:r>
          </a:p>
          <a:p>
            <a:pPr indent="-33337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这都是照（旧约）圣经所说的，是神预先安排的，预定的。基督的死与复活并不是偶然发生的，也不是无可奈何地发生的。是神救赎罪人重要的一部分。</a:t>
            </a:r>
            <a:r>
              <a:rPr lang="zh-CN" altLang="en-US" sz="2000" b="1" dirty="0"/>
              <a:t>（使徒26：19-23）</a:t>
            </a:r>
          </a:p>
        </p:txBody>
      </p:sp>
    </p:spTree>
    <p:extLst>
      <p:ext uri="{BB962C8B-B14F-4D97-AF65-F5344CB8AC3E}">
        <p14:creationId xmlns:p14="http://schemas.microsoft.com/office/powerpoint/2010/main" val="21793679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xmlns="" id="{65FD6B41-1296-4C95-9F6D-94584E0FE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93088" cy="110648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基督复活是一个事实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E9BA82AF-9069-4186-A165-3521415E03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93088" cy="4489450"/>
          </a:xfrm>
          <a:ln/>
        </p:spPr>
        <p:txBody>
          <a:bodyPr/>
          <a:lstStyle/>
          <a:p>
            <a:pPr indent="-336550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保罗引用了许多见证人来证明基督身体复活是一个事实：</a:t>
            </a:r>
          </a:p>
          <a:p>
            <a:pPr marL="554038" indent="-547688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显给矶法看，</a:t>
            </a:r>
          </a:p>
          <a:p>
            <a:pPr marL="554038" indent="-547688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给十二使徒看，</a:t>
            </a:r>
          </a:p>
          <a:p>
            <a:pPr marL="554038" indent="-547688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一时显给五百多弟兄看，</a:t>
            </a:r>
          </a:p>
          <a:p>
            <a:pPr marL="554038" indent="-547688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显给雅各看，</a:t>
            </a:r>
          </a:p>
          <a:p>
            <a:pPr marL="554038" indent="-547688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en-US" b="1" dirty="0"/>
              <a:t>显给保罗看。</a:t>
            </a:r>
          </a:p>
        </p:txBody>
      </p:sp>
    </p:spTree>
    <p:extLst>
      <p:ext uri="{BB962C8B-B14F-4D97-AF65-F5344CB8AC3E}">
        <p14:creationId xmlns:p14="http://schemas.microsoft.com/office/powerpoint/2010/main" val="37772456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1669</Words>
  <Application>Microsoft Office PowerPoint</Application>
  <PresentationFormat>On-screen Show (4:3)</PresentationFormat>
  <Paragraphs>62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基督的复活</vt:lpstr>
      <vt:lpstr>死人会复活吗？</vt:lpstr>
      <vt:lpstr>希腊的宗教思想</vt:lpstr>
      <vt:lpstr>犹太教的思想</vt:lpstr>
      <vt:lpstr>基督对复活的教导</vt:lpstr>
      <vt:lpstr>门徒对主复活的态度</vt:lpstr>
      <vt:lpstr>保罗对哥林多教会的教导</vt:lpstr>
      <vt:lpstr>保罗对哥林多教会的教导</vt:lpstr>
      <vt:lpstr>基督复活是一个事实</vt:lpstr>
      <vt:lpstr>使徒信经的见证</vt:lpstr>
      <vt:lpstr>死人复活的重要</vt:lpstr>
      <vt:lpstr>旧约的预言</vt:lpstr>
      <vt:lpstr>死亡与复活的意义</vt:lpstr>
      <vt:lpstr>死亡与复活的意义</vt:lpstr>
      <vt:lpstr>死亡与复活的意义</vt:lpstr>
      <vt:lpstr>基督复活与我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基督的复活</dc:title>
  <dc:creator>Admin</dc:creator>
  <cp:lastModifiedBy>Admin</cp:lastModifiedBy>
  <cp:revision>1</cp:revision>
  <dcterms:created xsi:type="dcterms:W3CDTF">2020-02-21T12:15:16Z</dcterms:created>
  <dcterms:modified xsi:type="dcterms:W3CDTF">2020-02-21T12:15:43Z</dcterms:modified>
</cp:coreProperties>
</file>