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44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61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5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32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85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2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44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7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4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1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0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55C9-72B0-446F-BB85-A6848891F018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EEBA-9DAE-4678-B96E-320BF5ED15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5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494D90D8-30F6-466E-A95A-C9C1CADD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8135938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如何與人同得福音的好處</a:t>
            </a:r>
          </a:p>
          <a:p>
            <a:pPr algn="ctr"/>
            <a:endParaRPr lang="zh-TW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TW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TW" altLang="zh-TW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哥林多前書 9:19-23</a:t>
            </a:r>
            <a:endParaRPr lang="en-US" altLang="zh-TW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612" name="Rectangle 8">
            <a:extLst>
              <a:ext uri="{FF2B5EF4-FFF2-40B4-BE49-F238E27FC236}">
                <a16:creationId xmlns:a16="http://schemas.microsoft.com/office/drawing/2014/main" xmlns="" id="{37B5B226-BE34-4DBF-9C14-F3D20DAF3C55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8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86F27FCF-CE84-4CC9-9419-388B7B2D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888"/>
            <a:ext cx="5688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36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與人同得福音的好處</a:t>
            </a:r>
            <a:endParaRPr lang="zh-TW" altLang="en-US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96B9B9BD-04C4-4F58-B455-5DE4D6165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71378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 我雖是自由的，無人轄管，然而我甘心做了眾人的僕人，為要多得人。20 向猶太人，我就做猶太人，為要得猶太人。向律法以下的人，我雖不在律法以下，還是做律法以下的人，為要得律法以下的人。21 向沒有律法的人，我就做沒有律法的人，為要得沒有律法的人；其實我在神面前不是沒有律法，在基督面前正在律法之下。22a </a:t>
            </a:r>
            <a:r>
              <a:rPr lang="en-US" altLang="zh-TW"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向軟弱的人，我就做軟弱的人，為要得軟弱的人</a:t>
            </a:r>
            <a:r>
              <a:rPr lang="en-US" altLang="zh-TW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67588" name="Rectangle 8">
            <a:extLst>
              <a:ext uri="{FF2B5EF4-FFF2-40B4-BE49-F238E27FC236}">
                <a16:creationId xmlns:a16="http://schemas.microsoft.com/office/drawing/2014/main" xmlns="" id="{3ACB9D33-617B-4ADD-A9E5-74E3CD34204D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xmlns="" id="{0742C84C-8770-4515-A9D3-8C53E941A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365625"/>
            <a:ext cx="8713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22b </a:t>
            </a:r>
            <a:r>
              <a:rPr lang="en-US" altLang="zh-TW"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向什麼樣的人，我就做什麼樣的人，無論如何總要救些人</a:t>
            </a:r>
            <a:r>
              <a:rPr lang="en-US" altLang="zh-TW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xmlns="" id="{59075B0F-D80C-4370-ACED-A4BF2EF5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00663"/>
            <a:ext cx="87137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23 </a:t>
            </a:r>
            <a:r>
              <a:rPr lang="en-US" altLang="zh-TW"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凡我所行的，都是為福音的緣故，為要與人同得這福音的好處</a:t>
            </a:r>
            <a:r>
              <a:rPr lang="en-US" altLang="zh-TW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TW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</a:p>
          <a:p>
            <a:r>
              <a:rPr lang="en-US" altLang="zh-TW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				(</a:t>
            </a:r>
            <a:r>
              <a:rPr lang="zh-TW" altLang="zh-TW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 9:19-23</a:t>
            </a:r>
            <a:r>
              <a:rPr lang="en-US" altLang="zh-TW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xmlns="" id="{619AC133-562F-400A-AC38-6F48A2538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357179"/>
            <a:ext cx="8713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zh-TW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22b I have become all things to all people so that by all possible means I might save some.</a:t>
            </a:r>
            <a:endParaRPr lang="en-US" altLang="zh-TW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4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allAtOnce"/>
      <p:bldP spid="675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6" name="Rectangle 8">
            <a:extLst>
              <a:ext uri="{FF2B5EF4-FFF2-40B4-BE49-F238E27FC236}">
                <a16:creationId xmlns:a16="http://schemas.microsoft.com/office/drawing/2014/main" xmlns="" id="{264D2FCE-6D02-41A7-BD9B-C9F9A7F1568F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1767" name="Picture 23">
            <a:extLst>
              <a:ext uri="{FF2B5EF4-FFF2-40B4-BE49-F238E27FC236}">
                <a16:creationId xmlns:a16="http://schemas.microsoft.com/office/drawing/2014/main" xmlns="" id="{B31D5778-6D70-4BDB-AACF-29069C3C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6119813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70" name="Rectangle 26">
            <a:extLst>
              <a:ext uri="{FF2B5EF4-FFF2-40B4-BE49-F238E27FC236}">
                <a16:creationId xmlns:a16="http://schemas.microsoft.com/office/drawing/2014/main" xmlns="" id="{C267EAD5-7FCD-408E-B635-9BBFE6974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658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AU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向什麼樣的人</a:t>
            </a:r>
            <a:r>
              <a:rPr lang="en-AU" altLang="zh-TW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AU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我就做什麼樣的人</a:t>
            </a:r>
            <a:r>
              <a:rPr lang="en-AU" altLang="zh-TW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AU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無論如何總要救些人。</a:t>
            </a:r>
            <a:endParaRPr lang="en-US" altLang="zh-TW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71" name="Picture 27">
            <a:extLst>
              <a:ext uri="{FF2B5EF4-FFF2-40B4-BE49-F238E27FC236}">
                <a16:creationId xmlns:a16="http://schemas.microsoft.com/office/drawing/2014/main" xmlns="" id="{84319A17-2915-4F18-B65C-B5BEF9DE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8913"/>
            <a:ext cx="401955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>
            <a:extLst>
              <a:ext uri="{FF2B5EF4-FFF2-40B4-BE49-F238E27FC236}">
                <a16:creationId xmlns:a16="http://schemas.microsoft.com/office/drawing/2014/main" xmlns="" id="{CF3ABD3D-0639-4D70-A284-F7E5CEF1BA70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87047" name="Picture 7">
            <a:extLst>
              <a:ext uri="{FF2B5EF4-FFF2-40B4-BE49-F238E27FC236}">
                <a16:creationId xmlns:a16="http://schemas.microsoft.com/office/drawing/2014/main" xmlns="" id="{40A8B39A-2E3E-4C47-B3E3-79E71ECEA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92375"/>
            <a:ext cx="5005388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>
            <a:extLst>
              <a:ext uri="{FF2B5EF4-FFF2-40B4-BE49-F238E27FC236}">
                <a16:creationId xmlns:a16="http://schemas.microsoft.com/office/drawing/2014/main" xmlns="" id="{09891D87-B989-458E-A180-D6FB1ADF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535487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D13CA851-197B-45EA-8C28-158E3C71D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15888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36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傳福音應具備的心態</a:t>
            </a:r>
            <a:endParaRPr lang="zh-TW" altLang="en-US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300F4ED7-A051-41EE-93AF-2AA56EB3E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09700"/>
            <a:ext cx="7345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pt-BR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使命感 (</a:t>
            </a:r>
            <a:r>
              <a:rPr lang="zh-TW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林前</a:t>
            </a:r>
            <a:r>
              <a:rPr lang="zh-TW" altLang="en-AU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pt-BR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9:16)</a:t>
            </a:r>
            <a:endParaRPr lang="en-US" altLang="zh-TW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948" name="Rectangle 8">
            <a:extLst>
              <a:ext uri="{FF2B5EF4-FFF2-40B4-BE49-F238E27FC236}">
                <a16:creationId xmlns:a16="http://schemas.microsoft.com/office/drawing/2014/main" xmlns="" id="{F6086EE4-095E-420F-9052-C9CD218BE2E7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xmlns="" id="{71AA93FA-A8E2-479E-BFAF-7DA743BF2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17763"/>
            <a:ext cx="7272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責任感 (林前</a:t>
            </a:r>
            <a:r>
              <a:rPr lang="zh-TW" altLang="en-AU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9:17)</a:t>
            </a:r>
            <a:endParaRPr lang="en-US" altLang="zh-TW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xmlns="" id="{4D9C90C0-46B1-4115-B700-29F45665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425825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認同感 (林前</a:t>
            </a:r>
            <a:r>
              <a:rPr lang="zh-TW" altLang="en-AU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9:20-22)</a:t>
            </a:r>
            <a:endParaRPr lang="en-US" altLang="zh-TW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99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allAtOnce"/>
      <p:bldP spid="82950" grpId="0" build="allAtOnce"/>
      <p:bldP spid="82951" grpId="0" build="allAtOnce"/>
      <p:bldP spid="82951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40EF1004-D195-4CB0-ACBB-DFB4213B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888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了解使徒保罗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寫信給哥林多教会</a:t>
            </a:r>
            <a:r>
              <a:rPr lang="zh-TW" altLang="en-US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的原因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BC57C260-559A-42DB-AF27-D7C95C3C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052513"/>
            <a:ext cx="4787900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教會裡破裂的關係</a:t>
            </a:r>
          </a:p>
          <a:p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1;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6;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11)</a:t>
            </a:r>
          </a:p>
          <a:p>
            <a:endParaRPr lang="zh-TW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淫亂的行為</a:t>
            </a:r>
          </a:p>
          <a:p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5)</a:t>
            </a:r>
          </a:p>
          <a:p>
            <a:endParaRPr lang="zh-TW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不合宜的敬拜</a:t>
            </a:r>
          </a:p>
          <a:p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zh-TW" altLang="en-AU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TW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8;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11;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14)</a:t>
            </a:r>
          </a:p>
          <a:p>
            <a:endParaRPr lang="zh-TW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對保羅使徒權柄的拒絕</a:t>
            </a:r>
          </a:p>
          <a:p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1;</a:t>
            </a:r>
            <a:r>
              <a:rPr lang="zh-TW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TW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9)</a:t>
            </a:r>
            <a:endParaRPr lang="zh-TW" altLang="en-US" sz="2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852" name="Rectangle 8">
            <a:extLst>
              <a:ext uri="{FF2B5EF4-FFF2-40B4-BE49-F238E27FC236}">
                <a16:creationId xmlns:a16="http://schemas.microsoft.com/office/drawing/2014/main" xmlns="" id="{D334B591-1A6E-4597-85AF-FB5332F14412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xmlns="" id="{4D73D84E-1F24-4D02-A66E-A8168636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5718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BED61033-F875-451F-A5DB-4453A5B59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5888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36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從哥林多教会的問題看今天教会的挑戰</a:t>
            </a:r>
            <a:endParaRPr lang="zh-TW" altLang="en-US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8068" name="Rectangle 8">
            <a:extLst>
              <a:ext uri="{FF2B5EF4-FFF2-40B4-BE49-F238E27FC236}">
                <a16:creationId xmlns:a16="http://schemas.microsoft.com/office/drawing/2014/main" xmlns="" id="{9A2329C7-9712-4957-AD42-0AB79CBF528C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88072" name="Rectangle 8">
            <a:extLst>
              <a:ext uri="{FF2B5EF4-FFF2-40B4-BE49-F238E27FC236}">
                <a16:creationId xmlns:a16="http://schemas.microsoft.com/office/drawing/2014/main" xmlns="" id="{55D83A5C-5F10-4522-80D4-FB8A9D941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052513"/>
            <a:ext cx="41052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尊严、面子 </a:t>
            </a:r>
          </a:p>
          <a:p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12)</a:t>
            </a:r>
          </a:p>
          <a:p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Tx/>
              <a:buChar char="•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偏見、偏待 </a:t>
            </a:r>
          </a:p>
          <a:p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1)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Tx/>
              <a:buChar char="•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属灵軟弱 </a:t>
            </a:r>
          </a:p>
          <a:p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8)</a:t>
            </a:r>
          </a:p>
          <a:p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Tx/>
              <a:buChar char="•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罪恶姑息</a:t>
            </a:r>
          </a:p>
          <a:p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5)</a:t>
            </a:r>
            <a:endParaRPr lang="zh-TW" altLang="en-US" sz="2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8076" name="Picture 12">
            <a:extLst>
              <a:ext uri="{FF2B5EF4-FFF2-40B4-BE49-F238E27FC236}">
                <a16:creationId xmlns:a16="http://schemas.microsoft.com/office/drawing/2014/main" xmlns="" id="{1B94A0E4-D5D9-4328-B095-7AFF5C410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45440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EC0116C8-140B-4468-9965-C3DB2E2E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5888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使徒保罗的自辯</a:t>
            </a:r>
            <a:r>
              <a:rPr lang="en-US" altLang="en-US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lang="en-US" altLang="en-US" sz="36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林前</a:t>
            </a:r>
            <a:r>
              <a:rPr lang="en-US" altLang="en-US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9:19-23)</a:t>
            </a:r>
            <a:endParaRPr lang="zh-TW" altLang="en-US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F2E28992-E189-4B2E-8C72-643D51F1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107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為傳福音的代價</a:t>
            </a:r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甘願放棄自己的自由</a:t>
            </a:r>
            <a:endParaRPr lang="en-US" altLang="zh-TW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v19 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我雖是自由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然而我甘心作眾人的僕人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86020" name="Rectangle 8">
            <a:extLst>
              <a:ext uri="{FF2B5EF4-FFF2-40B4-BE49-F238E27FC236}">
                <a16:creationId xmlns:a16="http://schemas.microsoft.com/office/drawing/2014/main" xmlns="" id="{171704E1-C1D4-49D3-93D3-A00168934024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xmlns="" id="{C11C6B2D-D9D9-406B-AF0E-1DE1ECEF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508500"/>
            <a:ext cx="8856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無論如何，讓更多的人得救</a:t>
            </a:r>
            <a:endParaRPr lang="en-US" altLang="zh-TW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v22b 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向什麼樣的人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我就做什麼樣的人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xmlns="" id="{FA812AB9-BE00-4B1F-87BE-054BF710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1336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按真理的原則，體諒對方的立場</a:t>
            </a:r>
            <a:endParaRPr lang="en-US" altLang="zh-TW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v20-21 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向猶太人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作猶太人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向外邦人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作邦人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xmlns="" id="{3F69A670-10EB-4811-956E-36B18548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8856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體恤軟弱者，靠主剛強</a:t>
            </a:r>
            <a:endParaRPr lang="en-US" altLang="zh-TW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v22a 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向軟弱的人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做軟弱的人</a:t>
            </a:r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xmlns="" id="{FF7EDF9C-903E-41E9-91A9-89EA91C2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661025"/>
            <a:ext cx="9288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廣傳福音，同工同得</a:t>
            </a:r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TW" sz="3200" b="1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συνκοινωνὸς</a:t>
            </a:r>
            <a:r>
              <a:rPr lang="en-US" altLang="zh-TW" sz="32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得著</a:t>
            </a:r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參與</a:t>
            </a:r>
            <a:r>
              <a:rPr lang="en-US" altLang="zh-TW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r>
              <a:rPr lang="en-US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v23 </a:t>
            </a:r>
            <a:r>
              <a:rPr lang="zh-TW" altLang="zh-TW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凡我所行的,</a:t>
            </a:r>
            <a:r>
              <a:rPr lang="zh-TW" altLang="en-US" sz="28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為要與人同得這福音的好處</a:t>
            </a:r>
            <a:r>
              <a:rPr lang="en-US" altLang="zh-TW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35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allAtOnce"/>
      <p:bldP spid="86021" grpId="0" build="allAtOnce"/>
      <p:bldP spid="86022" grpId="0" build="allAtOnce"/>
      <p:bldP spid="86023" grpId="0" build="allAtOnce"/>
      <p:bldP spid="86023" grpId="1" build="allAtOnce"/>
      <p:bldP spid="8602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9C2DB38A-F5C0-4CCE-936C-45FBE653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0"/>
            <a:ext cx="5688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今天教会的學習與對策</a:t>
            </a:r>
            <a:endParaRPr lang="zh-TW" altLang="en-US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4DF24040-3953-4465-9659-6767C34C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08050"/>
            <a:ext cx="889317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同得福音的心態</a:t>
            </a:r>
          </a:p>
          <a:p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*使命感</a:t>
            </a:r>
            <a:r>
              <a:rPr lang="en-US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</a:t>
            </a:r>
            <a:r>
              <a:rPr lang="en-US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28:19-20), *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責任感</a:t>
            </a:r>
            <a:r>
              <a:rPr lang="en-US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</a:t>
            </a:r>
            <a:r>
              <a:rPr lang="en-US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1:8), *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認同感</a:t>
            </a:r>
            <a:r>
              <a:rPr lang="en-US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</a:t>
            </a:r>
            <a:r>
              <a:rPr lang="en-US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11:20-26)</a:t>
            </a:r>
          </a:p>
          <a:p>
            <a:endParaRPr lang="zh-TW" altLang="en-US" sz="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了解使徒保罗寫信給哥林多教会的原因</a:t>
            </a:r>
          </a:p>
          <a:p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破裂的關係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淫亂的行為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*不合宜的敬拜</a:t>
            </a:r>
            <a:r>
              <a:rPr lang="en-US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*</a:t>
            </a:r>
            <a:r>
              <a:rPr lang="zh-TW" altLang="en-US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使徒權柄的拒絕</a:t>
            </a:r>
            <a:endParaRPr lang="en-US" altLang="zh-TW" sz="2400" b="1" dirty="0">
              <a:solidFill>
                <a:srgbClr val="00CC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TW" altLang="en-US" sz="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從哥林多教会的問題看今天教会的挑戰</a:t>
            </a:r>
          </a:p>
          <a:p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尊严与面子,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偏見与偏待,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属灵軟弱,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罪恶姑息</a:t>
            </a:r>
            <a:endParaRPr lang="en-US" altLang="zh-TW" sz="2400" b="1" dirty="0">
              <a:solidFill>
                <a:srgbClr val="00CC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TW" altLang="en-US" sz="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學習使徒保罗的榜樣</a:t>
            </a:r>
          </a:p>
          <a:p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福音不妥協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真理不改變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不犯罪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願意犧牲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領人歸主</a:t>
            </a:r>
            <a:endParaRPr lang="en-US" altLang="zh-TW" sz="2400" b="1" dirty="0">
              <a:solidFill>
                <a:srgbClr val="00CC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効法保罗，像效法基督</a:t>
            </a:r>
            <a:endParaRPr lang="zh-TW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效法基督(林前11:</a:t>
            </a:r>
            <a:r>
              <a:rPr lang="zh-TW" altLang="en-AU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TW" altLang="zh-TW" sz="2400" b="1" dirty="0">
                <a:solidFill>
                  <a:srgbClr val="00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)做眾人的僕人(腓2:7),同得福音的好處</a:t>
            </a:r>
            <a:endParaRPr lang="en-US" altLang="zh-TW" sz="2400" b="1" dirty="0">
              <a:solidFill>
                <a:srgbClr val="00CC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TW" altLang="en-US" sz="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你願意回應嗎？</a:t>
            </a:r>
            <a:r>
              <a:rPr lang="en-US" altLang="zh-TW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endParaRPr lang="en-US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24" name="Rectangle 8">
            <a:extLst>
              <a:ext uri="{FF2B5EF4-FFF2-40B4-BE49-F238E27FC236}">
                <a16:creationId xmlns:a16="http://schemas.microsoft.com/office/drawing/2014/main" xmlns="" id="{489A0ACC-F468-468A-9569-32AE60E160D5}"/>
              </a:ext>
            </a:extLst>
          </p:cNvPr>
          <p:cNvSpPr>
            <a:spLocks/>
          </p:cNvSpPr>
          <p:nvPr/>
        </p:nvSpPr>
        <p:spPr bwMode="auto">
          <a:xfrm>
            <a:off x="8748713" y="71438"/>
            <a:ext cx="360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68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2019-07-16T10:22:17Z</dcterms:created>
  <dcterms:modified xsi:type="dcterms:W3CDTF">2019-07-16T10:22:50Z</dcterms:modified>
</cp:coreProperties>
</file>