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75" r:id="rId10"/>
    <p:sldId id="276" r:id="rId11"/>
    <p:sldId id="265" r:id="rId12"/>
    <p:sldId id="266" r:id="rId13"/>
    <p:sldId id="277" r:id="rId14"/>
    <p:sldId id="274" r:id="rId15"/>
    <p:sldId id="278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90" y="18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AFC85-1F3B-431D-82B8-F93461F8C2D9}" type="datetimeFigureOut">
              <a:rPr lang="en-AU" smtClean="0"/>
              <a:t>12/06/2019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FFAEC-D5BF-4B73-ACF7-EC84920418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6197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AFC85-1F3B-431D-82B8-F93461F8C2D9}" type="datetimeFigureOut">
              <a:rPr lang="en-AU" smtClean="0"/>
              <a:t>12/06/2019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FFAEC-D5BF-4B73-ACF7-EC84920418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8774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AFC85-1F3B-431D-82B8-F93461F8C2D9}" type="datetimeFigureOut">
              <a:rPr lang="en-AU" smtClean="0"/>
              <a:t>12/06/2019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FFAEC-D5BF-4B73-ACF7-EC84920418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7217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AFC85-1F3B-431D-82B8-F93461F8C2D9}" type="datetimeFigureOut">
              <a:rPr lang="en-AU" smtClean="0"/>
              <a:t>12/06/2019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FFAEC-D5BF-4B73-ACF7-EC84920418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8940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AFC85-1F3B-431D-82B8-F93461F8C2D9}" type="datetimeFigureOut">
              <a:rPr lang="en-AU" smtClean="0"/>
              <a:t>12/06/2019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FFAEC-D5BF-4B73-ACF7-EC84920418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1111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AFC85-1F3B-431D-82B8-F93461F8C2D9}" type="datetimeFigureOut">
              <a:rPr lang="en-AU" smtClean="0"/>
              <a:t>12/06/2019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FFAEC-D5BF-4B73-ACF7-EC84920418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9810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AFC85-1F3B-431D-82B8-F93461F8C2D9}" type="datetimeFigureOut">
              <a:rPr lang="en-AU" smtClean="0"/>
              <a:t>12/06/2019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FFAEC-D5BF-4B73-ACF7-EC84920418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0521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AFC85-1F3B-431D-82B8-F93461F8C2D9}" type="datetimeFigureOut">
              <a:rPr lang="en-AU" smtClean="0"/>
              <a:t>12/06/2019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FFAEC-D5BF-4B73-ACF7-EC84920418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9760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AFC85-1F3B-431D-82B8-F93461F8C2D9}" type="datetimeFigureOut">
              <a:rPr lang="en-AU" smtClean="0"/>
              <a:t>12/06/2019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FFAEC-D5BF-4B73-ACF7-EC84920418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6508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AFC85-1F3B-431D-82B8-F93461F8C2D9}" type="datetimeFigureOut">
              <a:rPr lang="en-AU" smtClean="0"/>
              <a:t>12/06/2019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FFAEC-D5BF-4B73-ACF7-EC84920418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5758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AFC85-1F3B-431D-82B8-F93461F8C2D9}" type="datetimeFigureOut">
              <a:rPr lang="en-AU" smtClean="0"/>
              <a:t>12/06/2019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FFAEC-D5BF-4B73-ACF7-EC84920418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2618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AFC85-1F3B-431D-82B8-F93461F8C2D9}" type="datetimeFigureOut">
              <a:rPr lang="en-AU" smtClean="0"/>
              <a:t>12/06/2019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FFAEC-D5BF-4B73-ACF7-EC84920418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5776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2isQjBNiC7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JnJ_fTYofQ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EBF1D-7DD7-4030-889E-4E0B6E1A39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b="1" dirty="0"/>
              <a:t>改變生命的神</a:t>
            </a:r>
            <a:br>
              <a:rPr lang="en-AU" dirty="0"/>
            </a:b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4D0ED8-1446-4604-91FE-B8CB420B96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b="1" dirty="0"/>
              <a:t>經文：歷代志上</a:t>
            </a:r>
            <a:r>
              <a:rPr lang="en-AU" b="1" dirty="0"/>
              <a:t>4:9-10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54263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2AF65-5F42-4AC2-BC92-E8524C14B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歷代志上</a:t>
            </a:r>
            <a:r>
              <a:rPr lang="en-AU" b="1" dirty="0"/>
              <a:t>4:9-10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CE7C6-9331-4448-9CAA-1F894373F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AU" b="1" baseline="30000" dirty="0">
                <a:latin typeface="Calibri" panose="020F050202020403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9</a:t>
            </a:r>
            <a:r>
              <a:rPr lang="en-AU" dirty="0">
                <a:latin typeface="Calibri" panose="020F050202020403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zh-TW" altLang="en-US" dirty="0">
                <a:latin typeface="Calibri" panose="020F050202020403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雅比斯比他眾弟兄更尊貴，他母親給他起名叫雅比斯，意思說：我生他甚是痛苦。 </a:t>
            </a:r>
            <a:r>
              <a:rPr lang="en-AU" b="1" baseline="30000" dirty="0">
                <a:latin typeface="Calibri" panose="020F050202020403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10</a:t>
            </a:r>
            <a:r>
              <a:rPr lang="en-AU" dirty="0">
                <a:latin typeface="Calibri" panose="020F050202020403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zh-TW" altLang="en-US" dirty="0">
                <a:latin typeface="Calibri" panose="020F050202020403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雅比斯求告以色列的　神說：甚願你賜福與</a:t>
            </a:r>
            <a:r>
              <a:rPr lang="zh-TW" altLang="en-US" dirty="0">
                <a:highlight>
                  <a:srgbClr val="FFFF00"/>
                </a:highlight>
                <a:latin typeface="Calibri" panose="020F050202020403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我</a:t>
            </a:r>
            <a:r>
              <a:rPr lang="zh-TW" altLang="en-US" dirty="0">
                <a:latin typeface="Calibri" panose="020F050202020403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，擴張</a:t>
            </a:r>
            <a:r>
              <a:rPr lang="zh-TW" altLang="en-US" dirty="0">
                <a:highlight>
                  <a:srgbClr val="FFFF00"/>
                </a:highlight>
                <a:latin typeface="Calibri" panose="020F050202020403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我</a:t>
            </a:r>
            <a:r>
              <a:rPr lang="zh-TW" altLang="en-US" dirty="0">
                <a:latin typeface="Calibri" panose="020F050202020403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的境界，常與</a:t>
            </a:r>
            <a:r>
              <a:rPr lang="zh-TW" altLang="en-US" dirty="0">
                <a:highlight>
                  <a:srgbClr val="FFFF00"/>
                </a:highlight>
                <a:latin typeface="Calibri" panose="020F050202020403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我</a:t>
            </a:r>
            <a:r>
              <a:rPr lang="zh-TW" altLang="en-US" dirty="0">
                <a:latin typeface="Calibri" panose="020F050202020403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同在，保佑</a:t>
            </a:r>
            <a:r>
              <a:rPr lang="zh-TW" altLang="en-US" dirty="0">
                <a:highlight>
                  <a:srgbClr val="FFFF00"/>
                </a:highlight>
                <a:latin typeface="Calibri" panose="020F050202020403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我</a:t>
            </a:r>
            <a:r>
              <a:rPr lang="zh-TW" altLang="en-US" dirty="0">
                <a:latin typeface="Calibri" panose="020F050202020403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不遭患難，不受艱苦。　神就應允他所求的。</a:t>
            </a:r>
            <a:endParaRPr lang="en-AU" sz="2000" dirty="0"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291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0A1E5-72EA-480B-AD64-946CBB8AE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雅比斯的背景</a:t>
            </a:r>
            <a:endParaRPr lang="en-AU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A8296-6D76-4F5A-8D83-2EE060E29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是猶大的後裔</a:t>
            </a:r>
            <a:endParaRPr lang="en-US" altLang="zh-TW" dirty="0"/>
          </a:p>
          <a:p>
            <a:r>
              <a:rPr lang="zh-TW" altLang="en-US" dirty="0"/>
              <a:t>他母親給他起名叫雅比斯，意思說：我生他甚是痛苦。</a:t>
            </a:r>
            <a:r>
              <a:rPr lang="en-US" altLang="zh-TW" dirty="0"/>
              <a:t>(v. 9)</a:t>
            </a:r>
          </a:p>
          <a:p>
            <a:r>
              <a:rPr lang="zh-TW" altLang="en-US" dirty="0"/>
              <a:t>雅比斯 </a:t>
            </a:r>
            <a:r>
              <a:rPr lang="en-US" altLang="zh-TW" dirty="0"/>
              <a:t>= </a:t>
            </a:r>
            <a:r>
              <a:rPr lang="zh-TW" altLang="en-US" dirty="0"/>
              <a:t>痛苦</a:t>
            </a:r>
            <a:endParaRPr lang="en-US" altLang="zh-TW" dirty="0"/>
          </a:p>
          <a:p>
            <a:r>
              <a:rPr lang="en-AU" dirty="0"/>
              <a:t>“</a:t>
            </a:r>
            <a:r>
              <a:rPr lang="zh-TW" altLang="en-US" dirty="0"/>
              <a:t>唔怕生壞命，最怕改壞名</a:t>
            </a:r>
            <a:r>
              <a:rPr lang="en-AU" dirty="0"/>
              <a:t>” ?</a:t>
            </a:r>
          </a:p>
        </p:txBody>
      </p:sp>
    </p:spTree>
    <p:extLst>
      <p:ext uri="{BB962C8B-B14F-4D97-AF65-F5344CB8AC3E}">
        <p14:creationId xmlns:p14="http://schemas.microsoft.com/office/powerpoint/2010/main" val="840571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7AF831-D54D-4A98-B892-61C66E8C1C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41" r="21435" b="-1"/>
          <a:stretch/>
        </p:blipFill>
        <p:spPr>
          <a:xfrm>
            <a:off x="4567959" y="640082"/>
            <a:ext cx="4096293" cy="5577837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068851-7FFB-484C-B622-F7304CE90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6" y="629266"/>
            <a:ext cx="3845274" cy="1676603"/>
          </a:xfrm>
        </p:spPr>
        <p:txBody>
          <a:bodyPr>
            <a:normAutofit/>
          </a:bodyPr>
          <a:lstStyle/>
          <a:p>
            <a:r>
              <a:rPr lang="zh-TW" altLang="en-US" b="1" dirty="0"/>
              <a:t>跨越自我限制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7F7CD-A90B-4553-8131-CE6C21AD4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697" y="2438400"/>
            <a:ext cx="3845272" cy="3785419"/>
          </a:xfrm>
        </p:spPr>
        <p:txBody>
          <a:bodyPr>
            <a:normAutofit/>
          </a:bodyPr>
          <a:lstStyle/>
          <a:p>
            <a:r>
              <a:rPr lang="en-AU" sz="2600" dirty="0"/>
              <a:t> </a:t>
            </a:r>
            <a:r>
              <a:rPr lang="en-AU" sz="2600" b="1" baseline="30000" dirty="0"/>
              <a:t>10</a:t>
            </a:r>
            <a:r>
              <a:rPr lang="en-AU" sz="2600" dirty="0"/>
              <a:t> </a:t>
            </a:r>
            <a:r>
              <a:rPr lang="zh-TW" altLang="en-US" sz="2600" dirty="0"/>
              <a:t>雅比斯</a:t>
            </a:r>
            <a:r>
              <a:rPr lang="zh-TW" altLang="en-US" sz="2600" dirty="0">
                <a:highlight>
                  <a:srgbClr val="FFFF00"/>
                </a:highlight>
              </a:rPr>
              <a:t>求告</a:t>
            </a:r>
            <a:r>
              <a:rPr lang="zh-TW" altLang="en-US" sz="2600" dirty="0"/>
              <a:t>以色列的　神說：甚願你賜福與我，擴張我的境界，常與我同在，保佑我不遭患難，</a:t>
            </a:r>
            <a:r>
              <a:rPr lang="zh-TW" altLang="en-US" sz="2600" dirty="0">
                <a:highlight>
                  <a:srgbClr val="FFFF00"/>
                </a:highlight>
              </a:rPr>
              <a:t>不受艱苦</a:t>
            </a:r>
            <a:r>
              <a:rPr lang="zh-TW" altLang="en-US" sz="2600" dirty="0"/>
              <a:t>。</a:t>
            </a:r>
            <a:endParaRPr lang="en-US" altLang="zh-TW" sz="2600" dirty="0"/>
          </a:p>
          <a:p>
            <a:r>
              <a:rPr lang="en-AU" sz="2600" dirty="0"/>
              <a:t>“cried out to God” (</a:t>
            </a:r>
            <a:r>
              <a:rPr lang="zh-TW" altLang="en-US" sz="2600" dirty="0"/>
              <a:t>呼喊</a:t>
            </a:r>
            <a:r>
              <a:rPr lang="en-AU" sz="2600" dirty="0"/>
              <a:t>)</a:t>
            </a:r>
          </a:p>
          <a:p>
            <a:r>
              <a:rPr lang="zh-TW" altLang="en-US" sz="2600" dirty="0"/>
              <a:t>突破自我限制</a:t>
            </a:r>
            <a:endParaRPr lang="en-AU" sz="2600" dirty="0"/>
          </a:p>
          <a:p>
            <a:r>
              <a:rPr lang="zh-TW" altLang="en-US" sz="2600" dirty="0"/>
              <a:t>轉化 </a:t>
            </a:r>
            <a:r>
              <a:rPr lang="en-AU" sz="2600" dirty="0"/>
              <a:t>(transform) </a:t>
            </a:r>
            <a:r>
              <a:rPr lang="zh-CN" altLang="en-US" sz="2600" dirty="0"/>
              <a:t>生命</a:t>
            </a:r>
            <a:endParaRPr lang="en-US" altLang="zh-CN" sz="2600" dirty="0"/>
          </a:p>
        </p:txBody>
      </p:sp>
    </p:spTree>
    <p:extLst>
      <p:ext uri="{BB962C8B-B14F-4D97-AF65-F5344CB8AC3E}">
        <p14:creationId xmlns:p14="http://schemas.microsoft.com/office/powerpoint/2010/main" val="1256273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E30C0-7356-4E3F-8AB2-D92A71DCA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自我限制”</a:t>
            </a:r>
            <a:endParaRPr lang="en-AU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1BE8EBC-8EEA-43FA-9048-215BAEFB54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50" y="1896269"/>
            <a:ext cx="6286500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743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BD873-9D3B-4D70-86D9-49EA022D4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Nick Vujicic</a:t>
            </a:r>
            <a:br>
              <a:rPr lang="en-AU" dirty="0"/>
            </a:br>
            <a:r>
              <a:rPr lang="zh-CN" altLang="en-US" dirty="0"/>
              <a:t>沒有手腳的佈道家</a:t>
            </a:r>
            <a:endParaRPr lang="en-AU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F85B48D-BBBA-42E2-92D1-3562AD7CD8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13654" y="1784585"/>
            <a:ext cx="7341518" cy="454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512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13D57-8B0B-4D5E-ABBC-D47146126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247" y="4571216"/>
            <a:ext cx="8179506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AU" dirty="0"/>
              <a:t>Nick Vujicic</a:t>
            </a:r>
            <a:endParaRPr lang="en-US" sz="6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7C387E-7DEF-4912-95AC-9B8FC65E1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59" y="974618"/>
            <a:ext cx="2646832" cy="27788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9FC91F-F487-4971-B7A9-C4BCE62EFD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2122" y="476573"/>
            <a:ext cx="2519756" cy="3774916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0E30F2F-4D20-4400-823C-A31811735D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115050" y="1247863"/>
            <a:ext cx="2665476" cy="223233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F880EF2-DF79-4D9D-8F11-E91D48C79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43000" y="5778706"/>
            <a:ext cx="6858000" cy="0"/>
          </a:xfrm>
          <a:prstGeom prst="line">
            <a:avLst/>
          </a:prstGeom>
          <a:ln w="19050">
            <a:solidFill>
              <a:srgbClr val="5DA1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1528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0D404-553E-43CE-92AD-94285916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邁向神的國度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C31E8-D0E9-44D6-BB0E-6A5719F53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不單為自己禱告</a:t>
            </a:r>
            <a:endParaRPr lang="en-US" altLang="zh-TW" dirty="0"/>
          </a:p>
          <a:p>
            <a:r>
              <a:rPr lang="zh-TW" altLang="en-US" dirty="0"/>
              <a:t>更是為神的國度禱告</a:t>
            </a:r>
            <a:endParaRPr lang="en-US" altLang="zh-TW" dirty="0"/>
          </a:p>
          <a:p>
            <a:r>
              <a:rPr lang="zh-TW" altLang="en-US" dirty="0"/>
              <a:t>以神為中心的祈禱</a:t>
            </a:r>
            <a:endParaRPr lang="en-US" altLang="zh-TW" dirty="0"/>
          </a:p>
          <a:p>
            <a:r>
              <a:rPr lang="zh-TW" altLang="en-US" dirty="0"/>
              <a:t>雅比斯的禱告分為四部分 </a:t>
            </a:r>
            <a:r>
              <a:rPr lang="en-US" altLang="zh-TW" dirty="0"/>
              <a:t>: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02752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C6488-C72A-470F-B760-BB8A3633D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1. </a:t>
            </a:r>
            <a:r>
              <a:rPr lang="zh-TW" altLang="en-US" b="1" dirty="0"/>
              <a:t>抓住神的賜福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32017-847D-4167-BCCF-3F6CD2385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“甚願你賜福與我”</a:t>
            </a:r>
            <a:endParaRPr lang="en-US" altLang="zh-TW" dirty="0"/>
          </a:p>
          <a:p>
            <a:r>
              <a:rPr lang="zh-TW" altLang="en-US" dirty="0">
                <a:solidFill>
                  <a:srgbClr val="00B050"/>
                </a:solidFill>
              </a:rPr>
              <a:t>“</a:t>
            </a:r>
            <a:r>
              <a:rPr lang="zh-TW" altLang="en-US" i="1" dirty="0">
                <a:solidFill>
                  <a:srgbClr val="00B050"/>
                </a:solidFill>
              </a:rPr>
              <a:t>神施恩給我們，是以我們的容量為標準，容量越大，恩典就越多。許多基督徒的追求與信心的容量太小，就只能結出小量的果子而停止。”</a:t>
            </a:r>
            <a:r>
              <a:rPr lang="en-US" altLang="zh-TW" dirty="0">
                <a:solidFill>
                  <a:srgbClr val="00B050"/>
                </a:solidFill>
              </a:rPr>
              <a:t>(</a:t>
            </a:r>
            <a:r>
              <a:rPr lang="zh-TW" altLang="en-US" dirty="0">
                <a:solidFill>
                  <a:srgbClr val="00B050"/>
                </a:solidFill>
              </a:rPr>
              <a:t>滕近輝牧師</a:t>
            </a:r>
            <a:r>
              <a:rPr lang="en-US" altLang="zh-TW" dirty="0">
                <a:solidFill>
                  <a:srgbClr val="00B050"/>
                </a:solidFill>
              </a:rPr>
              <a:t>)</a:t>
            </a:r>
          </a:p>
          <a:p>
            <a:r>
              <a:rPr lang="en-US" altLang="zh-TW" b="1" baseline="30000" dirty="0"/>
              <a:t>10</a:t>
            </a:r>
            <a:r>
              <a:rPr lang="zh-TW" altLang="en-US" dirty="0"/>
              <a:t> 我是耶和華─你的　神，曾把你從埃及地領上來；你要大大張口，我就給你充滿。</a:t>
            </a:r>
            <a:r>
              <a:rPr lang="en-US" altLang="zh-TW" dirty="0"/>
              <a:t>(</a:t>
            </a:r>
            <a:r>
              <a:rPr lang="zh-CN" altLang="en-US" dirty="0"/>
              <a:t>詩</a:t>
            </a:r>
            <a:r>
              <a:rPr lang="en-US" altLang="zh-CN" dirty="0"/>
              <a:t>81:10)</a:t>
            </a:r>
          </a:p>
        </p:txBody>
      </p:sp>
    </p:spTree>
    <p:extLst>
      <p:ext uri="{BB962C8B-B14F-4D97-AF65-F5344CB8AC3E}">
        <p14:creationId xmlns:p14="http://schemas.microsoft.com/office/powerpoint/2010/main" val="14876461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C2998-5B6C-431A-AE05-B2665B78B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344" y="327026"/>
            <a:ext cx="2959641" cy="2287588"/>
          </a:xfrm>
        </p:spPr>
        <p:txBody>
          <a:bodyPr anchor="ctr">
            <a:normAutofit/>
          </a:bodyPr>
          <a:lstStyle/>
          <a:p>
            <a:r>
              <a:rPr lang="zh-TW" altLang="en-US" b="1" dirty="0"/>
              <a:t>成為別人的祝福</a:t>
            </a:r>
            <a:endParaRPr lang="en-AU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FCC1C-EA54-454E-B6F7-1F3B3EBED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3898" y="327026"/>
            <a:ext cx="5078147" cy="2287587"/>
          </a:xfrm>
        </p:spPr>
        <p:txBody>
          <a:bodyPr anchor="ctr">
            <a:normAutofit/>
          </a:bodyPr>
          <a:lstStyle/>
          <a:p>
            <a:r>
              <a:rPr lang="zh-TW" altLang="en-US" dirty="0"/>
              <a:t>建立在萬族要因亞伯拉罕得福的應許上</a:t>
            </a:r>
            <a:endParaRPr lang="en-US" altLang="zh-TW" dirty="0"/>
          </a:p>
          <a:p>
            <a:r>
              <a:rPr lang="zh-TW" altLang="en-US" dirty="0"/>
              <a:t>所羅門求智慧 </a:t>
            </a:r>
            <a:r>
              <a:rPr lang="en-AU" dirty="0"/>
              <a:t> (</a:t>
            </a:r>
            <a:r>
              <a:rPr lang="zh-TW" altLang="en-US" dirty="0"/>
              <a:t>代下</a:t>
            </a:r>
            <a:r>
              <a:rPr lang="en-AU" dirty="0"/>
              <a:t>1:7,8,10; </a:t>
            </a:r>
            <a:r>
              <a:rPr lang="zh-TW" altLang="en-US" dirty="0"/>
              <a:t>王上</a:t>
            </a:r>
            <a:r>
              <a:rPr lang="en-AU" dirty="0"/>
              <a:t>4:29)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75B5FD-4DAC-4A52-AB07-0C9BD4E79E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540" r="-1" b="13017"/>
          <a:stretch/>
        </p:blipFill>
        <p:spPr>
          <a:xfrm>
            <a:off x="-6876" y="2763151"/>
            <a:ext cx="9150876" cy="4093262"/>
          </a:xfrm>
          <a:custGeom>
            <a:avLst/>
            <a:gdLst>
              <a:gd name="connsiteX0" fmla="*/ 12201168 w 12201168"/>
              <a:gd name="connsiteY0" fmla="*/ 0 h 4093262"/>
              <a:gd name="connsiteX1" fmla="*/ 12201168 w 12201168"/>
              <a:gd name="connsiteY1" fmla="*/ 4093262 h 4093262"/>
              <a:gd name="connsiteX2" fmla="*/ 0 w 12201168"/>
              <a:gd name="connsiteY2" fmla="*/ 4093262 h 4093262"/>
              <a:gd name="connsiteX3" fmla="*/ 0 w 12201168"/>
              <a:gd name="connsiteY3" fmla="*/ 49771 h 4093262"/>
              <a:gd name="connsiteX4" fmla="*/ 344880 w 12201168"/>
              <a:gd name="connsiteY4" fmla="*/ 64399 h 4093262"/>
              <a:gd name="connsiteX5" fmla="*/ 9469555 w 12201168"/>
              <a:gd name="connsiteY5" fmla="*/ 167599 h 4093262"/>
              <a:gd name="connsiteX6" fmla="*/ 11750723 w 12201168"/>
              <a:gd name="connsiteY6" fmla="*/ 7961 h 409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1168" h="4093262">
                <a:moveTo>
                  <a:pt x="12201168" y="0"/>
                </a:moveTo>
                <a:lnTo>
                  <a:pt x="12201168" y="4093262"/>
                </a:lnTo>
                <a:lnTo>
                  <a:pt x="0" y="4093262"/>
                </a:lnTo>
                <a:lnTo>
                  <a:pt x="0" y="49771"/>
                </a:lnTo>
                <a:lnTo>
                  <a:pt x="344880" y="64399"/>
                </a:lnTo>
                <a:cubicBezTo>
                  <a:pt x="3386438" y="213466"/>
                  <a:pt x="6427997" y="534535"/>
                  <a:pt x="9469555" y="167599"/>
                </a:cubicBezTo>
                <a:cubicBezTo>
                  <a:pt x="10229945" y="75865"/>
                  <a:pt x="10990334" y="27132"/>
                  <a:pt x="11750723" y="796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084041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CD22E-1F50-41C1-9E57-6D5910F3C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2. </a:t>
            </a:r>
            <a:r>
              <a:rPr lang="zh-TW" altLang="en-US" b="1" dirty="0"/>
              <a:t>求神擴張境界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3DDCD-96D5-410B-8321-0F43E0FA2B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“照祂向你列祖所起的誓，擴張你的境界，將所應許賜你列祖的地全然給你”</a:t>
            </a:r>
            <a:r>
              <a:rPr lang="en-US" altLang="zh-TW" dirty="0"/>
              <a:t>(</a:t>
            </a:r>
            <a:r>
              <a:rPr lang="zh-TW" altLang="en-US" dirty="0"/>
              <a:t>申</a:t>
            </a:r>
            <a:r>
              <a:rPr lang="en-AU" dirty="0"/>
              <a:t>19:8)</a:t>
            </a:r>
          </a:p>
          <a:p>
            <a:r>
              <a:rPr lang="zh-TW" altLang="en-US" dirty="0"/>
              <a:t>看得見的境界 </a:t>
            </a:r>
            <a:r>
              <a:rPr lang="en-US" altLang="zh-TW" dirty="0"/>
              <a:t>(</a:t>
            </a:r>
            <a:r>
              <a:rPr lang="zh-TW" altLang="en-US" dirty="0"/>
              <a:t>土地、資源、人口、</a:t>
            </a:r>
            <a:r>
              <a:rPr lang="en-US" altLang="zh-TW" dirty="0"/>
              <a:t>…)</a:t>
            </a:r>
          </a:p>
          <a:p>
            <a:r>
              <a:rPr lang="zh-TW" altLang="en-US" dirty="0"/>
              <a:t>看不見的境界 </a:t>
            </a:r>
            <a:r>
              <a:rPr lang="en-US" altLang="zh-TW" dirty="0"/>
              <a:t>(</a:t>
            </a:r>
            <a:r>
              <a:rPr lang="zh-TW" altLang="en-US" dirty="0"/>
              <a:t>多人認識神、福音廣傳、</a:t>
            </a:r>
            <a:r>
              <a:rPr lang="en-US" altLang="zh-TW" dirty="0"/>
              <a:t>…)</a:t>
            </a:r>
          </a:p>
          <a:p>
            <a:r>
              <a:rPr lang="zh-TW" altLang="en-US" dirty="0"/>
              <a:t>預備爭戰、承擔和接受挑戰</a:t>
            </a:r>
            <a:endParaRPr lang="en-US" altLang="zh-TW" dirty="0"/>
          </a:p>
          <a:p>
            <a:r>
              <a:rPr lang="zh-TW" altLang="en-US" dirty="0"/>
              <a:t>擴張心懷、擴闊視野、踏出安舒區</a:t>
            </a:r>
            <a:endParaRPr lang="en-US" altLang="zh-TW" dirty="0"/>
          </a:p>
          <a:p>
            <a:r>
              <a:rPr lang="zh-TW" altLang="en-US" dirty="0"/>
              <a:t>倚賴神，信靠他</a:t>
            </a:r>
            <a:endParaRPr lang="en-US" altLang="zh-TW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10964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2AF65-5F42-4AC2-BC92-E8524C14B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歷代志上</a:t>
            </a:r>
            <a:r>
              <a:rPr lang="en-AU" b="1" dirty="0"/>
              <a:t>4:9-10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CE7C6-9331-4448-9CAA-1F894373F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AU" b="1" baseline="30000" dirty="0">
                <a:latin typeface="Calibri" panose="020F050202020403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9</a:t>
            </a:r>
            <a:r>
              <a:rPr lang="en-AU" dirty="0">
                <a:latin typeface="Calibri" panose="020F050202020403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zh-TW" altLang="en-US" dirty="0">
                <a:latin typeface="Calibri" panose="020F050202020403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雅比斯比他眾弟兄更尊貴，他母親給他起名叫雅比斯，意思說：我生他甚是痛苦。 </a:t>
            </a:r>
            <a:r>
              <a:rPr lang="en-AU" b="1" baseline="30000" dirty="0">
                <a:latin typeface="Calibri" panose="020F050202020403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10</a:t>
            </a:r>
            <a:r>
              <a:rPr lang="en-AU" dirty="0">
                <a:latin typeface="Calibri" panose="020F050202020403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zh-TW" altLang="en-US" dirty="0">
                <a:latin typeface="Calibri" panose="020F050202020403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雅比斯求告以色列的　神說：甚願你賜福與我，擴張我的境界，常與我同在，保佑我不遭患難，不受艱苦。　神就應允他所求的。</a:t>
            </a:r>
            <a:endParaRPr lang="en-AU" sz="2000" dirty="0"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463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F95AA2-743D-42A7-BAEB-3AB92A13E8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001" b="1"/>
          <a:stretch/>
        </p:blipFill>
        <p:spPr>
          <a:xfrm>
            <a:off x="20" y="10"/>
            <a:ext cx="9143979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4512879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E3A342-4D61-4E3F-AF90-1AB42AEB96C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15288" y="3337139"/>
            <a:ext cx="701565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A2DDC91-F135-4AEE-B5E3-C53390E7E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73" y="1913950"/>
            <a:ext cx="3872678" cy="1342754"/>
          </a:xfrm>
        </p:spPr>
        <p:txBody>
          <a:bodyPr>
            <a:normAutofit/>
          </a:bodyPr>
          <a:lstStyle/>
          <a:p>
            <a:pPr algn="ctr"/>
            <a:r>
              <a:rPr lang="en-US" altLang="zh-TW" b="1" dirty="0"/>
              <a:t>3. </a:t>
            </a:r>
            <a:r>
              <a:rPr lang="zh-TW" altLang="en-US" b="1" dirty="0"/>
              <a:t>求神的同在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17E5C-ACB6-4BA0-A6E7-82D2049A4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137" y="3417573"/>
            <a:ext cx="3444765" cy="261983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zh-TW" altLang="en-US" sz="2600" dirty="0"/>
              <a:t>“常與我同在”</a:t>
            </a:r>
            <a:endParaRPr lang="en-US" altLang="zh-TW" sz="2600" dirty="0"/>
          </a:p>
          <a:p>
            <a:pPr marL="0" indent="0">
              <a:buNone/>
            </a:pPr>
            <a:r>
              <a:rPr lang="en-US" altLang="zh-TW" sz="2600"/>
              <a:t>= </a:t>
            </a:r>
            <a:r>
              <a:rPr lang="zh-TW" altLang="en-US" sz="2600" dirty="0"/>
              <a:t>“你的手與我同在” </a:t>
            </a:r>
            <a:r>
              <a:rPr lang="en-US" altLang="zh-TW" sz="2600" dirty="0"/>
              <a:t>	(</a:t>
            </a:r>
            <a:r>
              <a:rPr lang="zh-TW" altLang="en-US" sz="2600" dirty="0"/>
              <a:t>神賜力量給我</a:t>
            </a:r>
            <a:r>
              <a:rPr lang="en-US" altLang="zh-TW" sz="2600" dirty="0"/>
              <a:t>)</a:t>
            </a:r>
          </a:p>
          <a:p>
            <a:pPr marL="0" indent="0">
              <a:buNone/>
            </a:pP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22968618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9815F-7229-4F68-AE71-DC37C6C06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4. </a:t>
            </a:r>
            <a:r>
              <a:rPr lang="zh-TW" altLang="en-US" b="1" dirty="0"/>
              <a:t>求神的保護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562BF-79FC-49AF-8464-0B8E589E2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“</a:t>
            </a:r>
            <a:r>
              <a:rPr lang="zh-TW" altLang="en-US" dirty="0"/>
              <a:t>保佑我不遭患難，不受艱苦”</a:t>
            </a:r>
            <a:endParaRPr lang="en-US" altLang="zh-TW" dirty="0"/>
          </a:p>
          <a:p>
            <a:r>
              <a:rPr lang="zh-TW" altLang="en-US" dirty="0"/>
              <a:t>患難 </a:t>
            </a:r>
            <a:r>
              <a:rPr lang="en-US" altLang="zh-TW" dirty="0"/>
              <a:t>(= </a:t>
            </a:r>
            <a:r>
              <a:rPr lang="zh-TW" altLang="en-US" dirty="0"/>
              <a:t>苦難、邪惡</a:t>
            </a:r>
            <a:r>
              <a:rPr lang="en-US" altLang="zh-TW" dirty="0"/>
              <a:t>)</a:t>
            </a:r>
          </a:p>
          <a:p>
            <a:r>
              <a:rPr lang="en-AU" dirty="0"/>
              <a:t>“</a:t>
            </a:r>
            <a:r>
              <a:rPr lang="zh-TW" altLang="en-US" dirty="0"/>
              <a:t>不受艱苦</a:t>
            </a:r>
            <a:r>
              <a:rPr lang="en-AU" dirty="0"/>
              <a:t>” </a:t>
            </a:r>
            <a:r>
              <a:rPr lang="en-US" altLang="zh-TW" dirty="0"/>
              <a:t>= </a:t>
            </a:r>
            <a:r>
              <a:rPr lang="zh-TW" altLang="en-US" dirty="0"/>
              <a:t>不受痛苦</a:t>
            </a:r>
            <a:endParaRPr lang="en-US" altLang="zh-TW" dirty="0"/>
          </a:p>
          <a:p>
            <a:r>
              <a:rPr lang="en-AU" dirty="0"/>
              <a:t>“</a:t>
            </a:r>
            <a:r>
              <a:rPr lang="zh-TW" altLang="en-US" dirty="0"/>
              <a:t>免成為別人的痛苦</a:t>
            </a:r>
            <a:r>
              <a:rPr lang="en-AU" dirty="0"/>
              <a:t>”</a:t>
            </a:r>
          </a:p>
          <a:p>
            <a:r>
              <a:rPr lang="en-AU" i="1" dirty="0">
                <a:solidFill>
                  <a:srgbClr val="00B050"/>
                </a:solidFill>
              </a:rPr>
              <a:t>“</a:t>
            </a:r>
            <a:r>
              <a:rPr lang="zh-TW" altLang="en-US" i="1" dirty="0">
                <a:solidFill>
                  <a:srgbClr val="00B050"/>
                </a:solidFill>
              </a:rPr>
              <a:t>更新 </a:t>
            </a:r>
            <a:r>
              <a:rPr lang="en-AU" i="1" dirty="0">
                <a:solidFill>
                  <a:srgbClr val="00B050"/>
                </a:solidFill>
              </a:rPr>
              <a:t>(</a:t>
            </a:r>
            <a:r>
              <a:rPr lang="zh-TW" altLang="en-US" i="1" dirty="0">
                <a:solidFill>
                  <a:srgbClr val="00B050"/>
                </a:solidFill>
              </a:rPr>
              <a:t>或應允禱告</a:t>
            </a:r>
            <a:r>
              <a:rPr lang="en-AU" i="1" dirty="0">
                <a:solidFill>
                  <a:srgbClr val="00B050"/>
                </a:solidFill>
              </a:rPr>
              <a:t>)</a:t>
            </a:r>
            <a:r>
              <a:rPr lang="zh-TW" altLang="en-US" i="1" dirty="0">
                <a:solidFill>
                  <a:srgbClr val="00B050"/>
                </a:solidFill>
              </a:rPr>
              <a:t> ，</a:t>
            </a:r>
            <a:r>
              <a:rPr lang="en-AU" i="1" dirty="0">
                <a:solidFill>
                  <a:srgbClr val="00B050"/>
                </a:solidFill>
              </a:rPr>
              <a:t> </a:t>
            </a:r>
            <a:r>
              <a:rPr lang="zh-TW" altLang="en-US" i="1" dirty="0">
                <a:solidFill>
                  <a:srgbClr val="00B050"/>
                </a:solidFill>
              </a:rPr>
              <a:t>是神自己的工作，在神面前我們只能禱告，禱告不是搖動神的手，而是仰望神施恩的手</a:t>
            </a:r>
            <a:r>
              <a:rPr lang="en-AU" i="1" dirty="0">
                <a:solidFill>
                  <a:srgbClr val="00B050"/>
                </a:solidFill>
              </a:rPr>
              <a:t>”  </a:t>
            </a:r>
            <a:r>
              <a:rPr lang="en-AU" dirty="0">
                <a:solidFill>
                  <a:srgbClr val="00B050"/>
                </a:solidFill>
              </a:rPr>
              <a:t>(</a:t>
            </a:r>
            <a:r>
              <a:rPr lang="zh-TW" altLang="en-US" dirty="0">
                <a:solidFill>
                  <a:srgbClr val="00B050"/>
                </a:solidFill>
              </a:rPr>
              <a:t>李思敬博士</a:t>
            </a:r>
            <a:r>
              <a:rPr lang="en-US" altLang="zh-TW" dirty="0">
                <a:solidFill>
                  <a:srgbClr val="00B050"/>
                </a:solidFill>
              </a:rPr>
              <a:t>)</a:t>
            </a:r>
            <a:endParaRPr lang="en-A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3497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4AC1E-C646-4D9C-93C4-55FA1EDAF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總結 </a:t>
            </a:r>
            <a:r>
              <a:rPr lang="en-US" altLang="zh-TW" b="1"/>
              <a:t>- </a:t>
            </a:r>
            <a:r>
              <a:rPr lang="zh-TW" altLang="en-US"/>
              <a:t>神是改變生命的神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1502D-D4A8-47A2-82A6-F84A0B089A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en-US" b="1" dirty="0"/>
              <a:t>只有一位神是我們禱告的對象</a:t>
            </a:r>
            <a:endParaRPr lang="en-US" altLang="zh-TW" b="1" dirty="0"/>
          </a:p>
          <a:p>
            <a:pPr marL="514350" indent="-514350">
              <a:buFont typeface="+mj-lt"/>
              <a:buAutoNum type="arabicPeriod"/>
            </a:pPr>
            <a:r>
              <a:rPr lang="zh-TW" altLang="en-US" b="1" dirty="0"/>
              <a:t>我們可以求神改變我們的生命</a:t>
            </a:r>
            <a:endParaRPr lang="en-US" altLang="zh-TW" b="1" dirty="0"/>
          </a:p>
          <a:p>
            <a:pPr marL="514350" indent="-514350">
              <a:buFont typeface="+mj-lt"/>
              <a:buAutoNum type="arabicPeriod"/>
            </a:pPr>
            <a:r>
              <a:rPr lang="zh-TW" altLang="en-US" b="1" dirty="0"/>
              <a:t>我們可以求福， 去祝福其他人</a:t>
            </a:r>
            <a:endParaRPr lang="en-US" altLang="zh-TW" b="1" dirty="0"/>
          </a:p>
          <a:p>
            <a:pPr marL="514350" indent="-514350">
              <a:buFont typeface="+mj-lt"/>
              <a:buAutoNum type="arabicPeriod"/>
            </a:pPr>
            <a:r>
              <a:rPr lang="zh-TW" altLang="en-US" b="1" dirty="0"/>
              <a:t>神永遠是禱告的中心</a:t>
            </a:r>
            <a:endParaRPr lang="en-US" altLang="zh-TW" b="1" dirty="0"/>
          </a:p>
          <a:p>
            <a:pPr marL="514350" indent="-514350">
              <a:buFont typeface="+mj-lt"/>
              <a:buAutoNum type="arabicPeriod"/>
            </a:pPr>
            <a:r>
              <a:rPr lang="zh-TW" altLang="en-US" b="1" dirty="0"/>
              <a:t>要倚靠神做神的工作</a:t>
            </a:r>
            <a:endParaRPr lang="en-US" altLang="zh-TW" b="1" dirty="0"/>
          </a:p>
          <a:p>
            <a:pPr marL="514350" indent="-514350">
              <a:buFont typeface="+mj-lt"/>
              <a:buAutoNum type="arabicPeriod"/>
            </a:pPr>
            <a:r>
              <a:rPr lang="zh-TW" altLang="en-US" b="1" dirty="0"/>
              <a:t>我們要求神的保護，免受罪惡所勝</a:t>
            </a:r>
            <a:endParaRPr lang="en-US" altLang="zh-TW" b="1" dirty="0"/>
          </a:p>
          <a:p>
            <a:pPr marL="0" indent="0">
              <a:buNone/>
            </a:pPr>
            <a:endParaRPr lang="en-US" altLang="zh-TW" b="1" dirty="0"/>
          </a:p>
          <a:p>
            <a:r>
              <a:rPr lang="en-AU" u="sng" dirty="0">
                <a:hlinkClick r:id="rId3"/>
              </a:rPr>
              <a:t>https://www.youtube.com/watch?v=tJnJ_fTYofQ</a:t>
            </a: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63527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2316480"/>
            <a:ext cx="370332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96885140-6E98-4BA0-8D74-9F50EB9F71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004" r="16120"/>
          <a:stretch/>
        </p:blipFill>
        <p:spPr>
          <a:xfrm>
            <a:off x="4409136" y="10"/>
            <a:ext cx="473486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D010B7-F07F-4200-B804-39529B19B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90" y="365125"/>
            <a:ext cx="3840085" cy="1692794"/>
          </a:xfrm>
        </p:spPr>
        <p:txBody>
          <a:bodyPr>
            <a:normAutofit/>
          </a:bodyPr>
          <a:lstStyle/>
          <a:p>
            <a:r>
              <a:rPr lang="zh-TW" altLang="en-US" b="1" dirty="0"/>
              <a:t>歷代志背景</a:t>
            </a:r>
            <a:endParaRPr lang="en-AU" b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91490" y="2575034"/>
            <a:ext cx="3840085" cy="3462228"/>
          </a:xfrm>
        </p:spPr>
        <p:txBody>
          <a:bodyPr>
            <a:normAutofit/>
          </a:bodyPr>
          <a:lstStyle/>
          <a:p>
            <a:r>
              <a:rPr lang="zh-TW" altLang="en-US" dirty="0"/>
              <a:t>被擄回歸</a:t>
            </a:r>
            <a:endParaRPr lang="en-US" altLang="zh-TW" dirty="0"/>
          </a:p>
          <a:p>
            <a:r>
              <a:rPr lang="zh-TW" altLang="en-US" dirty="0"/>
              <a:t>回顧以色列歷史</a:t>
            </a:r>
            <a:endParaRPr lang="en-US" altLang="zh-TW" dirty="0"/>
          </a:p>
          <a:p>
            <a:r>
              <a:rPr lang="zh-TW" altLang="en-US" dirty="0"/>
              <a:t>追溯神的約和應許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21511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249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907FCBA-FF6C-470B-B0D5-A4276FB10E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600" y="823603"/>
            <a:ext cx="8178799" cy="521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473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611505" y="683404"/>
            <a:ext cx="792099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6ED461F-18BC-41A8-BB08-D4B41CBA66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2193"/>
          <a:stretch/>
        </p:blipFill>
        <p:spPr>
          <a:xfrm rot="21480000">
            <a:off x="853377" y="1003258"/>
            <a:ext cx="7437246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85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A8D4EB1F-CD61-496D-8523-1201F1791B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46" r="7254"/>
          <a:stretch/>
        </p:blipFill>
        <p:spPr>
          <a:xfrm>
            <a:off x="4267200" y="497026"/>
            <a:ext cx="4876799" cy="5904107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F908F1-61A3-4EFC-818F-C7BEA2002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6" y="629266"/>
            <a:ext cx="2738601" cy="1676603"/>
          </a:xfrm>
        </p:spPr>
        <p:txBody>
          <a:bodyPr>
            <a:normAutofit/>
          </a:bodyPr>
          <a:lstStyle/>
          <a:p>
            <a:r>
              <a:rPr lang="zh-TW" altLang="en-US" b="1" dirty="0"/>
              <a:t>不同之處</a:t>
            </a:r>
            <a:endParaRPr lang="en-AU" b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86698" y="2438400"/>
            <a:ext cx="3345073" cy="3785419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prstClr val="black"/>
                </a:solidFill>
              </a:rPr>
              <a:t>“</a:t>
            </a:r>
            <a:r>
              <a:rPr lang="zh-TW" altLang="en-US" dirty="0">
                <a:solidFill>
                  <a:prstClr val="black"/>
                </a:solidFill>
              </a:rPr>
              <a:t>雅比斯比他眾弟兄更尊貴</a:t>
            </a:r>
            <a:r>
              <a:rPr lang="en-AU" dirty="0">
                <a:solidFill>
                  <a:prstClr val="black"/>
                </a:solidFill>
              </a:rPr>
              <a:t>” (more </a:t>
            </a:r>
            <a:r>
              <a:rPr lang="en-AU" dirty="0" err="1">
                <a:solidFill>
                  <a:prstClr val="black"/>
                </a:solidFill>
              </a:rPr>
              <a:t>honorable</a:t>
            </a:r>
            <a:r>
              <a:rPr lang="en-AU" dirty="0">
                <a:solidFill>
                  <a:prstClr val="black"/>
                </a:solidFill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</a:rPr>
              <a:t>   </a:t>
            </a:r>
            <a:endParaRPr lang="en-AU" dirty="0">
              <a:solidFill>
                <a:prstClr val="black"/>
              </a:solidFill>
            </a:endParaRPr>
          </a:p>
          <a:p>
            <a:r>
              <a:rPr lang="en-AU" dirty="0">
                <a:solidFill>
                  <a:prstClr val="black"/>
                </a:solidFill>
              </a:rPr>
              <a:t>“</a:t>
            </a:r>
            <a:r>
              <a:rPr lang="zh-TW" altLang="en-US" dirty="0">
                <a:solidFill>
                  <a:prstClr val="black"/>
                </a:solidFill>
              </a:rPr>
              <a:t>神就應允他所求的</a:t>
            </a:r>
            <a:r>
              <a:rPr lang="en-AU" dirty="0">
                <a:solidFill>
                  <a:prstClr val="black"/>
                </a:solidFill>
              </a:rPr>
              <a:t>”</a:t>
            </a:r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16084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A0D2B8CC-47C1-4074-B39B-A3A0AC5AB3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98" r="23207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F400EE-A8A5-48AF-B4D6-291B52C6F0B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2115117"/>
            <a:ext cx="4732020" cy="0"/>
          </a:xfrm>
          <a:prstGeom prst="line">
            <a:avLst/>
          </a:prstGeom>
          <a:ln>
            <a:solidFill>
              <a:srgbClr val="5F27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EBB8FE3-14F6-4715-B194-2075E65C2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r>
              <a:rPr lang="zh-TW" altLang="en-US" dirty="0"/>
              <a:t>撒上</a:t>
            </a:r>
            <a:r>
              <a:rPr lang="en-AU" dirty="0"/>
              <a:t>2:30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r>
              <a:rPr lang="en-AU" dirty="0"/>
              <a:t> “…</a:t>
            </a:r>
            <a:r>
              <a:rPr lang="zh-TW" altLang="en-US" dirty="0"/>
              <a:t>尊重我的，我必重看他；藐視我的，他必被輕視</a:t>
            </a:r>
            <a:r>
              <a:rPr lang="en-AU" dirty="0"/>
              <a:t>” </a:t>
            </a:r>
          </a:p>
          <a:p>
            <a:r>
              <a:rPr lang="en-AU" dirty="0"/>
              <a:t>“for those who honour me I will honour” 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767459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8">
            <a:extLst>
              <a:ext uri="{FF2B5EF4-FFF2-40B4-BE49-F238E27FC236}">
                <a16:creationId xmlns:a16="http://schemas.microsoft.com/office/drawing/2014/main" id="{C15229F3-7A2E-4558-98FE-7A5F69409DC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3319"/>
            <a:ext cx="4887654" cy="2174681"/>
          </a:xfrm>
          <a:custGeom>
            <a:avLst/>
            <a:gdLst>
              <a:gd name="connsiteX0" fmla="*/ 0 w 6516874"/>
              <a:gd name="connsiteY0" fmla="*/ 0 h 2174681"/>
              <a:gd name="connsiteX1" fmla="*/ 819150 w 6516874"/>
              <a:gd name="connsiteY1" fmla="*/ 0 h 2174681"/>
              <a:gd name="connsiteX2" fmla="*/ 1038225 w 6516874"/>
              <a:gd name="connsiteY2" fmla="*/ 0 h 2174681"/>
              <a:gd name="connsiteX3" fmla="*/ 6516874 w 6516874"/>
              <a:gd name="connsiteY3" fmla="*/ 0 h 2174681"/>
              <a:gd name="connsiteX4" fmla="*/ 5509712 w 6516874"/>
              <a:gd name="connsiteY4" fmla="*/ 2174681 h 2174681"/>
              <a:gd name="connsiteX5" fmla="*/ 1038225 w 6516874"/>
              <a:gd name="connsiteY5" fmla="*/ 2174681 h 2174681"/>
              <a:gd name="connsiteX6" fmla="*/ 947987 w 6516874"/>
              <a:gd name="connsiteY6" fmla="*/ 2174681 h 2174681"/>
              <a:gd name="connsiteX7" fmla="*/ 819150 w 6516874"/>
              <a:gd name="connsiteY7" fmla="*/ 2174681 h 2174681"/>
              <a:gd name="connsiteX8" fmla="*/ 0 w 6516874"/>
              <a:gd name="connsiteY8" fmla="*/ 2174681 h 217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16874" h="2174681">
                <a:moveTo>
                  <a:pt x="0" y="0"/>
                </a:moveTo>
                <a:lnTo>
                  <a:pt x="819150" y="0"/>
                </a:lnTo>
                <a:lnTo>
                  <a:pt x="1038225" y="0"/>
                </a:lnTo>
                <a:lnTo>
                  <a:pt x="6516874" y="0"/>
                </a:lnTo>
                <a:lnTo>
                  <a:pt x="5509712" y="2174681"/>
                </a:lnTo>
                <a:lnTo>
                  <a:pt x="1038225" y="2174681"/>
                </a:lnTo>
                <a:lnTo>
                  <a:pt x="947987" y="2174681"/>
                </a:lnTo>
                <a:lnTo>
                  <a:pt x="819150" y="2174681"/>
                </a:lnTo>
                <a:lnTo>
                  <a:pt x="0" y="217468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41F18803-BE79-4916-AE6B-5DE238B367F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97332" cy="2130951"/>
          </a:xfrm>
          <a:custGeom>
            <a:avLst/>
            <a:gdLst>
              <a:gd name="connsiteX0" fmla="*/ 0 w 8663110"/>
              <a:gd name="connsiteY0" fmla="*/ 0 h 2130951"/>
              <a:gd name="connsiteX1" fmla="*/ 819150 w 8663110"/>
              <a:gd name="connsiteY1" fmla="*/ 0 h 2130951"/>
              <a:gd name="connsiteX2" fmla="*/ 1028700 w 8663110"/>
              <a:gd name="connsiteY2" fmla="*/ 0 h 2130951"/>
              <a:gd name="connsiteX3" fmla="*/ 4187970 w 8663110"/>
              <a:gd name="connsiteY3" fmla="*/ 0 h 2130951"/>
              <a:gd name="connsiteX4" fmla="*/ 4400550 w 8663110"/>
              <a:gd name="connsiteY4" fmla="*/ 0 h 2130951"/>
              <a:gd name="connsiteX5" fmla="*/ 5262791 w 8663110"/>
              <a:gd name="connsiteY5" fmla="*/ 0 h 2130951"/>
              <a:gd name="connsiteX6" fmla="*/ 5262791 w 8663110"/>
              <a:gd name="connsiteY6" fmla="*/ 478 h 2130951"/>
              <a:gd name="connsiteX7" fmla="*/ 8663110 w 8663110"/>
              <a:gd name="connsiteY7" fmla="*/ 478 h 2130951"/>
              <a:gd name="connsiteX8" fmla="*/ 7676422 w 8663110"/>
              <a:gd name="connsiteY8" fmla="*/ 2130951 h 2130951"/>
              <a:gd name="connsiteX9" fmla="*/ 4400550 w 8663110"/>
              <a:gd name="connsiteY9" fmla="*/ 2130951 h 2130951"/>
              <a:gd name="connsiteX10" fmla="*/ 4187970 w 8663110"/>
              <a:gd name="connsiteY10" fmla="*/ 2130951 h 2130951"/>
              <a:gd name="connsiteX11" fmla="*/ 1028700 w 8663110"/>
              <a:gd name="connsiteY11" fmla="*/ 2130951 h 2130951"/>
              <a:gd name="connsiteX12" fmla="*/ 819150 w 8663110"/>
              <a:gd name="connsiteY12" fmla="*/ 2130951 h 2130951"/>
              <a:gd name="connsiteX13" fmla="*/ 0 w 8663110"/>
              <a:gd name="connsiteY13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63110" h="2130951">
                <a:moveTo>
                  <a:pt x="0" y="0"/>
                </a:moveTo>
                <a:lnTo>
                  <a:pt x="819150" y="0"/>
                </a:lnTo>
                <a:lnTo>
                  <a:pt x="1028700" y="0"/>
                </a:lnTo>
                <a:lnTo>
                  <a:pt x="4187970" y="0"/>
                </a:lnTo>
                <a:lnTo>
                  <a:pt x="4400550" y="0"/>
                </a:lnTo>
                <a:lnTo>
                  <a:pt x="5262791" y="0"/>
                </a:lnTo>
                <a:lnTo>
                  <a:pt x="5262791" y="478"/>
                </a:lnTo>
                <a:lnTo>
                  <a:pt x="8663110" y="478"/>
                </a:lnTo>
                <a:lnTo>
                  <a:pt x="7676422" y="2130951"/>
                </a:lnTo>
                <a:lnTo>
                  <a:pt x="4400550" y="2130951"/>
                </a:lnTo>
                <a:lnTo>
                  <a:pt x="4187970" y="2130951"/>
                </a:lnTo>
                <a:lnTo>
                  <a:pt x="1028700" y="2130951"/>
                </a:lnTo>
                <a:lnTo>
                  <a:pt x="819150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6A4C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AAC234-D03E-4CFC-B082-1107F2FC5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8259" y="643467"/>
            <a:ext cx="1863513" cy="2624667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F6A74FF-724A-4453-A8E3-8B056F36AD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72161" y="3589866"/>
            <a:ext cx="1891663" cy="26273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E12AEB-3E91-4E95-B8F7-03905EF25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245810"/>
            <a:ext cx="4810125" cy="13557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TW" sz="4700" dirty="0"/>
              <a:t>“</a:t>
            </a:r>
            <a:r>
              <a:rPr lang="zh-TW" altLang="en-US" sz="4700" dirty="0"/>
              <a:t>雅比斯的禱告</a:t>
            </a:r>
            <a:r>
              <a:rPr lang="en-US" altLang="zh-TW" sz="4700" dirty="0"/>
              <a:t>”</a:t>
            </a:r>
            <a:endParaRPr lang="en-US" sz="47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8FDF64-A1CF-488B-9241-31E121619042}"/>
              </a:ext>
            </a:extLst>
          </p:cNvPr>
          <p:cNvSpPr txBox="1"/>
          <p:nvPr/>
        </p:nvSpPr>
        <p:spPr>
          <a:xfrm>
            <a:off x="512228" y="643467"/>
            <a:ext cx="4841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chemeClr val="bg1"/>
                </a:solidFill>
              </a:rPr>
              <a:t>因雅比斯的禱告合神心意，</a:t>
            </a:r>
            <a:endParaRPr lang="en-AU" sz="32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B31A48-1308-4CEB-85A6-A6F66EE15E43}"/>
              </a:ext>
            </a:extLst>
          </p:cNvPr>
          <p:cNvSpPr txBox="1"/>
          <p:nvPr/>
        </p:nvSpPr>
        <p:spPr>
          <a:xfrm>
            <a:off x="512228" y="5232050"/>
            <a:ext cx="33051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chemeClr val="bg1"/>
                </a:solidFill>
              </a:rPr>
              <a:t>所以神稱雅比斯為尊貴</a:t>
            </a:r>
            <a:endParaRPr lang="en-A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501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7"/>
            <a:ext cx="3249230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EC6928-7528-420B-B58F-45919463E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77" y="914400"/>
            <a:ext cx="27432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zh-TW" altLang="en-US" sz="42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改變生命的神</a:t>
            </a:r>
            <a:endParaRPr lang="en-US" sz="42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3344" y="3910267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715FC57-ACDC-4C19-9BDF-3A527EB4C7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5366" y="1718809"/>
            <a:ext cx="4915159" cy="342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8431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363</TotalTime>
  <Words>673</Words>
  <Application>Microsoft Office PowerPoint</Application>
  <PresentationFormat>On-screen Show (4:3)</PresentationFormat>
  <Paragraphs>71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Impact</vt:lpstr>
      <vt:lpstr>Office Theme</vt:lpstr>
      <vt:lpstr>改變生命的神 </vt:lpstr>
      <vt:lpstr>歷代志上4:9-10</vt:lpstr>
      <vt:lpstr>歷代志背景</vt:lpstr>
      <vt:lpstr>PowerPoint Presentation</vt:lpstr>
      <vt:lpstr>PowerPoint Presentation</vt:lpstr>
      <vt:lpstr>不同之處</vt:lpstr>
      <vt:lpstr>撒上2:30 </vt:lpstr>
      <vt:lpstr>“雅比斯的禱告”</vt:lpstr>
      <vt:lpstr>改變生命的神</vt:lpstr>
      <vt:lpstr>歷代志上4:9-10</vt:lpstr>
      <vt:lpstr>雅比斯的背景</vt:lpstr>
      <vt:lpstr>跨越自我限制</vt:lpstr>
      <vt:lpstr>自我限制”</vt:lpstr>
      <vt:lpstr>Nick Vujicic 沒有手腳的佈道家</vt:lpstr>
      <vt:lpstr>Nick Vujicic</vt:lpstr>
      <vt:lpstr>邁向神的國度</vt:lpstr>
      <vt:lpstr>1. 抓住神的賜福</vt:lpstr>
      <vt:lpstr>成為別人的祝福</vt:lpstr>
      <vt:lpstr>2. 求神擴張境界</vt:lpstr>
      <vt:lpstr>3. 求神的同在</vt:lpstr>
      <vt:lpstr>4. 求神的保護</vt:lpstr>
      <vt:lpstr>總結 - 神是改變生命的神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雅比斯的禱告</dc:title>
  <dc:creator>walter</dc:creator>
  <cp:lastModifiedBy>Walter Yeung</cp:lastModifiedBy>
  <cp:revision>38</cp:revision>
  <dcterms:created xsi:type="dcterms:W3CDTF">2018-02-05T04:56:37Z</dcterms:created>
  <dcterms:modified xsi:type="dcterms:W3CDTF">2019-06-12T10:49:54Z</dcterms:modified>
</cp:coreProperties>
</file>