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468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834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182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284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954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822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58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935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19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098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842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5DBB3-11F5-4FED-BEAB-39476E29DB6D}" type="datetimeFigureOut">
              <a:rPr lang="en-AU" smtClean="0"/>
              <a:t>12/06/2019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1CB2C-84F0-44AF-85DA-9D2A7CAF70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493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教会必须执行纪律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r>
              <a:rPr lang="zh-CN" altLang="en-US" sz="3200" dirty="0"/>
              <a:t>引用经文：林前</a:t>
            </a:r>
            <a:r>
              <a:rPr lang="en-AU" sz="3200" dirty="0"/>
              <a:t>5:1-13</a:t>
            </a:r>
          </a:p>
          <a:p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427353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762" y="2271011"/>
            <a:ext cx="797013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5:6   </a:t>
            </a:r>
            <a:r>
              <a:rPr lang="zh-CN" altLang="en-US" sz="3200" dirty="0"/>
              <a:t>你们这自夸是不好的。岂不知一点面酵能使全团发起来么？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5:7   </a:t>
            </a:r>
            <a:r>
              <a:rPr lang="zh-CN" altLang="en-US" sz="3200" dirty="0"/>
              <a:t>你们既是无酵的面，应当把旧酵除净，好使你们成为新团。因为我们逾越节的羔羊基督，已经被杀献祭了。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5:8   </a:t>
            </a:r>
            <a:r>
              <a:rPr lang="zh-CN" altLang="en-US" sz="3200" dirty="0"/>
              <a:t>所以我们守这节不可用旧酵，也不可用恶毒邪恶的酵，只用诚实真正的无酵饼。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3"/>
            <a:ext cx="836447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  <a:p>
            <a:pPr>
              <a:spcAft>
                <a:spcPts val="1800"/>
              </a:spcAft>
            </a:pPr>
            <a:r>
              <a:rPr lang="zh-CN" altLang="en-US" sz="3600" dirty="0"/>
              <a:t>     </a:t>
            </a:r>
            <a:r>
              <a:rPr lang="en-AU" sz="3600" dirty="0"/>
              <a:t> 2.2 </a:t>
            </a:r>
            <a:r>
              <a:rPr lang="zh-CN" altLang="en-US" sz="3600" dirty="0"/>
              <a:t>为教会群体的圣洁（</a:t>
            </a:r>
            <a:r>
              <a:rPr lang="en-AU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6-8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246533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762" y="2271011"/>
            <a:ext cx="7970139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5:6   </a:t>
            </a:r>
            <a:r>
              <a:rPr lang="zh-CN" altLang="en-US" sz="3200" dirty="0"/>
              <a:t>你们这自夸是不好的。岂不知一点</a:t>
            </a:r>
            <a:r>
              <a:rPr lang="zh-CN" altLang="en-US" sz="3200" b="1" dirty="0">
                <a:solidFill>
                  <a:srgbClr val="FF0000"/>
                </a:solidFill>
              </a:rPr>
              <a:t>面酵</a:t>
            </a:r>
            <a:r>
              <a:rPr lang="zh-CN" altLang="en-US" sz="3200" dirty="0"/>
              <a:t>能使</a:t>
            </a:r>
            <a:r>
              <a:rPr lang="zh-CN" altLang="en-US" sz="3200" b="1" dirty="0">
                <a:solidFill>
                  <a:srgbClr val="FF0000"/>
                </a:solidFill>
              </a:rPr>
              <a:t>全团</a:t>
            </a:r>
            <a:r>
              <a:rPr lang="zh-CN" altLang="en-US" sz="3200" dirty="0"/>
              <a:t>发起来么？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5:7   </a:t>
            </a:r>
            <a:r>
              <a:rPr lang="zh-CN" altLang="en-US" sz="3200" dirty="0"/>
              <a:t>你们既是</a:t>
            </a:r>
            <a:r>
              <a:rPr lang="zh-CN" altLang="en-US" sz="3200" b="1" dirty="0">
                <a:solidFill>
                  <a:srgbClr val="FF0000"/>
                </a:solidFill>
              </a:rPr>
              <a:t>无酵的面</a:t>
            </a:r>
            <a:r>
              <a:rPr lang="zh-CN" altLang="en-US" sz="3200" dirty="0"/>
              <a:t>，应当把</a:t>
            </a:r>
            <a:r>
              <a:rPr lang="zh-CN" altLang="en-US" sz="3200" b="1" dirty="0">
                <a:solidFill>
                  <a:srgbClr val="FF0000"/>
                </a:solidFill>
              </a:rPr>
              <a:t>旧酵</a:t>
            </a:r>
            <a:r>
              <a:rPr lang="zh-CN" altLang="en-US" sz="3200" dirty="0"/>
              <a:t>除净，好使你们成为</a:t>
            </a:r>
            <a:r>
              <a:rPr lang="zh-CN" altLang="en-US" sz="3200" b="1" dirty="0">
                <a:solidFill>
                  <a:srgbClr val="FF0000"/>
                </a:solidFill>
              </a:rPr>
              <a:t>新团</a:t>
            </a:r>
            <a:r>
              <a:rPr lang="zh-CN" altLang="en-US" sz="3200" dirty="0"/>
              <a:t>。因为我们</a:t>
            </a:r>
            <a:r>
              <a:rPr lang="zh-CN" altLang="en-US" sz="3200" b="1" dirty="0">
                <a:solidFill>
                  <a:srgbClr val="FF0000"/>
                </a:solidFill>
              </a:rPr>
              <a:t>逾越节的羔羊</a:t>
            </a:r>
            <a:r>
              <a:rPr lang="zh-CN" altLang="en-US" sz="3200" dirty="0"/>
              <a:t>基督，已经被杀献祭了。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5:8   </a:t>
            </a:r>
            <a:r>
              <a:rPr lang="zh-CN" altLang="en-US" sz="3200" dirty="0"/>
              <a:t>所以我们守这节不可用旧酵，也不可用恶毒邪恶的酵，只用诚实真正的无酵饼。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3"/>
            <a:ext cx="836447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  <a:p>
            <a:pPr>
              <a:spcAft>
                <a:spcPts val="1800"/>
              </a:spcAft>
            </a:pPr>
            <a:r>
              <a:rPr lang="zh-CN" altLang="en-US" sz="3600" dirty="0"/>
              <a:t>     </a:t>
            </a:r>
            <a:r>
              <a:rPr lang="en-AU" sz="3600" dirty="0"/>
              <a:t> 2.2 </a:t>
            </a:r>
            <a:r>
              <a:rPr lang="zh-CN" altLang="en-US" sz="3600" dirty="0"/>
              <a:t>为教会群体的圣洁（</a:t>
            </a:r>
            <a:r>
              <a:rPr lang="en-AU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6-8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22893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762" y="2060698"/>
            <a:ext cx="7970139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太</a:t>
            </a:r>
            <a:r>
              <a:rPr lang="en-AU" sz="3200" dirty="0"/>
              <a:t>18:8   </a:t>
            </a:r>
            <a:r>
              <a:rPr lang="zh-CN" altLang="en-US" sz="3200" dirty="0"/>
              <a:t>倘若你一只手，或是一只脚，叫你跌倒，就砍下来丢掉。你缺一只手，或是一只脚，进入永生，强如有两手两脚，被丢在永火里。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18:9   </a:t>
            </a:r>
            <a:r>
              <a:rPr lang="zh-CN" altLang="en-US" sz="3200" dirty="0"/>
              <a:t>倘若你一只眼叫你跌倒，就把他剜出来丢掉。你只有一只眼进入永生，强如有两只眼被丢在地狱的火里。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3"/>
            <a:ext cx="836447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  <a:p>
            <a:pPr>
              <a:spcAft>
                <a:spcPts val="1800"/>
              </a:spcAft>
            </a:pPr>
            <a:r>
              <a:rPr lang="zh-CN" altLang="en-US" sz="3600" dirty="0"/>
              <a:t>     </a:t>
            </a:r>
            <a:r>
              <a:rPr lang="en-AU" sz="3600" dirty="0"/>
              <a:t> 2.2 </a:t>
            </a:r>
            <a:r>
              <a:rPr lang="zh-CN" altLang="en-US" sz="3600" dirty="0"/>
              <a:t>为教会群体的圣洁（</a:t>
            </a:r>
            <a:r>
              <a:rPr lang="en-AU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6-8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  <p:sp>
        <p:nvSpPr>
          <p:cNvPr id="4" name="Rectangle 3"/>
          <p:cNvSpPr/>
          <p:nvPr/>
        </p:nvSpPr>
        <p:spPr>
          <a:xfrm>
            <a:off x="278321" y="5436215"/>
            <a:ext cx="80695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DengXian"/>
                <a:cs typeface="Times New Roman" panose="02020603050405020304" pitchFamily="18" charset="0"/>
              </a:rPr>
              <a:t>所以赶出教会的第二个目的也是遵行耶稣的吩咐，保护教会的弟兄姐妹，过圣洁无伪的新生活，真正成为无酵的新团。</a:t>
            </a:r>
            <a:endParaRPr lang="en-A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4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762" y="1603029"/>
            <a:ext cx="797013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应用</a:t>
            </a:r>
            <a:endParaRPr lang="en-US" altLang="zh-CN" sz="3200" dirty="0"/>
          </a:p>
          <a:p>
            <a:pPr>
              <a:spcAft>
                <a:spcPts val="1800"/>
              </a:spcAft>
            </a:pPr>
            <a:r>
              <a:rPr lang="zh-CN" altLang="en-US" sz="3200" dirty="0"/>
              <a:t>（</a:t>
            </a:r>
            <a:r>
              <a:rPr lang="en-AU" sz="3200" dirty="0"/>
              <a:t>1</a:t>
            </a:r>
            <a:r>
              <a:rPr lang="zh-CN" altLang="en-US" sz="3200" dirty="0"/>
              <a:t>）避免自夸。</a:t>
            </a:r>
            <a:endParaRPr lang="en-US" altLang="zh-CN" sz="3200" dirty="0"/>
          </a:p>
          <a:p>
            <a:pPr>
              <a:spcAft>
                <a:spcPts val="1800"/>
              </a:spcAft>
            </a:pPr>
            <a:r>
              <a:rPr lang="zh-CN" altLang="en-US" sz="3200" dirty="0"/>
              <a:t>（</a:t>
            </a:r>
            <a:r>
              <a:rPr lang="en-AU" sz="3200" dirty="0"/>
              <a:t>2</a:t>
            </a:r>
            <a:r>
              <a:rPr lang="zh-CN" altLang="en-US" sz="3200" dirty="0"/>
              <a:t>）竭力避免试探，远离旧酵。</a:t>
            </a:r>
            <a:endParaRPr lang="en-US" sz="3200" dirty="0"/>
          </a:p>
          <a:p>
            <a:pPr>
              <a:spcAft>
                <a:spcPts val="1800"/>
              </a:spcAft>
            </a:pPr>
            <a:r>
              <a:rPr lang="zh-CN" altLang="en-US" sz="3200" dirty="0"/>
              <a:t>（</a:t>
            </a:r>
            <a:r>
              <a:rPr lang="en-AU" sz="3200" dirty="0"/>
              <a:t>3</a:t>
            </a:r>
            <a:r>
              <a:rPr lang="zh-CN" altLang="en-US" sz="3200" dirty="0"/>
              <a:t>）为教会全会众祷告。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4"/>
            <a:ext cx="83644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28410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036" y="996696"/>
            <a:ext cx="853135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5:9 </a:t>
            </a:r>
            <a:r>
              <a:rPr lang="zh-CN" altLang="en-US" sz="3200" dirty="0"/>
              <a:t>我先前写信给你们说，不可与淫乱的人相交。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5:10 </a:t>
            </a:r>
            <a:r>
              <a:rPr lang="zh-CN" altLang="en-US" sz="3200" dirty="0"/>
              <a:t>此话不是指这世上一概行淫乱的、或贪婪的、勒索的、或拜偶像的，若是这样，你们除非离开世界方可。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5:11 </a:t>
            </a:r>
            <a:r>
              <a:rPr lang="zh-CN" altLang="en-US" sz="3200" dirty="0"/>
              <a:t>但如今我写信给你们说，若有称为弟兄，是行淫乱的、或贪婪的、或拜偶像的、或辱骂的、或醉酒的、或勒索的。这样的人不可与他相交，就是与他吃饭都不可。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5:12 </a:t>
            </a:r>
            <a:r>
              <a:rPr lang="zh-CN" altLang="en-US" sz="3200" dirty="0"/>
              <a:t>因为审判教外的人与我何干。教内的人岂不是你们审判的么？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5:13 </a:t>
            </a:r>
            <a:r>
              <a:rPr lang="zh-CN" altLang="en-US" sz="3200" dirty="0"/>
              <a:t>至于外人有　神审判他们。你们应当把那恶人从你们中间赶出去。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36679" y="71366"/>
            <a:ext cx="11862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3.  </a:t>
            </a:r>
            <a:r>
              <a:rPr lang="zh-CN" altLang="en-US" sz="4000" dirty="0"/>
              <a:t>教会应该对犯各类罪的弟兄执行纪律 （</a:t>
            </a:r>
            <a:r>
              <a:rPr lang="en-US" altLang="zh-CN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9-13</a:t>
            </a:r>
            <a:r>
              <a:rPr lang="zh-CN" altLang="en-US" sz="4000" dirty="0"/>
              <a:t>）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06594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036" y="996696"/>
            <a:ext cx="8531352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5:9 </a:t>
            </a:r>
            <a:r>
              <a:rPr lang="zh-CN" altLang="en-US" sz="3200" dirty="0"/>
              <a:t>我</a:t>
            </a:r>
            <a:r>
              <a:rPr lang="zh-CN" altLang="en-US" sz="3200" b="1" dirty="0">
                <a:solidFill>
                  <a:srgbClr val="FF0000"/>
                </a:solidFill>
              </a:rPr>
              <a:t>先前</a:t>
            </a:r>
            <a:r>
              <a:rPr lang="zh-CN" altLang="en-US" sz="3200" dirty="0"/>
              <a:t>写信给你们说，不可与淫乱的人相交。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5:10 </a:t>
            </a:r>
            <a:r>
              <a:rPr lang="zh-CN" altLang="en-US" sz="3200" dirty="0"/>
              <a:t>此话不是指这世上一概行淫乱的、或贪婪的、勒索的、或拜偶像的，若是这样，你们除非离开世界方可。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5:11 </a:t>
            </a:r>
            <a:r>
              <a:rPr lang="zh-CN" altLang="en-US" sz="3200" dirty="0"/>
              <a:t>但如今我写信给你们说，若有称为弟兄，是行淫乱的、或贪婪的、或拜偶像的、或辱骂的、或醉酒的、或勒索的。这样的人不可与他相交，就是与他吃饭都不可。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5:12 </a:t>
            </a:r>
            <a:r>
              <a:rPr lang="zh-CN" altLang="en-US" sz="3200" dirty="0"/>
              <a:t>因为</a:t>
            </a:r>
            <a:r>
              <a:rPr lang="zh-CN" altLang="en-US" sz="3200" b="1" dirty="0">
                <a:solidFill>
                  <a:srgbClr val="FF0000"/>
                </a:solidFill>
              </a:rPr>
              <a:t>审判</a:t>
            </a:r>
            <a:r>
              <a:rPr lang="zh-CN" altLang="en-US" sz="3200" b="1" dirty="0">
                <a:solidFill>
                  <a:srgbClr val="002060"/>
                </a:solidFill>
              </a:rPr>
              <a:t>教外的人</a:t>
            </a:r>
            <a:r>
              <a:rPr lang="zh-CN" altLang="en-US" sz="3200" dirty="0"/>
              <a:t>与我何干。</a:t>
            </a:r>
            <a:r>
              <a:rPr lang="zh-CN" altLang="en-US" sz="3200" b="1" dirty="0">
                <a:solidFill>
                  <a:srgbClr val="002060"/>
                </a:solidFill>
              </a:rPr>
              <a:t>教内的人</a:t>
            </a:r>
            <a:r>
              <a:rPr lang="zh-CN" altLang="en-US" sz="3200" dirty="0"/>
              <a:t>岂不是你们审判的么？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5:13 </a:t>
            </a:r>
            <a:r>
              <a:rPr lang="zh-CN" altLang="en-US" sz="3200" dirty="0"/>
              <a:t>至于外人有　神</a:t>
            </a:r>
            <a:r>
              <a:rPr lang="zh-CN" altLang="en-US" sz="3200" b="1" dirty="0">
                <a:solidFill>
                  <a:srgbClr val="FF0000"/>
                </a:solidFill>
              </a:rPr>
              <a:t>审判</a:t>
            </a:r>
            <a:r>
              <a:rPr lang="zh-CN" altLang="en-US" sz="3200" dirty="0"/>
              <a:t>他们。你们应当把那恶人从你们中间赶出去。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36679" y="71366"/>
            <a:ext cx="11862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3.  </a:t>
            </a:r>
            <a:r>
              <a:rPr lang="zh-CN" altLang="en-US" sz="4000" dirty="0"/>
              <a:t>教会应该对犯各类罪的弟兄执行纪律 （</a:t>
            </a:r>
            <a:r>
              <a:rPr lang="en-US" altLang="zh-CN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9-13</a:t>
            </a:r>
            <a:r>
              <a:rPr lang="zh-CN" altLang="en-US" sz="4000" dirty="0"/>
              <a:t>）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3010011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036" y="996696"/>
            <a:ext cx="8531352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/>
              <a:t> </a:t>
            </a:r>
            <a:r>
              <a:rPr lang="zh-CN" altLang="en-US" sz="3200" dirty="0"/>
              <a:t>（</a:t>
            </a:r>
            <a:r>
              <a:rPr lang="en-AU" sz="3200" dirty="0"/>
              <a:t>1</a:t>
            </a:r>
            <a:r>
              <a:rPr lang="zh-CN" altLang="en-US" sz="3200" dirty="0"/>
              <a:t>）如果对待犯罪的弟兄？</a:t>
            </a:r>
            <a:endParaRPr lang="en-AU" sz="3200" dirty="0"/>
          </a:p>
          <a:p>
            <a:pPr>
              <a:spcAft>
                <a:spcPts val="1800"/>
              </a:spcAft>
            </a:pP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5:11 </a:t>
            </a:r>
            <a:r>
              <a:rPr lang="zh-CN" altLang="en-US" sz="3200" dirty="0"/>
              <a:t>但如今我写信给你们说，若有称为弟兄，是</a:t>
            </a:r>
            <a:r>
              <a:rPr lang="zh-CN" altLang="en-US" sz="3200" b="1" dirty="0">
                <a:solidFill>
                  <a:srgbClr val="FF0000"/>
                </a:solidFill>
              </a:rPr>
              <a:t>行淫乱的</a:t>
            </a:r>
            <a:r>
              <a:rPr lang="zh-CN" altLang="en-US" sz="3200" dirty="0"/>
              <a:t>、或</a:t>
            </a:r>
            <a:r>
              <a:rPr lang="zh-CN" altLang="en-US" sz="3200" b="1" dirty="0">
                <a:solidFill>
                  <a:srgbClr val="FF0000"/>
                </a:solidFill>
              </a:rPr>
              <a:t>贪婪的</a:t>
            </a:r>
            <a:r>
              <a:rPr lang="zh-CN" altLang="en-US" sz="3200" dirty="0"/>
              <a:t>、或</a:t>
            </a:r>
            <a:r>
              <a:rPr lang="zh-CN" altLang="en-US" sz="3200" b="1" dirty="0">
                <a:solidFill>
                  <a:srgbClr val="FF0000"/>
                </a:solidFill>
              </a:rPr>
              <a:t>拜偶像的</a:t>
            </a:r>
            <a:r>
              <a:rPr lang="zh-CN" altLang="en-US" sz="3200" dirty="0"/>
              <a:t>、或辱骂的、或醉酒的、或</a:t>
            </a:r>
            <a:r>
              <a:rPr lang="zh-CN" altLang="en-US" sz="3200" b="1" dirty="0">
                <a:solidFill>
                  <a:srgbClr val="FF0000"/>
                </a:solidFill>
              </a:rPr>
              <a:t>勒索的</a:t>
            </a:r>
            <a:r>
              <a:rPr lang="zh-CN" altLang="en-US" sz="3200" dirty="0"/>
              <a:t>。这样的人不可与他相交，就是与他吃饭都不可。</a:t>
            </a:r>
            <a:endParaRPr lang="en-AU" sz="3200" dirty="0"/>
          </a:p>
          <a:p>
            <a:pPr>
              <a:spcAft>
                <a:spcPts val="1800"/>
              </a:spcAft>
            </a:pPr>
            <a:endParaRPr lang="en-US" sz="3200" dirty="0"/>
          </a:p>
          <a:p>
            <a:pPr>
              <a:spcAft>
                <a:spcPts val="1800"/>
              </a:spcAft>
            </a:pPr>
            <a:r>
              <a:rPr lang="zh-CN" altLang="en-US" sz="3200" dirty="0"/>
              <a:t>徒</a:t>
            </a:r>
            <a:r>
              <a:rPr lang="en-AU" sz="3200" dirty="0"/>
              <a:t>15:20</a:t>
            </a:r>
            <a:r>
              <a:rPr lang="zh-CN" altLang="en-US" sz="3200" dirty="0"/>
              <a:t>：只要写信，吩咐他们</a:t>
            </a:r>
            <a:r>
              <a:rPr lang="zh-CN" altLang="en-US" sz="3200" b="1" dirty="0"/>
              <a:t>禁戒</a:t>
            </a:r>
            <a:r>
              <a:rPr lang="zh-CN" altLang="en-US" sz="3200" dirty="0"/>
              <a:t>偶像的污秽和奸淫，并勒死的牲畜，和血。</a:t>
            </a:r>
            <a:endParaRPr lang="en-AU" sz="3200" dirty="0"/>
          </a:p>
          <a:p>
            <a:pPr>
              <a:spcAft>
                <a:spcPts val="1800"/>
              </a:spcAft>
            </a:pP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36679" y="71366"/>
            <a:ext cx="11862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3.  </a:t>
            </a:r>
            <a:r>
              <a:rPr lang="zh-CN" altLang="en-US" sz="4000" dirty="0"/>
              <a:t>教会应该对犯各类罪的弟兄执行纪律 （</a:t>
            </a:r>
            <a:r>
              <a:rPr lang="en-US" altLang="zh-CN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9-13</a:t>
            </a:r>
            <a:r>
              <a:rPr lang="zh-CN" altLang="en-US" sz="4000" dirty="0"/>
              <a:t>）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10267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462" y="1115569"/>
            <a:ext cx="85313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200" dirty="0"/>
              <a:t> </a:t>
            </a:r>
            <a:r>
              <a:rPr lang="zh-CN" altLang="en-US" sz="3200" dirty="0"/>
              <a:t>（</a:t>
            </a:r>
            <a:r>
              <a:rPr lang="en-AU" sz="3200" dirty="0"/>
              <a:t>1</a:t>
            </a:r>
            <a:r>
              <a:rPr lang="zh-CN" altLang="en-US" sz="3200" dirty="0"/>
              <a:t>）如果对待犯罪的弟兄？</a:t>
            </a:r>
            <a:endParaRPr lang="en-AU" sz="3200" dirty="0"/>
          </a:p>
          <a:p>
            <a:pPr>
              <a:spcAft>
                <a:spcPts val="1800"/>
              </a:spcAft>
            </a:pPr>
            <a:endParaRPr lang="en-AU" sz="3200" dirty="0"/>
          </a:p>
          <a:p>
            <a:pPr>
              <a:spcAft>
                <a:spcPts val="1800"/>
              </a:spcAft>
            </a:pPr>
            <a:r>
              <a:rPr lang="en-US" sz="3200" dirty="0"/>
              <a:t> </a:t>
            </a:r>
            <a:r>
              <a:rPr lang="zh-CN" altLang="en-US" sz="3200" dirty="0"/>
              <a:t>“你们应当把那恶人从你们中间赶出去。”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6679" y="71366"/>
            <a:ext cx="11862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3.  </a:t>
            </a:r>
            <a:r>
              <a:rPr lang="zh-CN" altLang="en-US" sz="4000" dirty="0"/>
              <a:t>教会应该对犯各类罪的弟兄执行纪律 （</a:t>
            </a:r>
            <a:r>
              <a:rPr lang="en-US" altLang="zh-CN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9-13</a:t>
            </a:r>
            <a:r>
              <a:rPr lang="zh-CN" altLang="en-US" sz="4000" dirty="0"/>
              <a:t>）</a:t>
            </a:r>
            <a:endParaRPr lang="en-A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47369" y="4033183"/>
            <a:ext cx="853135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b="1" dirty="0">
                <a:solidFill>
                  <a:srgbClr val="FF0000"/>
                </a:solidFill>
              </a:rPr>
              <a:t>耶稣的教会是竭力接纳真心悔改的罪人，但拒绝屡教不改之罪人的罪性。</a:t>
            </a:r>
            <a:endParaRPr lang="en-US" altLang="zh-CN" sz="3200" b="1" dirty="0">
              <a:solidFill>
                <a:srgbClr val="FF0000"/>
              </a:solidFill>
            </a:endParaRPr>
          </a:p>
          <a:p>
            <a:pPr>
              <a:spcAft>
                <a:spcPts val="1800"/>
              </a:spcAft>
            </a:pPr>
            <a:r>
              <a:rPr lang="zh-CN" altLang="en-US" sz="3200" b="1" dirty="0">
                <a:solidFill>
                  <a:srgbClr val="FF0000"/>
                </a:solidFill>
              </a:rPr>
              <a:t>神爱罪人，却恨恶罪！</a:t>
            </a:r>
            <a:endParaRPr lang="en-A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27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455" y="1051561"/>
            <a:ext cx="8531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（</a:t>
            </a:r>
            <a:r>
              <a:rPr lang="en-AU" sz="3200" dirty="0"/>
              <a:t>2</a:t>
            </a:r>
            <a:r>
              <a:rPr lang="zh-CN" altLang="en-US" sz="3200" dirty="0"/>
              <a:t>）如果对待犯罪的非基督徒？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36679" y="71366"/>
            <a:ext cx="11862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3.  </a:t>
            </a:r>
            <a:r>
              <a:rPr lang="zh-CN" altLang="en-US" sz="4000" dirty="0"/>
              <a:t>教会应该对犯各类罪的弟兄执行纪律 （</a:t>
            </a:r>
            <a:r>
              <a:rPr lang="en-US" altLang="zh-CN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9-13</a:t>
            </a:r>
            <a:r>
              <a:rPr lang="zh-CN" altLang="en-US" sz="4000" dirty="0"/>
              <a:t>）</a:t>
            </a:r>
            <a:endParaRPr lang="en-A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69138" y="2332398"/>
            <a:ext cx="83280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我们活在世上，就是要与外邦人交往，向他们传福音，让耶稣拯救他们！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83779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679" y="71366"/>
            <a:ext cx="11862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3.  </a:t>
            </a:r>
            <a:r>
              <a:rPr lang="zh-CN" altLang="en-US" sz="4000" dirty="0"/>
              <a:t>教会应该对犯各类罪的弟兄执行纪律 （</a:t>
            </a:r>
            <a:r>
              <a:rPr lang="en-US" altLang="zh-CN" sz="4000" dirty="0"/>
              <a:t>5</a:t>
            </a:r>
            <a:r>
              <a:rPr lang="zh-CN" altLang="en-US" sz="4000" dirty="0"/>
              <a:t>：</a:t>
            </a:r>
            <a:r>
              <a:rPr lang="en-AU" sz="4000" dirty="0"/>
              <a:t>9-13</a:t>
            </a:r>
            <a:r>
              <a:rPr lang="zh-CN" altLang="en-US" sz="4000" dirty="0"/>
              <a:t>）</a:t>
            </a:r>
            <a:endParaRPr lang="en-A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6570" y="1573447"/>
            <a:ext cx="832800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应用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1. </a:t>
            </a:r>
            <a:r>
              <a:rPr lang="zh-CN" altLang="en-US" sz="3200" dirty="0"/>
              <a:t>像耶稣那样无条件地爱世人（罪人），怜悯世人（罪人）。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2. </a:t>
            </a:r>
            <a:r>
              <a:rPr lang="zh-CN" altLang="en-US" sz="3200" dirty="0"/>
              <a:t>像耶稣那样持守圣洁，恨恶罪。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98677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208" y="310896"/>
            <a:ext cx="688543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endParaRPr lang="en-US" altLang="zh-CN" sz="4000" dirty="0"/>
          </a:p>
          <a:p>
            <a:pPr>
              <a:spcAft>
                <a:spcPts val="1800"/>
              </a:spcAft>
            </a:pPr>
            <a:r>
              <a:rPr lang="zh-CN" altLang="en-US" sz="4000" dirty="0"/>
              <a:t>思考问题：</a:t>
            </a:r>
            <a:endParaRPr lang="en-US" altLang="zh-CN" sz="4000" dirty="0"/>
          </a:p>
          <a:p>
            <a:pPr>
              <a:spcAft>
                <a:spcPts val="1800"/>
              </a:spcAft>
            </a:pPr>
            <a:endParaRPr lang="en-US" sz="4000" dirty="0"/>
          </a:p>
          <a:p>
            <a:pPr>
              <a:spcAft>
                <a:spcPts val="1800"/>
              </a:spcAft>
            </a:pPr>
            <a:r>
              <a:rPr lang="zh-CN" altLang="en-US" sz="4000" dirty="0"/>
              <a:t>教会如何对待软弱跌倒的弟兄姐妹？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393340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678" y="71366"/>
            <a:ext cx="18309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4000" dirty="0"/>
              <a:t>4.  </a:t>
            </a:r>
            <a:r>
              <a:rPr lang="zh-CN" altLang="en-US" sz="4000" dirty="0"/>
              <a:t>结语</a:t>
            </a:r>
            <a:endParaRPr lang="en-A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6570" y="1573446"/>
            <a:ext cx="8328001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1800"/>
              </a:spcAft>
              <a:buAutoNum type="arabicPeriod"/>
            </a:pPr>
            <a:r>
              <a:rPr lang="zh-CN" altLang="en-US" sz="3200" dirty="0"/>
              <a:t>执行纪律，持守圣洁，做个见证的教会；</a:t>
            </a:r>
            <a:endParaRPr lang="en-US" altLang="zh-CN" sz="3200" dirty="0"/>
          </a:p>
          <a:p>
            <a:pPr marL="514350" indent="-514350">
              <a:spcAft>
                <a:spcPts val="1800"/>
              </a:spcAft>
              <a:buAutoNum type="arabicPeriod"/>
            </a:pPr>
            <a:r>
              <a:rPr lang="zh-CN" altLang="en-US" sz="3200" dirty="0"/>
              <a:t>真心接纳悔改的罪人， 但拒绝罪；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3.  </a:t>
            </a:r>
            <a:r>
              <a:rPr lang="zh-CN" altLang="en-US" sz="3200" dirty="0"/>
              <a:t>我们是神新造的，求主带领，让我们有新生的模样；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4.   </a:t>
            </a:r>
            <a:r>
              <a:rPr lang="zh-CN" altLang="en-US" sz="3200" dirty="0"/>
              <a:t>见证并传主的福音。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07345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332" y="256032"/>
            <a:ext cx="8092440" cy="712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zh-CN" altLang="en-US" sz="3200" dirty="0"/>
              <a:t>三个部分</a:t>
            </a:r>
            <a:endParaRPr lang="en-US" altLang="zh-CN" sz="3200" dirty="0"/>
          </a:p>
          <a:p>
            <a:pPr lvl="0">
              <a:spcAft>
                <a:spcPts val="1800"/>
              </a:spcAft>
            </a:pPr>
            <a:endParaRPr lang="en-US" altLang="zh-CN" sz="3200" dirty="0"/>
          </a:p>
          <a:p>
            <a:pPr lvl="0">
              <a:spcAft>
                <a:spcPts val="1800"/>
              </a:spcAft>
            </a:pPr>
            <a:r>
              <a:rPr lang="en-US" altLang="zh-CN" sz="3200" dirty="0"/>
              <a:t>1.  </a:t>
            </a:r>
            <a:r>
              <a:rPr lang="zh-CN" altLang="en-US" sz="3200" dirty="0"/>
              <a:t>哥林多教会淫乱，自高自大，没有纪律（</a:t>
            </a:r>
            <a:r>
              <a:rPr lang="en-US" altLang="zh-CN" sz="3200" dirty="0"/>
              <a:t>5</a:t>
            </a:r>
            <a:r>
              <a:rPr lang="zh-CN" altLang="en-US" sz="3200" dirty="0"/>
              <a:t>：</a:t>
            </a:r>
            <a:r>
              <a:rPr lang="en-AU" sz="3200" dirty="0"/>
              <a:t>1-2</a:t>
            </a:r>
            <a:r>
              <a:rPr lang="zh-CN" altLang="en-US" sz="3200" dirty="0"/>
              <a:t>）</a:t>
            </a:r>
            <a:endParaRPr lang="en-AU" sz="3200" dirty="0"/>
          </a:p>
          <a:p>
            <a:pPr lvl="0">
              <a:spcAft>
                <a:spcPts val="1800"/>
              </a:spcAft>
            </a:pPr>
            <a:r>
              <a:rPr lang="en-US" altLang="zh-CN" sz="3200" dirty="0"/>
              <a:t>2.  </a:t>
            </a:r>
            <a:r>
              <a:rPr lang="zh-CN" altLang="en-US" sz="3200" dirty="0"/>
              <a:t>教会应该对犯淫乱罪的人执行纪律</a:t>
            </a:r>
            <a:r>
              <a:rPr lang="en-US" altLang="zh-CN" sz="3200" dirty="0"/>
              <a:t>:</a:t>
            </a:r>
            <a:r>
              <a:rPr lang="zh-CN" altLang="en-US" sz="3200" dirty="0"/>
              <a:t>（</a:t>
            </a:r>
            <a:r>
              <a:rPr lang="en-US" altLang="zh-CN" sz="3200" dirty="0"/>
              <a:t>5</a:t>
            </a:r>
            <a:r>
              <a:rPr lang="zh-CN" altLang="en-US" sz="3200" dirty="0"/>
              <a:t>：</a:t>
            </a:r>
            <a:r>
              <a:rPr lang="en-AU" sz="3200" dirty="0"/>
              <a:t>3-8</a:t>
            </a:r>
            <a:r>
              <a:rPr lang="zh-CN" altLang="en-US" sz="3200" dirty="0"/>
              <a:t>）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      2.1 </a:t>
            </a:r>
            <a:r>
              <a:rPr lang="zh-CN" altLang="en-US" sz="3200" dirty="0"/>
              <a:t>为拯救犯淫乱的弟兄（</a:t>
            </a:r>
            <a:r>
              <a:rPr lang="en-AU" sz="3200" dirty="0"/>
              <a:t>5</a:t>
            </a:r>
            <a:r>
              <a:rPr lang="zh-CN" altLang="en-US" sz="3200" dirty="0"/>
              <a:t>：</a:t>
            </a:r>
            <a:r>
              <a:rPr lang="en-AU" sz="3200" dirty="0"/>
              <a:t>3-5</a:t>
            </a:r>
            <a:r>
              <a:rPr lang="zh-CN" altLang="en-US" sz="3200" dirty="0"/>
              <a:t>）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      2.2 </a:t>
            </a:r>
            <a:r>
              <a:rPr lang="zh-CN" altLang="en-US" sz="3200" dirty="0"/>
              <a:t>为教会群体的圣洁（</a:t>
            </a:r>
            <a:r>
              <a:rPr lang="en-AU" sz="3200" dirty="0"/>
              <a:t>5</a:t>
            </a:r>
            <a:r>
              <a:rPr lang="zh-CN" altLang="en-US" sz="3200" dirty="0"/>
              <a:t>：</a:t>
            </a:r>
            <a:r>
              <a:rPr lang="en-AU" sz="3200" dirty="0"/>
              <a:t>6-8</a:t>
            </a:r>
            <a:r>
              <a:rPr lang="zh-CN" altLang="en-US" sz="3200" dirty="0"/>
              <a:t>）</a:t>
            </a:r>
            <a:endParaRPr lang="en-AU" sz="3200" dirty="0"/>
          </a:p>
          <a:p>
            <a:pPr lvl="0">
              <a:spcAft>
                <a:spcPts val="1800"/>
              </a:spcAft>
            </a:pPr>
            <a:r>
              <a:rPr lang="en-US" altLang="zh-CN" sz="3200" dirty="0"/>
              <a:t>3.  </a:t>
            </a:r>
            <a:r>
              <a:rPr lang="zh-CN" altLang="en-US" sz="3200" dirty="0"/>
              <a:t>教会应该对各类犯罪的弟兄执行纪律 （</a:t>
            </a:r>
            <a:r>
              <a:rPr lang="en-US" altLang="zh-CN" sz="3200" dirty="0"/>
              <a:t>5</a:t>
            </a:r>
            <a:r>
              <a:rPr lang="zh-CN" altLang="en-US" sz="3200" dirty="0"/>
              <a:t>：</a:t>
            </a:r>
            <a:r>
              <a:rPr lang="en-AU" sz="3200" dirty="0"/>
              <a:t>9-13</a:t>
            </a:r>
            <a:r>
              <a:rPr lang="zh-CN" altLang="en-US" sz="3200" dirty="0"/>
              <a:t>）</a:t>
            </a:r>
            <a:endParaRPr lang="en-AU" sz="3200" dirty="0"/>
          </a:p>
          <a:p>
            <a:pPr>
              <a:spcAft>
                <a:spcPts val="1800"/>
              </a:spcAft>
            </a:pP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592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196" y="2029969"/>
            <a:ext cx="8092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5:1   </a:t>
            </a:r>
            <a:r>
              <a:rPr lang="zh-CN" altLang="en-US" sz="3200" dirty="0"/>
              <a:t>风闻在你们中间有淫乱的事。这样的淫乱，连外邦人中也没有，就是有人收了他的继母。</a:t>
            </a:r>
            <a:endParaRPr lang="en-US" altLang="zh-CN" sz="3200" dirty="0"/>
          </a:p>
          <a:p>
            <a:endParaRPr lang="en-AU" sz="3200" dirty="0"/>
          </a:p>
          <a:p>
            <a:r>
              <a:rPr lang="en-AU" sz="3200" dirty="0"/>
              <a:t>5:2   </a:t>
            </a:r>
            <a:r>
              <a:rPr lang="zh-CN" altLang="en-US" sz="3200" dirty="0"/>
              <a:t>你们还是自高自大，并不哀痛，把行这事的人从你们中间赶出去。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35346" y="181094"/>
            <a:ext cx="10820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1.  </a:t>
            </a:r>
            <a:r>
              <a:rPr lang="zh-CN" altLang="en-US" sz="3600" dirty="0"/>
              <a:t>哥林多教会淫乱，自高自大，没有纪律（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1-2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54499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5196" y="2029969"/>
            <a:ext cx="8092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/>
              <a:t>5:1   </a:t>
            </a:r>
            <a:r>
              <a:rPr lang="zh-CN" altLang="en-US" sz="3200" b="1" dirty="0">
                <a:solidFill>
                  <a:srgbClr val="FF0000"/>
                </a:solidFill>
              </a:rPr>
              <a:t>风闻</a:t>
            </a:r>
            <a:r>
              <a:rPr lang="zh-CN" altLang="en-US" sz="3200" dirty="0"/>
              <a:t>在你们中间有</a:t>
            </a:r>
            <a:r>
              <a:rPr lang="zh-CN" altLang="en-US" sz="3200" b="1" dirty="0">
                <a:solidFill>
                  <a:srgbClr val="FF0000"/>
                </a:solidFill>
              </a:rPr>
              <a:t>淫乱</a:t>
            </a:r>
            <a:r>
              <a:rPr lang="zh-CN" altLang="en-US" sz="3200" dirty="0"/>
              <a:t>的事。这样的淫乱，连外邦人中也没有，就是有人</a:t>
            </a:r>
            <a:r>
              <a:rPr lang="zh-CN" altLang="en-US" sz="3200" b="1" dirty="0">
                <a:solidFill>
                  <a:srgbClr val="FF0000"/>
                </a:solidFill>
              </a:rPr>
              <a:t>收了</a:t>
            </a:r>
            <a:r>
              <a:rPr lang="zh-CN" altLang="en-US" sz="3200" dirty="0"/>
              <a:t>他的继母。</a:t>
            </a:r>
            <a:endParaRPr lang="en-US" altLang="zh-CN" sz="3200" dirty="0"/>
          </a:p>
          <a:p>
            <a:endParaRPr lang="en-AU" sz="3200" dirty="0"/>
          </a:p>
          <a:p>
            <a:r>
              <a:rPr lang="en-AU" sz="3200" dirty="0"/>
              <a:t>5:2   </a:t>
            </a:r>
            <a:r>
              <a:rPr lang="zh-CN" altLang="en-US" sz="3200" dirty="0"/>
              <a:t>你们还是自高自大，并不</a:t>
            </a:r>
            <a:r>
              <a:rPr lang="zh-CN" altLang="en-US" sz="3200" b="1" dirty="0">
                <a:solidFill>
                  <a:srgbClr val="FF0000"/>
                </a:solidFill>
              </a:rPr>
              <a:t>哀痛</a:t>
            </a:r>
            <a:r>
              <a:rPr lang="zh-CN" altLang="en-US" sz="3200" dirty="0"/>
              <a:t>，把行这事的人从你们中间赶出去。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35346" y="181094"/>
            <a:ext cx="10820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1.  </a:t>
            </a:r>
            <a:r>
              <a:rPr lang="zh-CN" altLang="en-US" sz="3600" dirty="0"/>
              <a:t>哥林多教会淫乱，自高自大，没有纪律（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1-2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81869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" y="1353312"/>
            <a:ext cx="809244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zh-CN" altLang="en-US" sz="3200" dirty="0"/>
              <a:t>应用</a:t>
            </a:r>
            <a:endParaRPr lang="en-US" altLang="zh-CN" sz="3200" dirty="0"/>
          </a:p>
          <a:p>
            <a:pPr>
              <a:spcAft>
                <a:spcPts val="1800"/>
              </a:spcAft>
            </a:pPr>
            <a:endParaRPr lang="en-US" sz="3200" dirty="0"/>
          </a:p>
          <a:p>
            <a:pPr>
              <a:spcAft>
                <a:spcPts val="1800"/>
              </a:spcAft>
            </a:pPr>
            <a:r>
              <a:rPr lang="en-US" sz="3200" dirty="0"/>
              <a:t>1.  </a:t>
            </a:r>
            <a:r>
              <a:rPr lang="zh-CN" altLang="en-US" sz="3200" dirty="0"/>
              <a:t>在男女关系上保持圣洁</a:t>
            </a:r>
            <a:endParaRPr lang="en-US" altLang="zh-CN" sz="3200" dirty="0"/>
          </a:p>
          <a:p>
            <a:pPr>
              <a:spcAft>
                <a:spcPts val="1800"/>
              </a:spcAft>
            </a:pPr>
            <a:r>
              <a:rPr lang="en-US" sz="3200" dirty="0"/>
              <a:t>2.</a:t>
            </a:r>
            <a:r>
              <a:rPr lang="zh-CN" altLang="en-US" sz="3200" dirty="0"/>
              <a:t>  对软弱的弟兄姐妹的犯罪倍感痛心，忧伤痛悔</a:t>
            </a:r>
            <a:endParaRPr lang="en-US" altLang="zh-CN" sz="3200" dirty="0"/>
          </a:p>
          <a:p>
            <a:pPr>
              <a:spcAft>
                <a:spcPts val="1800"/>
              </a:spcAft>
            </a:pPr>
            <a:r>
              <a:rPr lang="en-US" sz="3200" dirty="0"/>
              <a:t>3.  </a:t>
            </a:r>
            <a:r>
              <a:rPr lang="zh-CN" altLang="en-US" sz="3200" dirty="0"/>
              <a:t>不要像哥林多人那样自高自大</a:t>
            </a:r>
            <a:endParaRPr lang="en-US" sz="3200" dirty="0"/>
          </a:p>
          <a:p>
            <a:pPr>
              <a:spcAft>
                <a:spcPts val="1800"/>
              </a:spcAft>
            </a:pPr>
            <a:r>
              <a:rPr lang="en-US" sz="3200" dirty="0"/>
              <a:t> 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35346" y="181094"/>
            <a:ext cx="10820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1.  </a:t>
            </a:r>
            <a:r>
              <a:rPr lang="zh-CN" altLang="en-US" sz="3600" dirty="0"/>
              <a:t>哥林多教会淫乱，自高自大，没有纪律（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1-2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78265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3" y="2115562"/>
            <a:ext cx="80924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5:3   </a:t>
            </a:r>
            <a:r>
              <a:rPr lang="zh-CN" altLang="en-US" sz="3200" dirty="0"/>
              <a:t>我身子虽不在你们那里，心却在你们那里，好像我亲自与你们同在，已经判断了行这事的人，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5:4   </a:t>
            </a:r>
            <a:r>
              <a:rPr lang="zh-CN" altLang="en-US" sz="3200" dirty="0"/>
              <a:t>就是你们聚会的时候，我的心也同在，奉我们主耶稣的名，并用我们主耶稣的权能，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5:5   </a:t>
            </a:r>
            <a:r>
              <a:rPr lang="zh-CN" altLang="en-US" sz="3200" dirty="0"/>
              <a:t>要把这样的人交给撒但，败坏他的肉体，使他的灵魂在主耶稣的日子可以得救。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3"/>
            <a:ext cx="836447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  <a:p>
            <a:pPr>
              <a:spcAft>
                <a:spcPts val="1800"/>
              </a:spcAft>
            </a:pPr>
            <a:r>
              <a:rPr lang="zh-CN" altLang="en-US" sz="3600" dirty="0"/>
              <a:t>     </a:t>
            </a:r>
            <a:r>
              <a:rPr lang="en-US" altLang="zh-CN" sz="3600" dirty="0"/>
              <a:t>2.1  </a:t>
            </a:r>
            <a:r>
              <a:rPr lang="zh-CN" altLang="en-US" sz="3600" dirty="0"/>
              <a:t>为拯救犯淫乱罪的弟兄 （</a:t>
            </a:r>
            <a:r>
              <a:rPr lang="en-AU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3-5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24685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3" y="2115562"/>
            <a:ext cx="809244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AU" sz="3200" dirty="0"/>
              <a:t>5:3   </a:t>
            </a:r>
            <a:r>
              <a:rPr lang="zh-CN" altLang="en-US" sz="3200" dirty="0"/>
              <a:t>我身子虽不在你们那里，</a:t>
            </a:r>
            <a:r>
              <a:rPr lang="zh-CN" altLang="en-US" sz="3200" b="1" dirty="0">
                <a:solidFill>
                  <a:srgbClr val="FF0000"/>
                </a:solidFill>
              </a:rPr>
              <a:t>心</a:t>
            </a:r>
            <a:r>
              <a:rPr lang="zh-CN" altLang="en-US" sz="3200" dirty="0"/>
              <a:t>却在你们那里，好像我亲自与你们同在，已经</a:t>
            </a:r>
            <a:r>
              <a:rPr lang="zh-CN" altLang="en-US" sz="3200" b="1" dirty="0">
                <a:solidFill>
                  <a:srgbClr val="FF0000"/>
                </a:solidFill>
              </a:rPr>
              <a:t>判断</a:t>
            </a:r>
            <a:r>
              <a:rPr lang="zh-CN" altLang="en-US" sz="3200" dirty="0"/>
              <a:t>了行这事的人，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5:4   </a:t>
            </a:r>
            <a:r>
              <a:rPr lang="zh-CN" altLang="en-US" sz="3200" dirty="0"/>
              <a:t>就是你们聚会的时候，我的心也同在，奉我们主耶稣的名，并用我们主耶稣的权能，</a:t>
            </a:r>
            <a:endParaRPr lang="en-AU" sz="3200" dirty="0"/>
          </a:p>
          <a:p>
            <a:pPr>
              <a:spcAft>
                <a:spcPts val="1800"/>
              </a:spcAft>
            </a:pPr>
            <a:r>
              <a:rPr lang="en-AU" sz="3200" dirty="0"/>
              <a:t>5:5   </a:t>
            </a:r>
            <a:r>
              <a:rPr lang="zh-CN" altLang="en-US" sz="3200" dirty="0"/>
              <a:t>要把这样的人交给撒但，败坏他的肉体，使他的灵魂在</a:t>
            </a:r>
            <a:r>
              <a:rPr lang="zh-CN" altLang="en-US" sz="3200" b="1" dirty="0">
                <a:solidFill>
                  <a:srgbClr val="FF0000"/>
                </a:solidFill>
              </a:rPr>
              <a:t>主耶稣的日子</a:t>
            </a:r>
            <a:r>
              <a:rPr lang="zh-CN" altLang="en-US" sz="3200" b="1" dirty="0">
                <a:solidFill>
                  <a:srgbClr val="7030A0"/>
                </a:solidFill>
              </a:rPr>
              <a:t>可以得救</a:t>
            </a:r>
            <a:r>
              <a:rPr lang="zh-CN" altLang="en-US" sz="3200" dirty="0"/>
              <a:t>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3"/>
            <a:ext cx="836447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  <a:p>
            <a:pPr>
              <a:spcAft>
                <a:spcPts val="1800"/>
              </a:spcAft>
            </a:pPr>
            <a:r>
              <a:rPr lang="zh-CN" altLang="en-US" sz="3600" dirty="0"/>
              <a:t>     </a:t>
            </a:r>
            <a:r>
              <a:rPr lang="en-US" altLang="zh-CN" sz="3600" dirty="0"/>
              <a:t>2.1  </a:t>
            </a:r>
            <a:r>
              <a:rPr lang="zh-CN" altLang="en-US" sz="3600" dirty="0"/>
              <a:t>为拯救犯淫乱罪的弟兄 （</a:t>
            </a:r>
            <a:r>
              <a:rPr lang="en-AU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3-5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08948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7198" y="3612130"/>
            <a:ext cx="79701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endParaRPr lang="en-AU" sz="3200" dirty="0"/>
          </a:p>
          <a:p>
            <a:pPr>
              <a:spcAft>
                <a:spcPts val="2400"/>
              </a:spcAft>
            </a:pPr>
            <a:r>
              <a:rPr lang="zh-CN" altLang="en-US" sz="3200" dirty="0"/>
              <a:t>林前</a:t>
            </a:r>
            <a:r>
              <a:rPr lang="en-AU" sz="3200" dirty="0"/>
              <a:t>14:1a </a:t>
            </a:r>
            <a:r>
              <a:rPr lang="zh-CN" altLang="en-US" sz="3200" dirty="0"/>
              <a:t>信心软弱的、你们要接纳。</a:t>
            </a:r>
            <a:endParaRPr lang="en-AU" sz="3200" dirty="0"/>
          </a:p>
          <a:p>
            <a:pPr>
              <a:spcAft>
                <a:spcPts val="2400"/>
              </a:spcAft>
            </a:pPr>
            <a:r>
              <a:rPr lang="zh-CN" altLang="en-US" sz="3200" dirty="0"/>
              <a:t>林后 </a:t>
            </a:r>
            <a:r>
              <a:rPr lang="en-AU" sz="3200" dirty="0"/>
              <a:t>2:8 </a:t>
            </a:r>
            <a:r>
              <a:rPr lang="zh-CN" altLang="en-US" sz="3200" dirty="0"/>
              <a:t>所以我劝你们，要向他显出坚定不移的爱心来。</a:t>
            </a:r>
            <a:endParaRPr lang="en-AU" sz="3200" dirty="0"/>
          </a:p>
        </p:txBody>
      </p:sp>
      <p:sp>
        <p:nvSpPr>
          <p:cNvPr id="3" name="Rectangle 2"/>
          <p:cNvSpPr/>
          <p:nvPr/>
        </p:nvSpPr>
        <p:spPr>
          <a:xfrm>
            <a:off x="180594" y="164923"/>
            <a:ext cx="836447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800"/>
              </a:spcAft>
            </a:pPr>
            <a:r>
              <a:rPr lang="en-US" altLang="zh-CN" sz="3600" dirty="0"/>
              <a:t>2.   </a:t>
            </a:r>
            <a:r>
              <a:rPr lang="zh-CN" altLang="en-US" sz="3600" dirty="0"/>
              <a:t>教会应该对犯淫乱罪的弟兄执行纪律</a:t>
            </a:r>
            <a:r>
              <a:rPr lang="en-US" altLang="zh-CN" sz="3600" dirty="0"/>
              <a:t>:</a:t>
            </a:r>
            <a:r>
              <a:rPr lang="zh-CN" altLang="en-US" sz="3600" dirty="0"/>
              <a:t>（</a:t>
            </a:r>
            <a:r>
              <a:rPr lang="en-US" altLang="zh-CN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3-8</a:t>
            </a:r>
            <a:r>
              <a:rPr lang="zh-CN" altLang="en-US" sz="3600" dirty="0"/>
              <a:t>）</a:t>
            </a:r>
            <a:endParaRPr lang="en-AU" sz="3600" dirty="0"/>
          </a:p>
          <a:p>
            <a:pPr>
              <a:spcAft>
                <a:spcPts val="1800"/>
              </a:spcAft>
            </a:pPr>
            <a:r>
              <a:rPr lang="zh-CN" altLang="en-US" sz="3600" dirty="0"/>
              <a:t>     </a:t>
            </a:r>
            <a:r>
              <a:rPr lang="en-US" altLang="zh-CN" sz="3600" dirty="0"/>
              <a:t>2.1  </a:t>
            </a:r>
            <a:r>
              <a:rPr lang="zh-CN" altLang="en-US" sz="3600" dirty="0"/>
              <a:t>为拯救犯淫乱罪的弟兄 （</a:t>
            </a:r>
            <a:r>
              <a:rPr lang="en-AU" sz="3600" dirty="0"/>
              <a:t>5</a:t>
            </a:r>
            <a:r>
              <a:rPr lang="zh-CN" altLang="en-US" sz="3600" dirty="0"/>
              <a:t>：</a:t>
            </a:r>
            <a:r>
              <a:rPr lang="en-AU" sz="3600" dirty="0"/>
              <a:t>3-5</a:t>
            </a:r>
            <a:r>
              <a:rPr lang="zh-CN" altLang="en-US" sz="3600" dirty="0"/>
              <a:t>）</a:t>
            </a:r>
            <a:endParaRPr lang="en-A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37198" y="2377690"/>
            <a:ext cx="79701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zh-CN" altLang="en-US" sz="3200" dirty="0">
                <a:solidFill>
                  <a:srgbClr val="FF0000"/>
                </a:solidFill>
              </a:rPr>
              <a:t>所以赶出教会的目的是让我们挽回弟兄，得着弟兄，而不是推给撒旦，推向地狱。</a:t>
            </a:r>
            <a:endParaRPr lang="en-US" altLang="zh-CN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2238</Words>
  <Application>Microsoft Office PowerPoint</Application>
  <PresentationFormat>On-screen Show (4:3)</PresentationFormat>
  <Paragraphs>101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教会必须执行纪律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教会必须执行纪律</dc:title>
  <dc:creator>Admin</dc:creator>
  <cp:lastModifiedBy>Admin</cp:lastModifiedBy>
  <cp:revision>1</cp:revision>
  <dcterms:created xsi:type="dcterms:W3CDTF">2019-06-12T10:07:16Z</dcterms:created>
  <dcterms:modified xsi:type="dcterms:W3CDTF">2019-06-12T10:07:40Z</dcterms:modified>
</cp:coreProperties>
</file>