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6" r:id="rId8"/>
    <p:sldId id="267" r:id="rId9"/>
    <p:sldId id="268" r:id="rId10"/>
    <p:sldId id="269" r:id="rId11"/>
    <p:sldId id="270" r:id="rId12"/>
    <p:sldId id="272" r:id="rId13"/>
    <p:sldId id="275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6A28-959F-45AD-9DB9-C2309723470F}" type="datetimeFigureOut">
              <a:rPr lang="en-AU" smtClean="0"/>
              <a:t>25/03/2017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8866-F1BF-4A84-954F-AECF0D3214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458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6A28-959F-45AD-9DB9-C2309723470F}" type="datetimeFigureOut">
              <a:rPr lang="en-AU" smtClean="0"/>
              <a:t>25/03/2017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8866-F1BF-4A84-954F-AECF0D3214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7998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6A28-959F-45AD-9DB9-C2309723470F}" type="datetimeFigureOut">
              <a:rPr lang="en-AU" smtClean="0"/>
              <a:t>25/03/2017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8866-F1BF-4A84-954F-AECF0D3214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8207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6A28-959F-45AD-9DB9-C2309723470F}" type="datetimeFigureOut">
              <a:rPr lang="en-AU" smtClean="0"/>
              <a:t>25/03/2017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8866-F1BF-4A84-954F-AECF0D3214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054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6A28-959F-45AD-9DB9-C2309723470F}" type="datetimeFigureOut">
              <a:rPr lang="en-AU" smtClean="0"/>
              <a:t>25/03/2017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8866-F1BF-4A84-954F-AECF0D3214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7246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6A28-959F-45AD-9DB9-C2309723470F}" type="datetimeFigureOut">
              <a:rPr lang="en-AU" smtClean="0"/>
              <a:t>25/03/2017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8866-F1BF-4A84-954F-AECF0D3214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230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6A28-959F-45AD-9DB9-C2309723470F}" type="datetimeFigureOut">
              <a:rPr lang="en-AU" smtClean="0"/>
              <a:t>25/03/2017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8866-F1BF-4A84-954F-AECF0D3214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603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6A28-959F-45AD-9DB9-C2309723470F}" type="datetimeFigureOut">
              <a:rPr lang="en-AU" smtClean="0"/>
              <a:t>25/03/2017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8866-F1BF-4A84-954F-AECF0D3214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516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6A28-959F-45AD-9DB9-C2309723470F}" type="datetimeFigureOut">
              <a:rPr lang="en-AU" smtClean="0"/>
              <a:t>25/03/2017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8866-F1BF-4A84-954F-AECF0D3214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744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6A28-959F-45AD-9DB9-C2309723470F}" type="datetimeFigureOut">
              <a:rPr lang="en-AU" smtClean="0"/>
              <a:t>25/03/2017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8866-F1BF-4A84-954F-AECF0D3214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8700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6A28-959F-45AD-9DB9-C2309723470F}" type="datetimeFigureOut">
              <a:rPr lang="en-AU" smtClean="0"/>
              <a:t>25/03/2017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8866-F1BF-4A84-954F-AECF0D3214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1626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86A28-959F-45AD-9DB9-C2309723470F}" type="datetimeFigureOut">
              <a:rPr lang="en-AU" smtClean="0"/>
              <a:t>25/03/2017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B8866-F1BF-4A84-954F-AECF0D32142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492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耶稣基督启示的福音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26 Mar 2017</a:t>
            </a: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01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152128"/>
          </a:xfrm>
        </p:spPr>
        <p:txBody>
          <a:bodyPr/>
          <a:lstStyle/>
          <a:p>
            <a:r>
              <a:rPr lang="zh-CN" altLang="en-US" dirty="0" smtClean="0"/>
              <a:t>归荣耀给神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1988840"/>
            <a:ext cx="7200800" cy="4176464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</a:rPr>
              <a:t>保罗的归正和事工既不是由于他自己，也不是由于他人，完全是神的荣耀。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</a:rPr>
              <a:t>搅</a:t>
            </a:r>
            <a:r>
              <a:rPr lang="zh-CN" altLang="en-US" dirty="0">
                <a:solidFill>
                  <a:schemeClr val="tx1"/>
                </a:solidFill>
              </a:rPr>
              <a:t>扰加拉太教会的那种神学，就是要靠行律法称义的神学，乃是要把荣耀归给自己，或者分享神救恩的荣</a:t>
            </a:r>
            <a:r>
              <a:rPr lang="zh-CN" altLang="en-US" dirty="0" smtClean="0">
                <a:solidFill>
                  <a:schemeClr val="tx1"/>
                </a:solidFill>
              </a:rPr>
              <a:t>耀。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</a:rPr>
              <a:t>当</a:t>
            </a:r>
            <a:r>
              <a:rPr lang="zh-CN" altLang="en-US" dirty="0">
                <a:solidFill>
                  <a:schemeClr val="tx1"/>
                </a:solidFill>
              </a:rPr>
              <a:t>人占领神的教会，把人的荣耀放在中心，就会分门结党，并为荣耀彼此争</a:t>
            </a:r>
            <a:r>
              <a:rPr lang="zh-CN" altLang="en-US" dirty="0" smtClean="0">
                <a:solidFill>
                  <a:schemeClr val="tx1"/>
                </a:solidFill>
              </a:rPr>
              <a:t>战。</a:t>
            </a: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2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181993"/>
          </a:xfrm>
        </p:spPr>
        <p:txBody>
          <a:bodyPr/>
          <a:lstStyle/>
          <a:p>
            <a:r>
              <a:rPr lang="zh-CN" altLang="en-US" dirty="0"/>
              <a:t>耶路撒</a:t>
            </a:r>
            <a:r>
              <a:rPr lang="zh-CN" altLang="en-US" dirty="0" smtClean="0"/>
              <a:t>冷会议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7992888" cy="4536504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solidFill>
                  <a:schemeClr val="tx1"/>
                </a:solidFill>
              </a:rPr>
              <a:t>耶</a:t>
            </a:r>
            <a:r>
              <a:rPr lang="zh-CN" altLang="en-US" sz="2800" dirty="0">
                <a:solidFill>
                  <a:schemeClr val="tx1"/>
                </a:solidFill>
              </a:rPr>
              <a:t>路撒冷的使徒和长老没有勉强提多受割礼，证明他们认可保罗的事工，宣称外邦</a:t>
            </a:r>
            <a:r>
              <a:rPr lang="zh-CN" altLang="en-US" sz="2800" dirty="0" smtClean="0">
                <a:solidFill>
                  <a:schemeClr val="tx1"/>
                </a:solidFill>
              </a:rPr>
              <a:t>人单</a:t>
            </a:r>
            <a:r>
              <a:rPr lang="zh-CN" altLang="en-US" sz="2800" dirty="0">
                <a:solidFill>
                  <a:schemeClr val="tx1"/>
                </a:solidFill>
              </a:rPr>
              <a:t>单信靠福音就可以成为神的子</a:t>
            </a:r>
            <a:r>
              <a:rPr lang="zh-CN" altLang="en-US" sz="2800" dirty="0" smtClean="0">
                <a:solidFill>
                  <a:schemeClr val="tx1"/>
                </a:solidFill>
              </a:rPr>
              <a:t>民。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tx1"/>
                </a:solidFill>
              </a:rPr>
              <a:t>合</a:t>
            </a:r>
            <a:r>
              <a:rPr lang="zh-CN" altLang="en-US" sz="2800" dirty="0" smtClean="0">
                <a:solidFill>
                  <a:schemeClr val="tx1"/>
                </a:solidFill>
              </a:rPr>
              <a:t>一是</a:t>
            </a:r>
            <a:r>
              <a:rPr lang="zh-CN" altLang="en-US" sz="2800" dirty="0">
                <a:solidFill>
                  <a:schemeClr val="tx1"/>
                </a:solidFill>
              </a:rPr>
              <a:t>在福音真理基础之上的和睦，合一不能以牺牲真</a:t>
            </a:r>
            <a:r>
              <a:rPr lang="zh-CN" altLang="en-US" sz="2800" dirty="0" smtClean="0">
                <a:solidFill>
                  <a:schemeClr val="tx1"/>
                </a:solidFill>
              </a:rPr>
              <a:t>理</a:t>
            </a:r>
            <a:r>
              <a:rPr lang="en-US" altLang="zh-CN" sz="2800" dirty="0" smtClean="0">
                <a:solidFill>
                  <a:schemeClr val="tx1"/>
                </a:solidFill>
              </a:rPr>
              <a:t>, </a:t>
            </a:r>
            <a:r>
              <a:rPr lang="zh-CN" altLang="en-US" sz="2800" dirty="0" smtClean="0">
                <a:solidFill>
                  <a:schemeClr val="tx1"/>
                </a:solidFill>
              </a:rPr>
              <a:t>在</a:t>
            </a:r>
            <a:r>
              <a:rPr lang="zh-CN" altLang="en-US" sz="2800" dirty="0">
                <a:solidFill>
                  <a:schemeClr val="tx1"/>
                </a:solidFill>
              </a:rPr>
              <a:t>真理上弯曲和妥协为代</a:t>
            </a:r>
            <a:r>
              <a:rPr lang="zh-CN" altLang="en-US" sz="2800" dirty="0" smtClean="0">
                <a:solidFill>
                  <a:schemeClr val="tx1"/>
                </a:solidFill>
              </a:rPr>
              <a:t>价。</a:t>
            </a:r>
            <a:endParaRPr lang="en-A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2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181993"/>
          </a:xfrm>
        </p:spPr>
        <p:txBody>
          <a:bodyPr/>
          <a:lstStyle/>
          <a:p>
            <a:r>
              <a:rPr lang="zh-CN" altLang="en-US" dirty="0" smtClean="0"/>
              <a:t>耶稣基督启示的福音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7776864" cy="396044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</a:rPr>
              <a:t>2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r>
              <a:rPr lang="en-US" altLang="zh-CN" dirty="0" smtClean="0">
                <a:solidFill>
                  <a:schemeClr val="tx1"/>
                </a:solidFill>
              </a:rPr>
              <a:t>2 </a:t>
            </a:r>
            <a:r>
              <a:rPr lang="zh-CN" altLang="en-US" dirty="0" smtClean="0">
                <a:solidFill>
                  <a:schemeClr val="tx1"/>
                </a:solidFill>
              </a:rPr>
              <a:t>启</a:t>
            </a:r>
            <a:r>
              <a:rPr lang="zh-CN" altLang="en-US" dirty="0">
                <a:solidFill>
                  <a:schemeClr val="tx1"/>
                </a:solidFill>
              </a:rPr>
              <a:t>示</a:t>
            </a:r>
            <a:r>
              <a:rPr lang="en-AU" dirty="0">
                <a:solidFill>
                  <a:schemeClr val="tx1"/>
                </a:solidFill>
              </a:rPr>
              <a:t>: </a:t>
            </a:r>
            <a:r>
              <a:rPr lang="zh-CN" altLang="en-US" dirty="0">
                <a:solidFill>
                  <a:schemeClr val="tx1"/>
                </a:solidFill>
              </a:rPr>
              <a:t>这个字首先是回应</a:t>
            </a: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zh-CN" altLang="en-US" dirty="0">
                <a:solidFill>
                  <a:schemeClr val="tx1"/>
                </a:solidFill>
              </a:rPr>
              <a:t>：</a:t>
            </a:r>
            <a:r>
              <a:rPr lang="en-US" dirty="0">
                <a:solidFill>
                  <a:schemeClr val="tx1"/>
                </a:solidFill>
              </a:rPr>
              <a:t>12</a:t>
            </a:r>
            <a:r>
              <a:rPr lang="zh-CN" altLang="en-US" dirty="0">
                <a:solidFill>
                  <a:schemeClr val="tx1"/>
                </a:solidFill>
              </a:rPr>
              <a:t>和</a:t>
            </a:r>
            <a:r>
              <a:rPr lang="en-US" dirty="0">
                <a:solidFill>
                  <a:schemeClr val="tx1"/>
                </a:solidFill>
              </a:rPr>
              <a:t>16</a:t>
            </a:r>
            <a:r>
              <a:rPr lang="en-AU" dirty="0" smtClean="0">
                <a:solidFill>
                  <a:schemeClr val="tx1"/>
                </a:solidFill>
              </a:rPr>
              <a:t>—</a:t>
            </a:r>
            <a:r>
              <a:rPr lang="zh-CN" altLang="en-US" dirty="0" smtClean="0">
                <a:solidFill>
                  <a:schemeClr val="tx1"/>
                </a:solidFill>
              </a:rPr>
              <a:t>保</a:t>
            </a:r>
            <a:r>
              <a:rPr lang="zh-CN" altLang="en-US" dirty="0">
                <a:solidFill>
                  <a:schemeClr val="tx1"/>
                </a:solidFill>
              </a:rPr>
              <a:t>罗归正是神的启示，在他以后的生命历程中，神的启示一直与他同在</a:t>
            </a:r>
            <a:r>
              <a:rPr lang="zh-CN" altLang="en-US" dirty="0" smtClean="0">
                <a:solidFill>
                  <a:schemeClr val="tx1"/>
                </a:solidFill>
              </a:rPr>
              <a:t>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</a:rPr>
              <a:t>保</a:t>
            </a:r>
            <a:r>
              <a:rPr lang="zh-CN" altLang="en-US" dirty="0">
                <a:solidFill>
                  <a:schemeClr val="tx1"/>
                </a:solidFill>
              </a:rPr>
              <a:t>罗上耶路撒冷不是出于自己的意思</a:t>
            </a:r>
            <a:r>
              <a:rPr lang="zh-CN" altLang="en-US" dirty="0" smtClean="0">
                <a:solidFill>
                  <a:schemeClr val="tx1"/>
                </a:solidFill>
              </a:rPr>
              <a:t>，不是</a:t>
            </a:r>
            <a:r>
              <a:rPr lang="zh-CN" altLang="en-US" dirty="0">
                <a:solidFill>
                  <a:schemeClr val="tx1"/>
                </a:solidFill>
              </a:rPr>
              <a:t>为功成名就之后去炫耀，去挑战</a:t>
            </a:r>
            <a:r>
              <a:rPr lang="zh-CN" altLang="en-US" dirty="0" smtClean="0">
                <a:solidFill>
                  <a:schemeClr val="tx1"/>
                </a:solidFill>
              </a:rPr>
              <a:t>谁</a:t>
            </a:r>
            <a:r>
              <a:rPr lang="en-US" altLang="zh-CN" dirty="0" smtClean="0">
                <a:solidFill>
                  <a:schemeClr val="tx1"/>
                </a:solidFill>
              </a:rPr>
              <a:t>;</a:t>
            </a:r>
            <a:r>
              <a:rPr lang="zh-CN" altLang="en-US" dirty="0" smtClean="0">
                <a:solidFill>
                  <a:schemeClr val="tx1"/>
                </a:solidFill>
              </a:rPr>
              <a:t>也</a:t>
            </a:r>
            <a:r>
              <a:rPr lang="zh-CN" altLang="en-US" dirty="0">
                <a:solidFill>
                  <a:schemeClr val="tx1"/>
                </a:solidFill>
              </a:rPr>
              <a:t>不是出于别人的意思，不是别人的命令或邀</a:t>
            </a:r>
            <a:r>
              <a:rPr lang="zh-CN" altLang="en-US" dirty="0" smtClean="0">
                <a:solidFill>
                  <a:schemeClr val="tx1"/>
                </a:solidFill>
              </a:rPr>
              <a:t>请。</a:t>
            </a: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986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181993"/>
          </a:xfrm>
        </p:spPr>
        <p:txBody>
          <a:bodyPr/>
          <a:lstStyle/>
          <a:p>
            <a:r>
              <a:rPr lang="zh-CN" altLang="en-US" dirty="0"/>
              <a:t>提多保卫战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988840"/>
            <a:ext cx="7128792" cy="3816424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/>
                </a:solidFill>
              </a:rPr>
              <a:t>保罗的提多保卫战是在捍卫基督国度的</a:t>
            </a:r>
            <a:r>
              <a:rPr lang="en-AU" dirty="0">
                <a:solidFill>
                  <a:schemeClr val="tx1"/>
                </a:solidFill>
              </a:rPr>
              <a:t>“</a:t>
            </a:r>
            <a:r>
              <a:rPr lang="zh-CN" altLang="en-US" dirty="0">
                <a:solidFill>
                  <a:schemeClr val="tx1"/>
                </a:solidFill>
              </a:rPr>
              <a:t>卫国战</a:t>
            </a:r>
            <a:r>
              <a:rPr lang="zh-CN" altLang="en-US" dirty="0" smtClean="0">
                <a:solidFill>
                  <a:schemeClr val="tx1"/>
                </a:solidFill>
              </a:rPr>
              <a:t>争”。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</a:rPr>
              <a:t>提</a:t>
            </a:r>
            <a:r>
              <a:rPr lang="zh-CN" altLang="en-US" dirty="0">
                <a:solidFill>
                  <a:schemeClr val="tx1"/>
                </a:solidFill>
              </a:rPr>
              <a:t>多一个希腊人的问题解决了，整个外邦人归主的拦阻都解决</a:t>
            </a:r>
            <a:r>
              <a:rPr lang="zh-CN" altLang="en-US" dirty="0" smtClean="0">
                <a:solidFill>
                  <a:schemeClr val="tx1"/>
                </a:solidFill>
              </a:rPr>
              <a:t>了。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</a:rPr>
              <a:t>神</a:t>
            </a:r>
            <a:r>
              <a:rPr lang="zh-CN" altLang="en-US" dirty="0">
                <a:solidFill>
                  <a:schemeClr val="tx1"/>
                </a:solidFill>
              </a:rPr>
              <a:t>在历史中工</a:t>
            </a:r>
            <a:r>
              <a:rPr lang="zh-CN" altLang="en-US" dirty="0" smtClean="0">
                <a:solidFill>
                  <a:schemeClr val="tx1"/>
                </a:solidFill>
              </a:rPr>
              <a:t>作</a:t>
            </a:r>
            <a:r>
              <a:rPr lang="en-US" altLang="zh-CN" dirty="0" smtClean="0">
                <a:solidFill>
                  <a:schemeClr val="tx1"/>
                </a:solidFill>
              </a:rPr>
              <a:t>-</a:t>
            </a:r>
            <a:r>
              <a:rPr lang="zh-CN" altLang="en-US" dirty="0" smtClean="0">
                <a:solidFill>
                  <a:schemeClr val="tx1"/>
                </a:solidFill>
              </a:rPr>
              <a:t>使徒行传实际是圣灵行传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/>
                </a:solidFill>
              </a:rPr>
              <a:t>外邦</a:t>
            </a:r>
            <a:r>
              <a:rPr lang="zh-CN" altLang="en-US" dirty="0" smtClean="0">
                <a:solidFill>
                  <a:schemeClr val="tx1"/>
                </a:solidFill>
              </a:rPr>
              <a:t>人和犹太人的使徒</a:t>
            </a: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555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936104"/>
          </a:xfrm>
        </p:spPr>
        <p:txBody>
          <a:bodyPr/>
          <a:lstStyle/>
          <a:p>
            <a:r>
              <a:rPr lang="zh-CN" altLang="en-US" dirty="0" smtClean="0"/>
              <a:t>应用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412776"/>
            <a:ext cx="7560840" cy="4608512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/>
                </a:solidFill>
              </a:rPr>
              <a:t>我们是否也在相信和教导一个有条件的假福音</a:t>
            </a:r>
            <a:r>
              <a:rPr lang="zh-CN" altLang="en-US" dirty="0" smtClean="0">
                <a:solidFill>
                  <a:schemeClr val="tx1"/>
                </a:solidFill>
              </a:rPr>
              <a:t>？</a:t>
            </a:r>
            <a:r>
              <a:rPr lang="zh-CN" altLang="en-US" dirty="0">
                <a:solidFill>
                  <a:schemeClr val="tx1"/>
                </a:solidFill>
              </a:rPr>
              <a:t>我们和信主后仍然坚持割礼的法利赛人有没有类似之处</a:t>
            </a:r>
            <a:r>
              <a:rPr lang="zh-CN" altLang="en-US" dirty="0" smtClean="0">
                <a:solidFill>
                  <a:schemeClr val="tx1"/>
                </a:solidFill>
              </a:rPr>
              <a:t>呢？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l"/>
            <a:endParaRPr lang="en-US" altLang="zh-CN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</a:rPr>
              <a:t>我</a:t>
            </a:r>
            <a:r>
              <a:rPr lang="zh-CN" altLang="en-US" dirty="0">
                <a:solidFill>
                  <a:schemeClr val="tx1"/>
                </a:solidFill>
              </a:rPr>
              <a:t>们信了耶稣，这</a:t>
            </a:r>
            <a:r>
              <a:rPr lang="zh-CN" altLang="en-US" dirty="0" smtClean="0">
                <a:solidFill>
                  <a:schemeClr val="tx1"/>
                </a:solidFill>
              </a:rPr>
              <a:t>种</a:t>
            </a:r>
            <a:r>
              <a:rPr lang="zh-CN" altLang="en-US" dirty="0" smtClean="0">
                <a:solidFill>
                  <a:schemeClr val="tx1"/>
                </a:solidFill>
              </a:rPr>
              <a:t>与神利益交换、彼此互惠</a:t>
            </a:r>
            <a:r>
              <a:rPr lang="zh-CN" altLang="en-US" dirty="0" smtClean="0">
                <a:solidFill>
                  <a:schemeClr val="tx1"/>
                </a:solidFill>
              </a:rPr>
              <a:t>观</a:t>
            </a:r>
            <a:r>
              <a:rPr lang="zh-CN" altLang="en-US" dirty="0">
                <a:solidFill>
                  <a:schemeClr val="tx1"/>
                </a:solidFill>
              </a:rPr>
              <a:t>念仍然阴魂不散。因信称义的福音与我们罪人内心</a:t>
            </a:r>
            <a:r>
              <a:rPr lang="zh-CN" altLang="en-US" dirty="0" smtClean="0">
                <a:solidFill>
                  <a:schemeClr val="tx1"/>
                </a:solidFill>
              </a:rPr>
              <a:t>的这种观</a:t>
            </a:r>
            <a:r>
              <a:rPr lang="zh-CN" altLang="en-US" dirty="0">
                <a:solidFill>
                  <a:schemeClr val="tx1"/>
                </a:solidFill>
              </a:rPr>
              <a:t>念格格不入，所以我们很容</a:t>
            </a:r>
            <a:r>
              <a:rPr lang="zh-CN" altLang="en-US" dirty="0" smtClean="0">
                <a:solidFill>
                  <a:schemeClr val="tx1"/>
                </a:solidFill>
              </a:rPr>
              <a:t>易仍</a:t>
            </a:r>
            <a:r>
              <a:rPr lang="zh-CN" altLang="en-US" dirty="0">
                <a:solidFill>
                  <a:schemeClr val="tx1"/>
                </a:solidFill>
              </a:rPr>
              <a:t>然偏离变成因行为称</a:t>
            </a:r>
            <a:r>
              <a:rPr lang="zh-CN" altLang="en-US" dirty="0" smtClean="0">
                <a:solidFill>
                  <a:schemeClr val="tx1"/>
                </a:solidFill>
              </a:rPr>
              <a:t>义</a:t>
            </a:r>
            <a:r>
              <a:rPr lang="en-US" altLang="zh-CN" dirty="0" smtClean="0">
                <a:solidFill>
                  <a:schemeClr val="tx1"/>
                </a:solidFill>
              </a:rPr>
              <a:t>-</a:t>
            </a:r>
            <a:r>
              <a:rPr lang="zh-CN" altLang="en-US" dirty="0" smtClean="0">
                <a:solidFill>
                  <a:schemeClr val="tx1"/>
                </a:solidFill>
              </a:rPr>
              <a:t>当警醒祷告，听道，行道</a:t>
            </a: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600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7772400" cy="864095"/>
          </a:xfrm>
        </p:spPr>
        <p:txBody>
          <a:bodyPr/>
          <a:lstStyle/>
          <a:p>
            <a:r>
              <a:rPr lang="zh-CN" altLang="en-US" dirty="0"/>
              <a:t>加拉</a:t>
            </a:r>
            <a:r>
              <a:rPr lang="zh-CN" altLang="en-US" dirty="0" smtClean="0"/>
              <a:t>太书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1-10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8280920" cy="4752528"/>
          </a:xfrm>
        </p:spPr>
        <p:txBody>
          <a:bodyPr>
            <a:noAutofit/>
          </a:bodyPr>
          <a:lstStyle/>
          <a:p>
            <a:pPr algn="l"/>
            <a:r>
              <a:rPr lang="en-US" altLang="zh-CN" sz="4400" dirty="0" smtClean="0">
                <a:solidFill>
                  <a:schemeClr val="tx1"/>
                </a:solidFill>
              </a:rPr>
              <a:t>1.</a:t>
            </a:r>
            <a:r>
              <a:rPr lang="zh-CN" altLang="en-US" sz="4400" dirty="0" smtClean="0">
                <a:solidFill>
                  <a:schemeClr val="tx1"/>
                </a:solidFill>
              </a:rPr>
              <a:t>信</a:t>
            </a:r>
            <a:r>
              <a:rPr lang="zh-CN" altLang="en-US" sz="4400" dirty="0">
                <a:solidFill>
                  <a:schemeClr val="tx1"/>
                </a:solidFill>
              </a:rPr>
              <a:t>基督与传道来自神的拣选和呼</a:t>
            </a:r>
            <a:r>
              <a:rPr lang="zh-CN" altLang="en-US" sz="4400" dirty="0" smtClean="0">
                <a:solidFill>
                  <a:schemeClr val="tx1"/>
                </a:solidFill>
              </a:rPr>
              <a:t>召，不</a:t>
            </a:r>
            <a:r>
              <a:rPr lang="zh-CN" altLang="en-US" sz="4400" dirty="0">
                <a:solidFill>
                  <a:schemeClr val="tx1"/>
                </a:solidFill>
              </a:rPr>
              <a:t>是出于和借着任何人</a:t>
            </a:r>
            <a:r>
              <a:rPr lang="zh-CN" altLang="en-US" sz="4400" dirty="0" smtClean="0">
                <a:solidFill>
                  <a:schemeClr val="tx1"/>
                </a:solidFill>
              </a:rPr>
              <a:t>。</a:t>
            </a:r>
            <a:endParaRPr lang="en-US" altLang="zh-CN" sz="4400" dirty="0" smtClean="0">
              <a:solidFill>
                <a:schemeClr val="tx1"/>
              </a:solidFill>
            </a:endParaRPr>
          </a:p>
          <a:p>
            <a:pPr algn="l"/>
            <a:r>
              <a:rPr lang="en-AU" sz="4400" dirty="0" smtClean="0">
                <a:solidFill>
                  <a:schemeClr val="tx1"/>
                </a:solidFill>
              </a:rPr>
              <a:t>2</a:t>
            </a:r>
            <a:r>
              <a:rPr lang="zh-CN" altLang="en-US" sz="4400" dirty="0">
                <a:solidFill>
                  <a:schemeClr val="tx1"/>
                </a:solidFill>
              </a:rPr>
              <a:t>、被神呼召的信徒或教会要传讲神，而不是人</a:t>
            </a:r>
            <a:r>
              <a:rPr lang="zh-CN" altLang="en-US" sz="4400" dirty="0" smtClean="0">
                <a:solidFill>
                  <a:schemeClr val="tx1"/>
                </a:solidFill>
              </a:rPr>
              <a:t>。</a:t>
            </a:r>
            <a:endParaRPr lang="en-US" altLang="zh-CN" sz="4400" dirty="0" smtClean="0">
              <a:solidFill>
                <a:schemeClr val="tx1"/>
              </a:solidFill>
            </a:endParaRPr>
          </a:p>
          <a:p>
            <a:pPr algn="l"/>
            <a:r>
              <a:rPr lang="en-AU" sz="4400" dirty="0" smtClean="0">
                <a:solidFill>
                  <a:schemeClr val="tx1"/>
                </a:solidFill>
              </a:rPr>
              <a:t>3</a:t>
            </a:r>
            <a:r>
              <a:rPr lang="zh-CN" altLang="en-US" sz="4400" dirty="0">
                <a:solidFill>
                  <a:schemeClr val="tx1"/>
                </a:solidFill>
              </a:rPr>
              <a:t>、传讲神，中心是讲基督</a:t>
            </a:r>
            <a:r>
              <a:rPr lang="zh-CN" altLang="en-US" sz="4400" dirty="0" smtClean="0">
                <a:solidFill>
                  <a:schemeClr val="tx1"/>
                </a:solidFill>
              </a:rPr>
              <a:t>。</a:t>
            </a:r>
            <a:endParaRPr lang="en-US" altLang="zh-CN" sz="4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2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152128"/>
          </a:xfrm>
        </p:spPr>
        <p:txBody>
          <a:bodyPr/>
          <a:lstStyle/>
          <a:p>
            <a:r>
              <a:rPr lang="zh-CN" altLang="en-US" dirty="0" smtClean="0"/>
              <a:t>加拉太书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1-10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776864" cy="4392488"/>
          </a:xfrm>
        </p:spPr>
        <p:txBody>
          <a:bodyPr>
            <a:noAutofit/>
          </a:bodyPr>
          <a:lstStyle/>
          <a:p>
            <a:pPr algn="l"/>
            <a:r>
              <a:rPr lang="en-AU" sz="3600" dirty="0" smtClean="0">
                <a:solidFill>
                  <a:schemeClr val="tx1"/>
                </a:solidFill>
              </a:rPr>
              <a:t>4</a:t>
            </a:r>
            <a:r>
              <a:rPr lang="zh-CN" altLang="en-US" sz="3600" dirty="0" smtClean="0">
                <a:solidFill>
                  <a:schemeClr val="tx1"/>
                </a:solidFill>
              </a:rPr>
              <a:t>、不仅要讲基督是谁，还要讲他的言与行。言就是道，就是圣经；行就是道成肉身和死里复活。</a:t>
            </a:r>
            <a:endParaRPr lang="en-US" altLang="zh-CN" sz="3600" dirty="0" smtClean="0">
              <a:solidFill>
                <a:schemeClr val="tx1"/>
              </a:solidFill>
            </a:endParaRPr>
          </a:p>
          <a:p>
            <a:pPr algn="l"/>
            <a:r>
              <a:rPr lang="en-AU" sz="3600" dirty="0" smtClean="0">
                <a:solidFill>
                  <a:schemeClr val="tx1"/>
                </a:solidFill>
              </a:rPr>
              <a:t>5</a:t>
            </a:r>
            <a:r>
              <a:rPr lang="zh-CN" altLang="en-US" sz="3600" dirty="0" smtClean="0">
                <a:solidFill>
                  <a:schemeClr val="tx1"/>
                </a:solidFill>
              </a:rPr>
              <a:t>、我们所传讲的这一切，是为要建立基督的身体，就是教会。</a:t>
            </a:r>
            <a:endParaRPr lang="en-US" altLang="zh-CN" sz="3600" dirty="0" smtClean="0">
              <a:solidFill>
                <a:schemeClr val="tx1"/>
              </a:solidFill>
            </a:endParaRPr>
          </a:p>
          <a:p>
            <a:pPr algn="l"/>
            <a:r>
              <a:rPr lang="en-AU" sz="3600" dirty="0" smtClean="0">
                <a:solidFill>
                  <a:schemeClr val="tx1"/>
                </a:solidFill>
              </a:rPr>
              <a:t>6</a:t>
            </a:r>
            <a:r>
              <a:rPr lang="zh-CN" altLang="en-US" sz="3600" dirty="0" smtClean="0">
                <a:solidFill>
                  <a:schemeClr val="tx1"/>
                </a:solidFill>
              </a:rPr>
              <a:t>、这一切都是恩典，这恩典赐给我们平安，我们为此当将荣耀归给神。</a:t>
            </a:r>
            <a:endParaRPr lang="en-A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2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628384" cy="108012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基本结构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916832"/>
            <a:ext cx="6984776" cy="388843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</a:rPr>
              <a:t>第</a:t>
            </a:r>
            <a:r>
              <a:rPr lang="zh-CN" altLang="en-US" dirty="0">
                <a:solidFill>
                  <a:schemeClr val="tx1"/>
                </a:solidFill>
              </a:rPr>
              <a:t>一是神使用保罗个人生命的历史，特别是保罗的归信为真理作见证，从</a:t>
            </a:r>
            <a:r>
              <a:rPr lang="en-AU" dirty="0">
                <a:solidFill>
                  <a:schemeClr val="tx1"/>
                </a:solidFill>
              </a:rPr>
              <a:t>1</a:t>
            </a:r>
            <a:r>
              <a:rPr lang="zh-CN" altLang="en-US" dirty="0">
                <a:solidFill>
                  <a:schemeClr val="tx1"/>
                </a:solidFill>
              </a:rPr>
              <a:t>：</a:t>
            </a:r>
            <a:r>
              <a:rPr lang="en-AU" dirty="0">
                <a:solidFill>
                  <a:schemeClr val="tx1"/>
                </a:solidFill>
              </a:rPr>
              <a:t>11-2</a:t>
            </a:r>
            <a:r>
              <a:rPr lang="zh-CN" altLang="en-US" dirty="0">
                <a:solidFill>
                  <a:schemeClr val="tx1"/>
                </a:solidFill>
              </a:rPr>
              <a:t>：</a:t>
            </a:r>
            <a:r>
              <a:rPr lang="en-AU" dirty="0">
                <a:solidFill>
                  <a:schemeClr val="tx1"/>
                </a:solidFill>
              </a:rPr>
              <a:t>21</a:t>
            </a:r>
            <a:r>
              <a:rPr lang="zh-CN" altLang="en-US" dirty="0" smtClean="0">
                <a:solidFill>
                  <a:schemeClr val="tx1"/>
                </a:solidFill>
              </a:rPr>
              <a:t>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</a:rPr>
              <a:t>第</a:t>
            </a:r>
            <a:r>
              <a:rPr lang="zh-CN" altLang="en-US" dirty="0">
                <a:solidFill>
                  <a:schemeClr val="tx1"/>
                </a:solidFill>
              </a:rPr>
              <a:t>二是使用保罗关于旧约的神学为真理作见证，也是在基督里重新解释旧约，也就是犹太人的历史，</a:t>
            </a:r>
            <a:r>
              <a:rPr lang="zh-CN" altLang="en-US" dirty="0" smtClean="0">
                <a:solidFill>
                  <a:schemeClr val="tx1"/>
                </a:solidFill>
              </a:rPr>
              <a:t>从 </a:t>
            </a:r>
            <a:r>
              <a:rPr lang="en-AU" dirty="0" smtClean="0">
                <a:solidFill>
                  <a:schemeClr val="tx1"/>
                </a:solidFill>
              </a:rPr>
              <a:t>3</a:t>
            </a:r>
            <a:r>
              <a:rPr lang="zh-CN" altLang="en-US" dirty="0">
                <a:solidFill>
                  <a:schemeClr val="tx1"/>
                </a:solidFill>
              </a:rPr>
              <a:t>：</a:t>
            </a:r>
            <a:r>
              <a:rPr lang="en-AU" dirty="0">
                <a:solidFill>
                  <a:schemeClr val="tx1"/>
                </a:solidFill>
              </a:rPr>
              <a:t>1-4</a:t>
            </a:r>
            <a:r>
              <a:rPr lang="zh-CN" altLang="en-US" dirty="0">
                <a:solidFill>
                  <a:schemeClr val="tx1"/>
                </a:solidFill>
              </a:rPr>
              <a:t>：</a:t>
            </a:r>
            <a:r>
              <a:rPr lang="en-AU" dirty="0">
                <a:solidFill>
                  <a:schemeClr val="tx1"/>
                </a:solidFill>
              </a:rPr>
              <a:t>31</a:t>
            </a:r>
            <a:r>
              <a:rPr lang="zh-CN" altLang="en-US" dirty="0">
                <a:solidFill>
                  <a:schemeClr val="tx1"/>
                </a:solidFill>
              </a:rPr>
              <a:t>。</a:t>
            </a: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2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1080120"/>
          </a:xfrm>
        </p:spPr>
        <p:txBody>
          <a:bodyPr/>
          <a:lstStyle/>
          <a:p>
            <a:r>
              <a:rPr lang="zh-CN" altLang="en-US" dirty="0" smtClean="0"/>
              <a:t>耶稣基督启示的福音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920880" cy="4752528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chemeClr val="tx1"/>
                </a:solidFill>
              </a:rPr>
              <a:t>11 </a:t>
            </a:r>
            <a:r>
              <a:rPr lang="zh-CN" altLang="en-US" sz="2800" dirty="0">
                <a:solidFill>
                  <a:schemeClr val="tx1"/>
                </a:solidFill>
              </a:rPr>
              <a:t>弟兄们，我告诉你们，我素来所传的福音，不是出于人的意思。</a:t>
            </a:r>
            <a:r>
              <a:rPr lang="en-US" sz="2800" dirty="0">
                <a:solidFill>
                  <a:schemeClr val="tx1"/>
                </a:solidFill>
              </a:rPr>
              <a:t>12 </a:t>
            </a:r>
            <a:r>
              <a:rPr lang="zh-CN" altLang="en-US" sz="2800" dirty="0">
                <a:solidFill>
                  <a:schemeClr val="tx1"/>
                </a:solidFill>
              </a:rPr>
              <a:t>因为我不是从人领受的，也不是人教导我的，乃是从耶稣基督</a:t>
            </a:r>
            <a:r>
              <a:rPr lang="zh-CN" altLang="en-US" sz="2800" dirty="0">
                <a:solidFill>
                  <a:srgbClr val="FF0000"/>
                </a:solidFill>
              </a:rPr>
              <a:t>启示</a:t>
            </a:r>
            <a:r>
              <a:rPr lang="zh-CN" altLang="en-US" sz="2800" dirty="0">
                <a:solidFill>
                  <a:schemeClr val="tx1"/>
                </a:solidFill>
              </a:rPr>
              <a:t>来的。</a:t>
            </a:r>
            <a:r>
              <a:rPr lang="en-US" sz="2800" dirty="0">
                <a:solidFill>
                  <a:schemeClr val="tx1"/>
                </a:solidFill>
              </a:rPr>
              <a:t>13 </a:t>
            </a:r>
            <a:r>
              <a:rPr lang="zh-CN" altLang="en-US" sz="2800" dirty="0">
                <a:solidFill>
                  <a:schemeClr val="tx1"/>
                </a:solidFill>
              </a:rPr>
              <a:t>你们听见我从前在犹太教中所行的事，怎样极力逼迫残害神的教会。</a:t>
            </a:r>
            <a:r>
              <a:rPr lang="en-US" sz="2800" dirty="0">
                <a:solidFill>
                  <a:schemeClr val="tx1"/>
                </a:solidFill>
              </a:rPr>
              <a:t>14 </a:t>
            </a:r>
            <a:r>
              <a:rPr lang="zh-CN" altLang="en-US" sz="2800" dirty="0">
                <a:solidFill>
                  <a:schemeClr val="tx1"/>
                </a:solidFill>
              </a:rPr>
              <a:t>我又在犹太教中，比我本国许多同岁的人更有长进，为我祖宗的遗传更加热心。</a:t>
            </a:r>
            <a:r>
              <a:rPr lang="en-US" sz="2800" dirty="0">
                <a:solidFill>
                  <a:schemeClr val="tx1"/>
                </a:solidFill>
              </a:rPr>
              <a:t>15 </a:t>
            </a:r>
            <a:r>
              <a:rPr lang="zh-CN" altLang="en-US" sz="2800" dirty="0">
                <a:solidFill>
                  <a:schemeClr val="tx1"/>
                </a:solidFill>
              </a:rPr>
              <a:t>然而那把我从母腹里分别出来，又施恩召我的神，</a:t>
            </a:r>
            <a:r>
              <a:rPr lang="en-US" sz="2800" dirty="0">
                <a:solidFill>
                  <a:schemeClr val="tx1"/>
                </a:solidFill>
              </a:rPr>
              <a:t>16 </a:t>
            </a:r>
            <a:r>
              <a:rPr lang="zh-CN" altLang="en-US" sz="2800" dirty="0">
                <a:solidFill>
                  <a:schemeClr val="tx1"/>
                </a:solidFill>
              </a:rPr>
              <a:t>既然乐意将他儿子</a:t>
            </a:r>
            <a:r>
              <a:rPr lang="zh-CN" altLang="en-US" sz="2800" dirty="0">
                <a:solidFill>
                  <a:srgbClr val="FF0000"/>
                </a:solidFill>
              </a:rPr>
              <a:t>启示</a:t>
            </a:r>
            <a:r>
              <a:rPr lang="zh-CN" altLang="en-US" sz="2800" dirty="0">
                <a:solidFill>
                  <a:schemeClr val="tx1"/>
                </a:solidFill>
              </a:rPr>
              <a:t>在我心里，叫我把他传在外邦人中，我就没有与属血气的人商量，</a:t>
            </a:r>
            <a:r>
              <a:rPr lang="en-US" sz="2800" dirty="0">
                <a:solidFill>
                  <a:schemeClr val="tx1"/>
                </a:solidFill>
              </a:rPr>
              <a:t>17 </a:t>
            </a:r>
            <a:r>
              <a:rPr lang="zh-CN" altLang="en-US" sz="2800" dirty="0">
                <a:solidFill>
                  <a:schemeClr val="tx1"/>
                </a:solidFill>
              </a:rPr>
              <a:t>也没有上耶路撒冷去，见那些比我先作使徒的。惟独往亚拉伯</a:t>
            </a:r>
            <a:r>
              <a:rPr lang="zh-CN" altLang="en-US" sz="2800" dirty="0" smtClean="0">
                <a:solidFill>
                  <a:schemeClr val="tx1"/>
                </a:solidFill>
              </a:rPr>
              <a:t>去，后</a:t>
            </a:r>
            <a:r>
              <a:rPr lang="zh-CN" altLang="en-US" sz="2800" dirty="0">
                <a:solidFill>
                  <a:schemeClr val="tx1"/>
                </a:solidFill>
              </a:rPr>
              <a:t>又回到大马色。</a:t>
            </a:r>
            <a:endParaRPr lang="en-A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2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假弟兄的控告与保罗的反驳</a:t>
            </a:r>
            <a:endParaRPr lang="en-AU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6944816" cy="379397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zh-CN" altLang="en-US" sz="4000" dirty="0" smtClean="0">
                <a:solidFill>
                  <a:schemeClr val="tx1"/>
                </a:solidFill>
              </a:rPr>
              <a:t>控告：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1</a:t>
            </a:r>
            <a:r>
              <a:rPr lang="zh-CN" altLang="en-US" sz="4000" dirty="0">
                <a:solidFill>
                  <a:schemeClr val="tx1"/>
                </a:solidFill>
              </a:rPr>
              <a:t>、保罗的使徒身份不合法</a:t>
            </a:r>
            <a:r>
              <a:rPr lang="zh-CN" altLang="en-US" sz="4000" dirty="0" smtClean="0">
                <a:solidFill>
                  <a:schemeClr val="tx1"/>
                </a:solidFill>
              </a:rPr>
              <a:t>；</a:t>
            </a:r>
            <a:endParaRPr lang="en-US" altLang="zh-CN" sz="4000" dirty="0" smtClean="0">
              <a:solidFill>
                <a:schemeClr val="tx1"/>
              </a:solidFill>
            </a:endParaRP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2</a:t>
            </a:r>
            <a:r>
              <a:rPr lang="zh-CN" altLang="en-US" sz="4000" dirty="0">
                <a:solidFill>
                  <a:schemeClr val="tx1"/>
                </a:solidFill>
              </a:rPr>
              <a:t>、保罗归主前干过很多坏事</a:t>
            </a:r>
            <a:r>
              <a:rPr lang="zh-CN" altLang="en-US" sz="4000" dirty="0" smtClean="0">
                <a:solidFill>
                  <a:schemeClr val="tx1"/>
                </a:solidFill>
              </a:rPr>
              <a:t>；</a:t>
            </a:r>
            <a:endParaRPr lang="en-US" altLang="zh-CN" sz="4000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sz="4000" dirty="0">
                <a:solidFill>
                  <a:schemeClr val="tx1"/>
                </a:solidFill>
              </a:rPr>
              <a:t>反驳</a:t>
            </a:r>
            <a:r>
              <a:rPr lang="zh-CN" altLang="en-US" sz="4000" dirty="0" smtClean="0">
                <a:solidFill>
                  <a:schemeClr val="tx1"/>
                </a:solidFill>
              </a:rPr>
              <a:t>：</a:t>
            </a:r>
            <a:endParaRPr lang="en-US" altLang="zh-CN" sz="4000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zh-CN" altLang="en-US" sz="4000" dirty="0" smtClean="0">
                <a:solidFill>
                  <a:schemeClr val="tx1"/>
                </a:solidFill>
              </a:rPr>
              <a:t>耶稣启示他，呼召他做使徒传福音，权柄来自于耶稣。</a:t>
            </a:r>
            <a:endParaRPr lang="en-US" altLang="zh-CN" sz="4000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zh-CN" altLang="en-US" sz="4000" dirty="0" smtClean="0">
                <a:solidFill>
                  <a:schemeClr val="tx1"/>
                </a:solidFill>
              </a:rPr>
              <a:t>归主前的败坏，极力残害神的教会，但神来拯救了他这个罪人</a:t>
            </a:r>
            <a:endParaRPr lang="en-US" altLang="zh-CN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2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04665"/>
            <a:ext cx="7772400" cy="1008112"/>
          </a:xfrm>
        </p:spPr>
        <p:txBody>
          <a:bodyPr/>
          <a:lstStyle/>
          <a:p>
            <a:r>
              <a:rPr lang="zh-CN" altLang="en-US" dirty="0" smtClean="0"/>
              <a:t>耶稣基督启示的福音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628800"/>
            <a:ext cx="8136904" cy="4896544"/>
          </a:xfrm>
        </p:spPr>
        <p:txBody>
          <a:bodyPr>
            <a:noAutofit/>
          </a:bodyPr>
          <a:lstStyle/>
          <a:p>
            <a:pPr algn="l">
              <a:lnSpc>
                <a:spcPct val="17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20 </a:t>
            </a:r>
            <a:r>
              <a:rPr lang="zh-CN" altLang="en-US" dirty="0" smtClean="0">
                <a:solidFill>
                  <a:schemeClr val="tx1"/>
                </a:solidFill>
              </a:rPr>
              <a:t>节直译： 我</a:t>
            </a:r>
            <a:r>
              <a:rPr lang="zh-CN" altLang="en-US" dirty="0">
                <a:solidFill>
                  <a:schemeClr val="tx1"/>
                </a:solidFill>
              </a:rPr>
              <a:t>正在写给你们的这一切的话，看哪！这是我在神面前写的，因而我没有在说</a:t>
            </a:r>
            <a:r>
              <a:rPr lang="zh-CN" altLang="en-US" dirty="0" smtClean="0">
                <a:solidFill>
                  <a:schemeClr val="tx1"/>
                </a:solidFill>
              </a:rPr>
              <a:t>谎。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21-22 </a:t>
            </a:r>
            <a:r>
              <a:rPr lang="zh-CN" altLang="en-US" dirty="0" smtClean="0">
                <a:solidFill>
                  <a:schemeClr val="tx1"/>
                </a:solidFill>
              </a:rPr>
              <a:t>不</a:t>
            </a:r>
            <a:r>
              <a:rPr lang="zh-CN" altLang="en-US" dirty="0">
                <a:solidFill>
                  <a:schemeClr val="tx1"/>
                </a:solidFill>
              </a:rPr>
              <a:t>仅耶路撒冷的使徒没有教导过他，就是整个犹大地的教会都没有教导过他</a:t>
            </a:r>
            <a:r>
              <a:rPr lang="en-AU" dirty="0">
                <a:solidFill>
                  <a:schemeClr val="tx1"/>
                </a:solidFill>
              </a:rPr>
              <a:t>——</a:t>
            </a:r>
            <a:r>
              <a:rPr lang="zh-CN" altLang="en-US" dirty="0">
                <a:solidFill>
                  <a:schemeClr val="tx1"/>
                </a:solidFill>
              </a:rPr>
              <a:t>因此，他所传的福音只能是从神来</a:t>
            </a:r>
            <a:r>
              <a:rPr lang="zh-CN" altLang="en-US" dirty="0" smtClean="0">
                <a:solidFill>
                  <a:schemeClr val="tx1"/>
                </a:solidFill>
              </a:rPr>
              <a:t>的。</a:t>
            </a: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2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080120"/>
          </a:xfrm>
        </p:spPr>
        <p:txBody>
          <a:bodyPr/>
          <a:lstStyle/>
          <a:p>
            <a:r>
              <a:rPr lang="en-US" altLang="zh-CN" dirty="0" smtClean="0"/>
              <a:t>13 </a:t>
            </a:r>
            <a:r>
              <a:rPr lang="zh-CN" altLang="en-US" dirty="0" smtClean="0"/>
              <a:t>和</a:t>
            </a:r>
            <a:r>
              <a:rPr lang="en-US" dirty="0" smtClean="0"/>
              <a:t>23</a:t>
            </a:r>
            <a:r>
              <a:rPr lang="zh-CN" altLang="en-US" dirty="0" smtClean="0"/>
              <a:t>节经文的对应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844824"/>
            <a:ext cx="7056784" cy="4176464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13</a:t>
            </a:r>
            <a:r>
              <a:rPr lang="zh-CN" altLang="en-US" dirty="0">
                <a:solidFill>
                  <a:schemeClr val="tx1"/>
                </a:solidFill>
              </a:rPr>
              <a:t>经文说：</a:t>
            </a:r>
            <a:r>
              <a:rPr lang="en-AU" dirty="0">
                <a:solidFill>
                  <a:schemeClr val="tx1"/>
                </a:solidFill>
              </a:rPr>
              <a:t>“</a:t>
            </a:r>
            <a:r>
              <a:rPr lang="zh-CN" altLang="en-US" dirty="0">
                <a:solidFill>
                  <a:schemeClr val="tx1"/>
                </a:solidFill>
              </a:rPr>
              <a:t>你们听见我从前在犹太教中所行的事，怎样极力逼迫残害神的教会</a:t>
            </a:r>
            <a:r>
              <a:rPr lang="en-AU" dirty="0">
                <a:solidFill>
                  <a:schemeClr val="tx1"/>
                </a:solidFill>
              </a:rPr>
              <a:t>”</a:t>
            </a:r>
            <a:r>
              <a:rPr lang="zh-CN" altLang="en-US" dirty="0" smtClean="0">
                <a:solidFill>
                  <a:schemeClr val="tx1"/>
                </a:solidFill>
              </a:rPr>
              <a:t>；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23</a:t>
            </a:r>
            <a:r>
              <a:rPr lang="zh-CN" altLang="en-US" dirty="0">
                <a:solidFill>
                  <a:schemeClr val="tx1"/>
                </a:solidFill>
              </a:rPr>
              <a:t>节说：</a:t>
            </a:r>
            <a:r>
              <a:rPr lang="en-AU" dirty="0">
                <a:solidFill>
                  <a:schemeClr val="tx1"/>
                </a:solidFill>
              </a:rPr>
              <a:t>“</a:t>
            </a:r>
            <a:r>
              <a:rPr lang="zh-CN" altLang="en-US" dirty="0">
                <a:solidFill>
                  <a:schemeClr val="tx1"/>
                </a:solidFill>
              </a:rPr>
              <a:t>（他们）不过听说，那从前逼迫我们的，现在传扬他原先所残害的真</a:t>
            </a:r>
            <a:r>
              <a:rPr lang="zh-CN" altLang="en-US" dirty="0" smtClean="0">
                <a:solidFill>
                  <a:schemeClr val="tx1"/>
                </a:solidFill>
              </a:rPr>
              <a:t>道。</a:t>
            </a:r>
            <a:r>
              <a:rPr lang="en-AU" dirty="0" smtClean="0">
                <a:solidFill>
                  <a:schemeClr val="tx1"/>
                </a:solidFill>
              </a:rPr>
              <a:t>”</a:t>
            </a:r>
            <a:r>
              <a:rPr lang="zh-CN" altLang="en-US" dirty="0" smtClean="0">
                <a:solidFill>
                  <a:schemeClr val="tx1"/>
                </a:solidFill>
              </a:rPr>
              <a:t>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b="1" dirty="0" smtClean="0">
                <a:solidFill>
                  <a:schemeClr val="tx1"/>
                </a:solidFill>
              </a:rPr>
              <a:t>加</a:t>
            </a:r>
            <a:r>
              <a:rPr lang="zh-CN" altLang="en-US" b="1" dirty="0">
                <a:solidFill>
                  <a:schemeClr val="tx1"/>
                </a:solidFill>
              </a:rPr>
              <a:t>拉太教会的人把这看成控告保罗的证据，但</a:t>
            </a:r>
            <a:r>
              <a:rPr lang="zh-CN" altLang="en-US" b="1" dirty="0" smtClean="0">
                <a:solidFill>
                  <a:schemeClr val="tx1"/>
                </a:solidFill>
              </a:rPr>
              <a:t>犹</a:t>
            </a:r>
            <a:r>
              <a:rPr lang="zh-CN" altLang="en-US" b="1" dirty="0" smtClean="0">
                <a:solidFill>
                  <a:schemeClr val="tx1"/>
                </a:solidFill>
              </a:rPr>
              <a:t>太</a:t>
            </a:r>
            <a:r>
              <a:rPr lang="zh-CN" altLang="en-US" b="1" dirty="0" smtClean="0">
                <a:solidFill>
                  <a:schemeClr val="tx1"/>
                </a:solidFill>
              </a:rPr>
              <a:t>教</a:t>
            </a:r>
            <a:r>
              <a:rPr lang="zh-CN" altLang="en-US" b="1" dirty="0">
                <a:solidFill>
                  <a:schemeClr val="tx1"/>
                </a:solidFill>
              </a:rPr>
              <a:t>会的人却为保罗的重生归荣耀给</a:t>
            </a:r>
            <a:r>
              <a:rPr lang="zh-CN" altLang="en-US" b="1" dirty="0" smtClean="0">
                <a:solidFill>
                  <a:schemeClr val="tx1"/>
                </a:solidFill>
              </a:rPr>
              <a:t>神。</a:t>
            </a: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2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772400" cy="1296144"/>
          </a:xfrm>
        </p:spPr>
        <p:txBody>
          <a:bodyPr/>
          <a:lstStyle/>
          <a:p>
            <a:r>
              <a:rPr lang="en-US" altLang="zh-CN" dirty="0" smtClean="0"/>
              <a:t>5</a:t>
            </a:r>
            <a:r>
              <a:rPr lang="zh-CN" altLang="en-US" dirty="0" smtClean="0"/>
              <a:t>和</a:t>
            </a:r>
            <a:r>
              <a:rPr lang="en-US" altLang="zh-CN" dirty="0" smtClean="0"/>
              <a:t>24</a:t>
            </a:r>
            <a:r>
              <a:rPr lang="zh-CN" altLang="en-US" dirty="0" smtClean="0"/>
              <a:t>节呼应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916832"/>
            <a:ext cx="6800800" cy="3721968"/>
          </a:xfrm>
        </p:spPr>
        <p:txBody>
          <a:bodyPr>
            <a:normAutofit/>
          </a:bodyPr>
          <a:lstStyle/>
          <a:p>
            <a:pPr algn="l"/>
            <a:r>
              <a:rPr lang="en-US" altLang="zh-CN" dirty="0" smtClean="0">
                <a:solidFill>
                  <a:schemeClr val="tx1"/>
                </a:solidFill>
              </a:rPr>
              <a:t>1:</a:t>
            </a:r>
            <a:r>
              <a:rPr lang="en-US" dirty="0" smtClean="0">
                <a:solidFill>
                  <a:schemeClr val="tx1"/>
                </a:solidFill>
              </a:rPr>
              <a:t>24</a:t>
            </a:r>
            <a:r>
              <a:rPr lang="zh-CN" altLang="en-US" dirty="0">
                <a:solidFill>
                  <a:schemeClr val="tx1"/>
                </a:solidFill>
              </a:rPr>
              <a:t>，</a:t>
            </a:r>
            <a:r>
              <a:rPr lang="en-AU" dirty="0">
                <a:solidFill>
                  <a:schemeClr val="tx1"/>
                </a:solidFill>
              </a:rPr>
              <a:t>“</a:t>
            </a:r>
            <a:r>
              <a:rPr lang="zh-CN" altLang="en-US" dirty="0">
                <a:solidFill>
                  <a:schemeClr val="tx1"/>
                </a:solidFill>
              </a:rPr>
              <a:t>他们就为我的缘故，归荣耀给神</a:t>
            </a:r>
            <a:r>
              <a:rPr lang="en-AU" dirty="0">
                <a:solidFill>
                  <a:schemeClr val="tx1"/>
                </a:solidFill>
              </a:rPr>
              <a:t>”</a:t>
            </a:r>
            <a:r>
              <a:rPr lang="zh-CN" altLang="en-US" dirty="0" smtClean="0">
                <a:solidFill>
                  <a:schemeClr val="tx1"/>
                </a:solidFill>
              </a:rPr>
              <a:t>，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</a:t>
            </a:r>
            <a:r>
              <a:rPr lang="zh-CN" altLang="en-US" dirty="0">
                <a:solidFill>
                  <a:schemeClr val="tx1"/>
                </a:solidFill>
              </a:rPr>
              <a:t>：</a:t>
            </a:r>
            <a:r>
              <a:rPr lang="en-US" dirty="0" smtClean="0">
                <a:solidFill>
                  <a:schemeClr val="tx1"/>
                </a:solidFill>
              </a:rPr>
              <a:t>5</a:t>
            </a:r>
            <a:r>
              <a:rPr lang="en-US" altLang="zh-CN" dirty="0" smtClean="0">
                <a:solidFill>
                  <a:schemeClr val="tx1"/>
                </a:solidFill>
              </a:rPr>
              <a:t>, </a:t>
            </a:r>
            <a:r>
              <a:rPr lang="en-AU" dirty="0" smtClean="0">
                <a:solidFill>
                  <a:schemeClr val="tx1"/>
                </a:solidFill>
              </a:rPr>
              <a:t>“</a:t>
            </a:r>
            <a:r>
              <a:rPr lang="zh-CN" altLang="en-US" dirty="0">
                <a:solidFill>
                  <a:schemeClr val="tx1"/>
                </a:solidFill>
              </a:rPr>
              <a:t>但愿荣耀归于神直到永永远远。阿们</a:t>
            </a:r>
            <a:r>
              <a:rPr lang="en-AU" dirty="0" smtClean="0">
                <a:solidFill>
                  <a:schemeClr val="tx1"/>
                </a:solidFill>
              </a:rPr>
              <a:t>”</a:t>
            </a:r>
          </a:p>
          <a:p>
            <a:pPr algn="l"/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2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1449</Words>
  <Application>Microsoft Office PowerPoint</Application>
  <PresentationFormat>On-screen Show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耶稣基督启示的福音</vt:lpstr>
      <vt:lpstr>加拉太书1：1-10</vt:lpstr>
      <vt:lpstr>加拉太书1：1-10</vt:lpstr>
      <vt:lpstr>基本结构</vt:lpstr>
      <vt:lpstr>耶稣基督启示的福音</vt:lpstr>
      <vt:lpstr>假弟兄的控告与保罗的反驳</vt:lpstr>
      <vt:lpstr>耶稣基督启示的福音</vt:lpstr>
      <vt:lpstr>13 和23节经文的对应</vt:lpstr>
      <vt:lpstr>5和24节呼应</vt:lpstr>
      <vt:lpstr>归荣耀给神</vt:lpstr>
      <vt:lpstr>耶路撒冷会议</vt:lpstr>
      <vt:lpstr>耶稣基督启示的福音</vt:lpstr>
      <vt:lpstr>提多保卫战</vt:lpstr>
      <vt:lpstr>应用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耶稣基督启示的福音</dc:title>
  <dc:creator>Ron Ding</dc:creator>
  <cp:lastModifiedBy>Ron Ding</cp:lastModifiedBy>
  <cp:revision>19</cp:revision>
  <dcterms:created xsi:type="dcterms:W3CDTF">2017-03-25T10:36:09Z</dcterms:created>
  <dcterms:modified xsi:type="dcterms:W3CDTF">2017-03-25T14:20:21Z</dcterms:modified>
</cp:coreProperties>
</file>