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547" r:id="rId4"/>
    <p:sldId id="553" r:id="rId5"/>
    <p:sldId id="551" r:id="rId6"/>
    <p:sldId id="554" r:id="rId7"/>
    <p:sldId id="556" r:id="rId8"/>
    <p:sldId id="552" r:id="rId9"/>
    <p:sldId id="544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2878" autoAdjust="0"/>
  </p:normalViewPr>
  <p:slideViewPr>
    <p:cSldViewPr>
      <p:cViewPr varScale="1">
        <p:scale>
          <a:sx n="53" d="100"/>
          <a:sy n="53" d="100"/>
        </p:scale>
        <p:origin x="-18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6EDE769-53ED-4064-8D19-F14A38DABA01}" type="datetimeFigureOut">
              <a:rPr lang="en-SG"/>
              <a:pPr>
                <a:defRPr/>
              </a:pPr>
              <a:t>19/3/2017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7ADD375-DD79-4CF7-A70A-2145F90F5E3C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50927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2637D1-09CA-4A24-AF42-7A5C561E2D32}" type="datetimeFigureOut">
              <a:rPr lang="en-SG"/>
              <a:pPr>
                <a:defRPr/>
              </a:pPr>
              <a:t>19/3/2017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SG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SG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79689BA-B906-4D8F-82CB-BA0B91231DB6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108613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  <a:p>
            <a:pPr eaLnBrk="1" hangingPunct="1">
              <a:spcBef>
                <a:spcPct val="0"/>
              </a:spcBef>
            </a:pPr>
            <a:endParaRPr lang="en-SG" altLang="en-US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AAB2AC-9384-4718-B8B9-78AC952329F1}" type="slidenum">
              <a:rPr lang="en-SG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SG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/>
              <a:t>一五一七年十月三十一日，在德国一所创建未久，不堪著名的大学中，由一位修道士教授，用平淡无奇的方法，向当时教会中的弊政提出抗议，谁知这种抗议一经提出，各方闻风响应，基督教会史上一空前未有的惊人革命运动，从此发轫。提出这道抗议的，就是马丁路德。路德并非组织家，亦非政客，他劝人之处在乎他那深奥微妙的宗教经验，因为他全心依靠上帝，绝无犹疑，在个人生活中直接与上帝发生关系，由此产生得救的确实把握，明白了因信称义的福音（罗 </a:t>
            </a:r>
            <a:r>
              <a:rPr lang="en-US" altLang="zh-CN"/>
              <a:t>1</a:t>
            </a:r>
            <a:r>
              <a:rPr lang="zh-CN" altLang="en-US"/>
              <a:t>：</a:t>
            </a:r>
            <a:r>
              <a:rPr lang="en-US" altLang="zh-CN"/>
              <a:t>16-17</a:t>
            </a:r>
            <a:r>
              <a:rPr lang="zh-CN" altLang="en-US"/>
              <a:t>；弗 </a:t>
            </a:r>
            <a:r>
              <a:rPr lang="en-US" altLang="zh-CN"/>
              <a:t>2</a:t>
            </a:r>
            <a:r>
              <a:rPr lang="zh-CN" altLang="en-US"/>
              <a:t>：</a:t>
            </a:r>
            <a:r>
              <a:rPr lang="en-US" altLang="zh-CN"/>
              <a:t>8-9</a:t>
            </a:r>
            <a:r>
              <a:rPr lang="zh-CN" altLang="en-US"/>
              <a:t>；加 </a:t>
            </a:r>
            <a:r>
              <a:rPr lang="en-AU" altLang="zh-CN"/>
              <a:t>2:16</a:t>
            </a:r>
            <a:r>
              <a:rPr lang="zh-CN" altLang="en-US"/>
              <a:t>）将那中世纪靠教尊阶级与各种圣礼而组成的复杂机构全部推翻。</a:t>
            </a:r>
            <a:endParaRPr lang="en-A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136015-43FA-4FBE-8894-346487FA07D5}" type="slidenum">
              <a:rPr lang="en-SG" smtClean="0"/>
              <a:pPr>
                <a:defRPr/>
              </a:pPr>
              <a:t>2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8994D-EE4A-4DE7-B1E7-D809A9C1B981}" type="datetimeFigureOut">
              <a:rPr lang="en-SG"/>
              <a:pPr>
                <a:defRPr/>
              </a:pPr>
              <a:t>19/3/2017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8E056-3159-4845-903D-906D88E3A948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4883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B8FC9-EEAD-4FBE-8097-A60DABBCE985}" type="datetimeFigureOut">
              <a:rPr lang="en-SG"/>
              <a:pPr>
                <a:defRPr/>
              </a:pPr>
              <a:t>19/3/2017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AD5AD-D514-4BCA-82B0-1FA30D88DAF0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97862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5D4F4-7669-4212-AD45-BB73A1DEED41}" type="datetimeFigureOut">
              <a:rPr lang="en-SG"/>
              <a:pPr>
                <a:defRPr/>
              </a:pPr>
              <a:t>19/3/2017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AB644-6181-4F81-A714-DEE70CE30871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7124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69D63-333F-4F83-91B8-A5737FB43C31}" type="datetimeFigureOut">
              <a:rPr lang="en-SG"/>
              <a:pPr>
                <a:defRPr/>
              </a:pPr>
              <a:t>19/3/2017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284FF-A5B3-4A9F-BFAF-C84C734B9428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13029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F011C-FCE8-4235-93F2-1E33F6FBE488}" type="datetimeFigureOut">
              <a:rPr lang="en-SG"/>
              <a:pPr>
                <a:defRPr/>
              </a:pPr>
              <a:t>19/3/2017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03A44-1368-4BCD-9B12-4AC6535669DA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5919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B642F-144C-47AE-BCDA-9B301F5755B3}" type="datetimeFigureOut">
              <a:rPr lang="en-SG"/>
              <a:pPr>
                <a:defRPr/>
              </a:pPr>
              <a:t>19/3/2017</a:t>
            </a:fld>
            <a:endParaRPr lang="en-S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82B79-92B4-4C66-9F7A-2BC8318CEB53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632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E31C1-2D53-4A01-AF23-1B8E6DF23B14}" type="datetimeFigureOut">
              <a:rPr lang="en-SG"/>
              <a:pPr>
                <a:defRPr/>
              </a:pPr>
              <a:t>19/3/2017</a:t>
            </a:fld>
            <a:endParaRPr lang="en-SG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510C3-732A-4D7B-8F7C-4531BE46CFB9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10371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4141C-C1A0-40FD-AD1F-3DCD2B75766B}" type="datetimeFigureOut">
              <a:rPr lang="en-SG"/>
              <a:pPr>
                <a:defRPr/>
              </a:pPr>
              <a:t>19/3/2017</a:t>
            </a:fld>
            <a:endParaRPr lang="en-S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FDED4-ABD8-41F9-9143-065E8D5D2FA6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1299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CCB54-E513-47BD-B269-E982E66464B7}" type="datetimeFigureOut">
              <a:rPr lang="en-SG"/>
              <a:pPr>
                <a:defRPr/>
              </a:pPr>
              <a:t>19/3/2017</a:t>
            </a:fld>
            <a:endParaRPr lang="en-SG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3865F-9E4E-43D8-A96E-EFD284C7B16E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14836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7542B-B0F3-4B91-A0FB-0ED241A17085}" type="datetimeFigureOut">
              <a:rPr lang="en-SG"/>
              <a:pPr>
                <a:defRPr/>
              </a:pPr>
              <a:t>19/3/2017</a:t>
            </a:fld>
            <a:endParaRPr lang="en-S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8747C-8597-4F78-9C6D-B2F11425EB5E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221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EFBA2-697A-4FBE-A462-A6131C281203}" type="datetimeFigureOut">
              <a:rPr lang="en-SG"/>
              <a:pPr>
                <a:defRPr/>
              </a:pPr>
              <a:t>19/3/2017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9E7D1-B731-4FEE-9540-D70080046C6D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13276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AU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AU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648896-13AD-4EAE-8B6E-05A390707247}" type="datetimeFigureOut">
              <a:rPr lang="en-SG"/>
              <a:pPr>
                <a:defRPr/>
              </a:pPr>
              <a:t>19/3/2017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78BDCA-18DE-4A92-AB82-12DC920AA59B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9" r:id="rId1"/>
    <p:sldLayoutId id="2147484330" r:id="rId2"/>
    <p:sldLayoutId id="2147484331" r:id="rId3"/>
    <p:sldLayoutId id="2147484332" r:id="rId4"/>
    <p:sldLayoutId id="2147484333" r:id="rId5"/>
    <p:sldLayoutId id="2147484334" r:id="rId6"/>
    <p:sldLayoutId id="2147484335" r:id="rId7"/>
    <p:sldLayoutId id="2147484336" r:id="rId8"/>
    <p:sldLayoutId id="2147484339" r:id="rId9"/>
    <p:sldLayoutId id="2147484337" r:id="rId10"/>
    <p:sldLayoutId id="2147484338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803275" y="4294632"/>
            <a:ext cx="7518400" cy="936625"/>
          </a:xfrm>
        </p:spPr>
        <p:txBody>
          <a:bodyPr/>
          <a:lstStyle/>
          <a:p>
            <a:pPr eaLnBrk="1" hangingPunct="1"/>
            <a:r>
              <a:rPr lang="zh-CN" altLang="en-US" b="1" dirty="0">
                <a:cs typeface="幼圆"/>
              </a:rPr>
              <a:t>耶稣基督独一无二的福音</a:t>
            </a:r>
            <a:endParaRPr lang="en-SG" altLang="en-US" b="1" dirty="0">
              <a:ea typeface="DengXian Light" panose="02010600030101010101" pitchFamily="2" charset="-122"/>
              <a:cs typeface="幼圆"/>
            </a:endParaRPr>
          </a:p>
        </p:txBody>
      </p:sp>
      <p:sp>
        <p:nvSpPr>
          <p:cNvPr id="6147" name="Title 1"/>
          <p:cNvSpPr txBox="1">
            <a:spLocks/>
          </p:cNvSpPr>
          <p:nvPr/>
        </p:nvSpPr>
        <p:spPr bwMode="auto">
          <a:xfrm>
            <a:off x="-1588" y="5748338"/>
            <a:ext cx="9128126" cy="1109662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4400" b="1" dirty="0">
                <a:cs typeface="幼圆"/>
              </a:rPr>
              <a:t>加拉太书</a:t>
            </a:r>
            <a:r>
              <a:rPr lang="en-AU" altLang="zh-CN" sz="4400" b="1" dirty="0">
                <a:cs typeface="幼圆"/>
              </a:rPr>
              <a:t>1:1-10</a:t>
            </a:r>
            <a:r>
              <a:rPr lang="en-AU" altLang="en-US" sz="4400" b="1" dirty="0">
                <a:ea typeface="DengXian" panose="02010600030101010101" pitchFamily="2" charset="-122"/>
                <a:cs typeface="幼圆"/>
              </a:rPr>
              <a:t> </a:t>
            </a:r>
            <a:endParaRPr lang="en-US" altLang="en-US" sz="4400" b="1" dirty="0">
              <a:ea typeface="DengXian" panose="02010600030101010101" pitchFamily="2" charset="-122"/>
              <a:cs typeface="幼圆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99" y="1044658"/>
            <a:ext cx="4968552" cy="27637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68313" y="247650"/>
            <a:ext cx="8235950" cy="720725"/>
          </a:xfrm>
        </p:spPr>
        <p:txBody>
          <a:bodyPr/>
          <a:lstStyle/>
          <a:p>
            <a:pPr eaLnBrk="1" hangingPunct="1"/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  <a:cs typeface="幼圆"/>
              </a:rPr>
              <a:t>引言：历史回顾 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  <a:cs typeface="幼圆"/>
              </a:rPr>
              <a:t>– AD 1517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  <a:cs typeface="幼圆"/>
              </a:rPr>
              <a:t>年</a:t>
            </a:r>
            <a:endParaRPr lang="en-AU" altLang="en-US" b="1" dirty="0">
              <a:ea typeface="DengXian" panose="02010600030101010101" pitchFamily="2" charset="-122"/>
              <a:cs typeface="幼圆"/>
            </a:endParaRPr>
          </a:p>
        </p:txBody>
      </p:sp>
      <p:sp>
        <p:nvSpPr>
          <p:cNvPr id="8195" name="AutoShape 4" descr="Image result for self satisfied"/>
          <p:cNvSpPr>
            <a:spLocks noChangeAspect="1" noChangeArrowheads="1"/>
          </p:cNvSpPr>
          <p:nvPr/>
        </p:nvSpPr>
        <p:spPr bwMode="auto">
          <a:xfrm>
            <a:off x="3143250" y="2238375"/>
            <a:ext cx="28575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7176" name="TextBox 7"/>
          <p:cNvSpPr txBox="1">
            <a:spLocks noChangeArrowheads="1"/>
          </p:cNvSpPr>
          <p:nvPr/>
        </p:nvSpPr>
        <p:spPr bwMode="auto">
          <a:xfrm>
            <a:off x="0" y="4297363"/>
            <a:ext cx="3024188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zh-CN" altLang="en-US" sz="3600" b="1" dirty="0"/>
              <a:t>马丁</a:t>
            </a:r>
            <a:r>
              <a:rPr lang="en-AU" altLang="zh-CN" sz="3600" b="1" dirty="0"/>
              <a:t>.</a:t>
            </a:r>
            <a:r>
              <a:rPr lang="zh-CN" altLang="en-US" sz="3600" b="1" dirty="0"/>
              <a:t>路德</a:t>
            </a:r>
            <a:endParaRPr lang="en-AU" altLang="en-US" sz="3600" b="1" dirty="0"/>
          </a:p>
        </p:txBody>
      </p:sp>
      <p:sp>
        <p:nvSpPr>
          <p:cNvPr id="7177" name="TextBox 8"/>
          <p:cNvSpPr txBox="1">
            <a:spLocks noChangeArrowheads="1"/>
          </p:cNvSpPr>
          <p:nvPr/>
        </p:nvSpPr>
        <p:spPr bwMode="auto">
          <a:xfrm>
            <a:off x="3143250" y="1534733"/>
            <a:ext cx="600075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zh-CN" sz="2600" b="1" dirty="0"/>
              <a:t>1517</a:t>
            </a:r>
            <a:r>
              <a:rPr lang="zh-CN" altLang="en-US" sz="2600" b="1" dirty="0"/>
              <a:t>年</a:t>
            </a:r>
            <a:r>
              <a:rPr lang="en-AU" altLang="zh-CN" sz="2600" b="1" dirty="0"/>
              <a:t>10</a:t>
            </a:r>
            <a:r>
              <a:rPr lang="zh-CN" altLang="en-US" sz="2600" b="1" dirty="0"/>
              <a:t>月</a:t>
            </a:r>
            <a:r>
              <a:rPr lang="en-US" altLang="zh-CN" sz="2600" b="1" dirty="0"/>
              <a:t>31</a:t>
            </a:r>
            <a:r>
              <a:rPr lang="zh-CN" altLang="en-US" sz="2600" b="1" dirty="0"/>
              <a:t>日用拉丁文写成著名</a:t>
            </a:r>
            <a:endParaRPr lang="en-AU" altLang="zh-CN" sz="2600" b="1" dirty="0"/>
          </a:p>
          <a:p>
            <a:r>
              <a:rPr lang="en-US" altLang="zh-CN" sz="2600" b="1" dirty="0"/>
              <a:t>《</a:t>
            </a:r>
            <a:r>
              <a:rPr lang="zh-CN" altLang="en-US" sz="2600" b="1" dirty="0"/>
              <a:t>九十五条</a:t>
            </a:r>
            <a:r>
              <a:rPr lang="en-US" altLang="zh-CN" sz="2600" b="1" dirty="0"/>
              <a:t>》</a:t>
            </a:r>
            <a:r>
              <a:rPr lang="en-AU" altLang="zh-CN" sz="2600" b="1" dirty="0"/>
              <a:t>,</a:t>
            </a:r>
            <a:r>
              <a:rPr lang="zh-CN" altLang="en-US" sz="2600" b="1" dirty="0"/>
              <a:t> 钉在威登堡教堂的门上。</a:t>
            </a:r>
            <a:endParaRPr lang="en-AU" altLang="en-US" sz="2600" b="1" dirty="0"/>
          </a:p>
        </p:txBody>
      </p:sp>
      <p:pic>
        <p:nvPicPr>
          <p:cNvPr id="8198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63" y="887413"/>
            <a:ext cx="2535237" cy="340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888" y="2459038"/>
            <a:ext cx="5729287" cy="429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71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68314" y="0"/>
            <a:ext cx="8235950" cy="720725"/>
          </a:xfrm>
        </p:spPr>
        <p:txBody>
          <a:bodyPr/>
          <a:lstStyle/>
          <a:p>
            <a:pPr eaLnBrk="1" hangingPunct="1"/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  <a:cs typeface="幼圆"/>
              </a:rPr>
              <a:t>AD 50-52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  <a:cs typeface="幼圆"/>
              </a:rPr>
              <a:t>年</a:t>
            </a:r>
            <a:endParaRPr lang="en-AU" altLang="en-US" b="1" dirty="0">
              <a:ea typeface="DengXian" panose="02010600030101010101" pitchFamily="2" charset="-122"/>
              <a:cs typeface="幼圆"/>
            </a:endParaRPr>
          </a:p>
        </p:txBody>
      </p:sp>
      <p:sp>
        <p:nvSpPr>
          <p:cNvPr id="7176" name="TextBox 7"/>
          <p:cNvSpPr txBox="1">
            <a:spLocks noChangeArrowheads="1"/>
          </p:cNvSpPr>
          <p:nvPr/>
        </p:nvSpPr>
        <p:spPr bwMode="auto">
          <a:xfrm>
            <a:off x="468314" y="968375"/>
            <a:ext cx="4918666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zh-CN" altLang="en-US" sz="2800" b="1" dirty="0"/>
              <a:t>使徒保罗写信给加拉太教会</a:t>
            </a:r>
            <a:endParaRPr lang="en-AU" altLang="zh-CN" sz="2800" b="1" dirty="0"/>
          </a:p>
          <a:p>
            <a:endParaRPr lang="en-AU" altLang="en-US" sz="2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800" b="1" dirty="0"/>
              <a:t>在第一世纪最先流传于教会的信</a:t>
            </a:r>
            <a:endParaRPr lang="en-AU" altLang="zh-CN" sz="2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800" b="1" dirty="0"/>
              <a:t>对加拉太教会的严厉的责备</a:t>
            </a:r>
            <a:endParaRPr lang="en-AU" altLang="zh-CN" sz="2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800" b="1" dirty="0"/>
              <a:t>因为他们离弃保罗先前所传给他们的福音，去听从另一个福音</a:t>
            </a:r>
            <a:endParaRPr lang="en-AU" altLang="zh-CN" sz="2800" b="1" dirty="0"/>
          </a:p>
          <a:p>
            <a:endParaRPr lang="en-AU" altLang="en-US" sz="2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980" y="720733"/>
            <a:ext cx="3752428" cy="27017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68314" y="0"/>
            <a:ext cx="8235950" cy="720725"/>
          </a:xfrm>
        </p:spPr>
        <p:txBody>
          <a:bodyPr/>
          <a:lstStyle/>
          <a:p>
            <a:pPr eaLnBrk="1" hangingPunct="1"/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  <a:cs typeface="幼圆"/>
              </a:rPr>
              <a:t>基督耶稣独一无二的福音</a:t>
            </a:r>
            <a:endParaRPr lang="en-AU" altLang="en-US" b="1" dirty="0">
              <a:ea typeface="DengXian" panose="02010600030101010101" pitchFamily="2" charset="-122"/>
              <a:cs typeface="幼圆"/>
            </a:endParaRPr>
          </a:p>
        </p:txBody>
      </p:sp>
      <p:sp>
        <p:nvSpPr>
          <p:cNvPr id="7176" name="TextBox 7"/>
          <p:cNvSpPr txBox="1">
            <a:spLocks noChangeArrowheads="1"/>
          </p:cNvSpPr>
          <p:nvPr/>
        </p:nvSpPr>
        <p:spPr bwMode="auto">
          <a:xfrm>
            <a:off x="468314" y="968375"/>
            <a:ext cx="4918666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zh-CN" altLang="en-US" sz="2800" b="1" dirty="0"/>
              <a:t>加拉太书 </a:t>
            </a:r>
            <a:r>
              <a:rPr lang="en-AU" altLang="zh-CN" sz="2800" b="1" dirty="0"/>
              <a:t>1:1-10</a:t>
            </a:r>
          </a:p>
          <a:p>
            <a:endParaRPr lang="en-AU" altLang="en-US" sz="2800" b="1" dirty="0"/>
          </a:p>
          <a:p>
            <a:pPr marL="514350" indent="-514350">
              <a:buAutoNum type="arabicParenR"/>
            </a:pPr>
            <a:r>
              <a:rPr lang="en-AU" altLang="en-US" sz="2800" b="1" dirty="0"/>
              <a:t>v1-5 </a:t>
            </a:r>
            <a:r>
              <a:rPr lang="zh-CN" altLang="en-US" sz="2800" b="1" dirty="0"/>
              <a:t>前言</a:t>
            </a:r>
            <a:endParaRPr lang="en-AU" altLang="zh-CN" sz="2800" b="1" dirty="0"/>
          </a:p>
          <a:p>
            <a:pPr marL="1257300" lvl="1" indent="-514350">
              <a:buAutoNum type="arabicParenR"/>
            </a:pPr>
            <a:r>
              <a:rPr lang="zh-CN" altLang="en-US" sz="2800" b="1" dirty="0"/>
              <a:t>福音的源头</a:t>
            </a:r>
            <a:endParaRPr lang="en-AU" altLang="zh-CN" sz="2800" b="1" dirty="0"/>
          </a:p>
          <a:p>
            <a:pPr marL="1257300" lvl="1" indent="-514350">
              <a:buAutoNum type="arabicParenR"/>
            </a:pPr>
            <a:r>
              <a:rPr lang="zh-CN" altLang="en-US" sz="2800" b="1" dirty="0"/>
              <a:t>福音是什么</a:t>
            </a:r>
            <a:endParaRPr lang="en-AU" altLang="zh-CN" sz="2800" b="1" dirty="0"/>
          </a:p>
          <a:p>
            <a:pPr marL="1257300" lvl="1" indent="-514350">
              <a:buAutoNum type="arabicParenR"/>
            </a:pPr>
            <a:r>
              <a:rPr lang="zh-CN" altLang="en-US" sz="2800" b="1" dirty="0"/>
              <a:t>福音的目的</a:t>
            </a:r>
            <a:endParaRPr lang="en-AU" altLang="zh-CN" sz="2800" b="1" dirty="0"/>
          </a:p>
          <a:p>
            <a:pPr marL="457200" indent="-457200">
              <a:buAutoNum type="arabicParenR"/>
            </a:pPr>
            <a:r>
              <a:rPr lang="en-AU" altLang="en-US" sz="2800" b="1" dirty="0"/>
              <a:t>V6-10 </a:t>
            </a:r>
            <a:r>
              <a:rPr lang="zh-CN" altLang="en-US" sz="2800" b="1" dirty="0"/>
              <a:t>责备</a:t>
            </a:r>
            <a:endParaRPr lang="en-AU" altLang="en-US" sz="2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980" y="720733"/>
            <a:ext cx="3752428" cy="2701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73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237744" y="188913"/>
            <a:ext cx="8906256" cy="6669087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300" b="1" dirty="0"/>
              <a:t>福音的源头 </a:t>
            </a:r>
            <a:r>
              <a:rPr lang="en-AU" altLang="zh-CN" sz="3300" b="1" dirty="0"/>
              <a:t>(</a:t>
            </a:r>
            <a:r>
              <a:rPr lang="zh-CN" altLang="en-US" sz="3300" b="1" dirty="0"/>
              <a:t>加</a:t>
            </a:r>
            <a:r>
              <a:rPr lang="en-AU" altLang="zh-CN" sz="3300" b="1" dirty="0"/>
              <a:t>1:1-5)</a:t>
            </a:r>
          </a:p>
          <a:p>
            <a:pPr marL="0" indent="0">
              <a:buNone/>
            </a:pPr>
            <a:r>
              <a:rPr lang="en-US" altLang="zh-CN" sz="3600" dirty="0"/>
              <a:t>1 </a:t>
            </a:r>
            <a:r>
              <a:rPr lang="zh-CN" altLang="en-US" sz="3600" dirty="0"/>
              <a:t>作使徒的保罗，（不是由于人，也不是借着人，乃是借着耶稣基督，与叫他从死里复活的父神）</a:t>
            </a:r>
            <a:endParaRPr lang="en-AU" altLang="zh-CN" sz="3600" dirty="0"/>
          </a:p>
          <a:p>
            <a:pPr marL="0" indent="0">
              <a:buNone/>
            </a:pPr>
            <a:endParaRPr lang="en-AU" altLang="zh-CN" sz="3600" dirty="0"/>
          </a:p>
          <a:p>
            <a:pPr marL="0" indent="0">
              <a:buNone/>
            </a:pPr>
            <a:r>
              <a:rPr lang="zh-CN" altLang="en-US" sz="2800" b="1" dirty="0">
                <a:solidFill>
                  <a:srgbClr val="0070C0"/>
                </a:solidFill>
              </a:rPr>
              <a:t>使</a:t>
            </a:r>
            <a:r>
              <a:rPr lang="en-US" altLang="zh-CN" sz="2800" b="1" dirty="0">
                <a:solidFill>
                  <a:srgbClr val="0070C0"/>
                </a:solidFill>
              </a:rPr>
              <a:t> 9:3-6</a:t>
            </a:r>
            <a:endParaRPr lang="en-AU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rgbClr val="0070C0"/>
                </a:solidFill>
              </a:rPr>
              <a:t>扫罗行路，将到大马色，忽然从天上发光，四面照着他。 他就仆倒在地，听见有声音对他说，扫罗，扫罗，你为什么逼迫我。 他说，主阿，你是谁。主说，我就是你所逼迫的耶稣。 起来，进城去，你所当作的事，必有人告诉你。 </a:t>
            </a:r>
            <a:endParaRPr lang="en-US" altLang="zh-CN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zh-CN" altLang="en-US" sz="2800" b="1" dirty="0">
                <a:solidFill>
                  <a:srgbClr val="0070C0"/>
                </a:solidFill>
              </a:rPr>
              <a:t>使</a:t>
            </a:r>
            <a:r>
              <a:rPr lang="en-US" altLang="zh-CN" sz="2800" b="1" dirty="0">
                <a:solidFill>
                  <a:srgbClr val="0070C0"/>
                </a:solidFill>
              </a:rPr>
              <a:t> 9:15</a:t>
            </a:r>
            <a:endParaRPr lang="en-AU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rgbClr val="0070C0"/>
                </a:solidFill>
              </a:rPr>
              <a:t>主对亚拿尼亚说，你只管去。他是我所拣选的器皿，要在外邦人和君王并以色列人面前，宣扬我的名。</a:t>
            </a:r>
            <a:endParaRPr lang="en-A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124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237744" y="188913"/>
            <a:ext cx="8906256" cy="6669087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300" b="1" dirty="0"/>
              <a:t>福音是什么？ </a:t>
            </a:r>
            <a:r>
              <a:rPr lang="en-AU" altLang="zh-CN" sz="3300" b="1" dirty="0"/>
              <a:t>(</a:t>
            </a:r>
            <a:r>
              <a:rPr lang="zh-CN" altLang="en-US" sz="3300" b="1" dirty="0"/>
              <a:t>加</a:t>
            </a:r>
            <a:r>
              <a:rPr lang="en-AU" altLang="zh-CN" sz="3300" b="1" dirty="0"/>
              <a:t>1:1-5)</a:t>
            </a:r>
          </a:p>
          <a:p>
            <a:pPr marL="0" indent="0">
              <a:buNone/>
            </a:pPr>
            <a:r>
              <a:rPr lang="en-US" altLang="zh-CN" sz="3600" dirty="0"/>
              <a:t>1 </a:t>
            </a:r>
            <a:r>
              <a:rPr lang="zh-CN" altLang="en-US" sz="3600" dirty="0"/>
              <a:t>作使徒的保罗，（不是由于人，也不是借着人，乃是借着耶稣基督，与</a:t>
            </a:r>
            <a:r>
              <a:rPr lang="zh-CN" altLang="en-US" sz="3600" b="1" dirty="0">
                <a:solidFill>
                  <a:srgbClr val="FF0000"/>
                </a:solidFill>
              </a:rPr>
              <a:t>叫他从死里复活的父神</a:t>
            </a:r>
            <a:r>
              <a:rPr lang="zh-CN" altLang="en-US" sz="3600" dirty="0"/>
              <a:t>） </a:t>
            </a:r>
            <a:r>
              <a:rPr lang="en-US" altLang="zh-CN" sz="3600" dirty="0"/>
              <a:t>2 </a:t>
            </a:r>
            <a:r>
              <a:rPr lang="zh-CN" altLang="en-US" sz="3600" dirty="0"/>
              <a:t>和一切与我同在的众弟兄，写信给加拉太的各教会。 </a:t>
            </a:r>
            <a:r>
              <a:rPr lang="en-US" altLang="zh-CN" sz="3600" dirty="0"/>
              <a:t>3 </a:t>
            </a:r>
            <a:r>
              <a:rPr lang="zh-CN" altLang="en-US" sz="3600" dirty="0"/>
              <a:t>愿恩惠平安，从父神与我们的主耶稣基督，归与你们。 </a:t>
            </a:r>
            <a:r>
              <a:rPr lang="en-US" altLang="zh-CN" sz="3600" dirty="0"/>
              <a:t>4 </a:t>
            </a:r>
            <a:r>
              <a:rPr lang="zh-CN" altLang="en-US" sz="3600" dirty="0"/>
              <a:t>基督照我们父神的旨意</a:t>
            </a:r>
            <a:r>
              <a:rPr lang="zh-CN" altLang="en-US" sz="3600" b="1" dirty="0">
                <a:solidFill>
                  <a:srgbClr val="FF0000"/>
                </a:solidFill>
              </a:rPr>
              <a:t>为我们的罪舍己</a:t>
            </a:r>
            <a:r>
              <a:rPr lang="zh-CN" altLang="en-US" sz="3600" dirty="0"/>
              <a:t>，要救我们脱离这罪恶的世代。 </a:t>
            </a:r>
            <a:r>
              <a:rPr lang="en-US" altLang="zh-CN" sz="3600" dirty="0"/>
              <a:t>5 </a:t>
            </a:r>
            <a:r>
              <a:rPr lang="zh-CN" altLang="en-US" sz="3600" dirty="0"/>
              <a:t>但愿荣耀归于神直到永永远远。阿们。</a:t>
            </a:r>
            <a:endParaRPr lang="en-AU" altLang="zh-CN" sz="3600" dirty="0"/>
          </a:p>
          <a:p>
            <a:pPr marL="0" indent="0">
              <a:buNone/>
            </a:pPr>
            <a:r>
              <a:rPr lang="zh-CN" altLang="en-US" sz="3600" b="1" dirty="0"/>
              <a:t>加</a:t>
            </a:r>
            <a:r>
              <a:rPr lang="en-US" altLang="zh-CN" sz="3600" b="1" dirty="0"/>
              <a:t>5</a:t>
            </a:r>
            <a:r>
              <a:rPr lang="en-AU" altLang="zh-CN" sz="3600" b="1" dirty="0"/>
              <a:t>:1</a:t>
            </a:r>
            <a:endParaRPr lang="en-AU" altLang="zh-CN" sz="3600" dirty="0"/>
          </a:p>
          <a:p>
            <a:pPr marL="0" indent="0">
              <a:buNone/>
            </a:pPr>
            <a:r>
              <a:rPr lang="zh-CN" altLang="en-US" sz="3600" dirty="0"/>
              <a:t>基督释放了我们，叫我们得以自由，所以要站立得稳，不要再被奴仆的轭挟制。</a:t>
            </a:r>
            <a:endParaRPr lang="en-AU" altLang="zh-CN" sz="3600" dirty="0"/>
          </a:p>
        </p:txBody>
      </p:sp>
    </p:spTree>
    <p:extLst>
      <p:ext uri="{BB962C8B-B14F-4D97-AF65-F5344CB8AC3E}">
        <p14:creationId xmlns:p14="http://schemas.microsoft.com/office/powerpoint/2010/main" val="3544476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237744" y="188913"/>
            <a:ext cx="8906256" cy="6669087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300" b="1" dirty="0"/>
              <a:t>福音的目的 </a:t>
            </a:r>
            <a:r>
              <a:rPr lang="en-AU" altLang="zh-CN" sz="3300" b="1" dirty="0"/>
              <a:t>(</a:t>
            </a:r>
            <a:r>
              <a:rPr lang="zh-CN" altLang="en-US" sz="3300" b="1" dirty="0"/>
              <a:t>加</a:t>
            </a:r>
            <a:r>
              <a:rPr lang="en-AU" altLang="zh-CN" sz="3300" b="1" dirty="0"/>
              <a:t>1:5)</a:t>
            </a:r>
          </a:p>
          <a:p>
            <a:pPr marL="0" indent="0">
              <a:buNone/>
            </a:pPr>
            <a:r>
              <a:rPr lang="en-US" altLang="zh-CN" sz="3600" dirty="0"/>
              <a:t>1 </a:t>
            </a:r>
            <a:r>
              <a:rPr lang="zh-CN" altLang="en-US" sz="3600" dirty="0"/>
              <a:t>作使徒的保罗，（不是由于人，也不是借着人，乃是借着耶稣基督，与</a:t>
            </a:r>
            <a:r>
              <a:rPr lang="zh-CN" altLang="en-US" sz="3600" b="1" dirty="0">
                <a:solidFill>
                  <a:srgbClr val="FF0000"/>
                </a:solidFill>
              </a:rPr>
              <a:t>叫他从死里复活的父神</a:t>
            </a:r>
            <a:r>
              <a:rPr lang="zh-CN" altLang="en-US" sz="3600" dirty="0"/>
              <a:t>） </a:t>
            </a:r>
            <a:r>
              <a:rPr lang="en-US" altLang="zh-CN" sz="3600" dirty="0"/>
              <a:t>2 </a:t>
            </a:r>
            <a:r>
              <a:rPr lang="zh-CN" altLang="en-US" sz="3600" dirty="0"/>
              <a:t>和一切与我同在的众弟兄，写信给加拉太的各教会。 </a:t>
            </a:r>
            <a:r>
              <a:rPr lang="en-US" altLang="zh-CN" sz="3600" dirty="0"/>
              <a:t>3 </a:t>
            </a:r>
            <a:r>
              <a:rPr lang="zh-CN" altLang="en-US" sz="3600" dirty="0"/>
              <a:t>愿恩惠平安，从父神与我们的主耶稣基督，归与你们。 </a:t>
            </a:r>
            <a:r>
              <a:rPr lang="en-US" altLang="zh-CN" sz="3600" dirty="0"/>
              <a:t>4 </a:t>
            </a:r>
            <a:r>
              <a:rPr lang="zh-CN" altLang="en-US" sz="3600" dirty="0"/>
              <a:t>基督照我们父神的旨意</a:t>
            </a:r>
            <a:r>
              <a:rPr lang="zh-CN" altLang="en-US" sz="3600" b="1" dirty="0">
                <a:solidFill>
                  <a:srgbClr val="FF0000"/>
                </a:solidFill>
              </a:rPr>
              <a:t>为我们的罪舍己</a:t>
            </a:r>
            <a:r>
              <a:rPr lang="zh-CN" altLang="en-US" sz="3600" dirty="0"/>
              <a:t>，要救我们脱离这罪恶的世代。 </a:t>
            </a:r>
            <a:r>
              <a:rPr lang="en-US" altLang="zh-CN" sz="3600" b="1" dirty="0"/>
              <a:t>5 </a:t>
            </a:r>
            <a:r>
              <a:rPr lang="zh-CN" altLang="en-US" sz="3600" b="1" dirty="0"/>
              <a:t>但愿荣耀归于神直到永永远远。阿们。</a:t>
            </a:r>
            <a:endParaRPr lang="en-AU" altLang="zh-CN" sz="3600" b="1" dirty="0"/>
          </a:p>
        </p:txBody>
      </p:sp>
    </p:spTree>
    <p:extLst>
      <p:ext uri="{BB962C8B-B14F-4D97-AF65-F5344CB8AC3E}">
        <p14:creationId xmlns:p14="http://schemas.microsoft.com/office/powerpoint/2010/main" val="666698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3600" b="1" dirty="0"/>
              <a:t>责备</a:t>
            </a:r>
            <a:endParaRPr lang="en-AU" altLang="zh-CN" sz="3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3600" dirty="0"/>
              <a:t>6 </a:t>
            </a:r>
            <a:r>
              <a:rPr lang="zh-CN" altLang="en-US" sz="3600" dirty="0"/>
              <a:t>我希奇你们这么快离开那借着基督之恩召你们的，去从别的福音。 </a:t>
            </a:r>
            <a:r>
              <a:rPr lang="en-US" altLang="zh-CN" sz="3600" dirty="0"/>
              <a:t>7 </a:t>
            </a:r>
            <a:r>
              <a:rPr lang="zh-CN" altLang="en-US" sz="3600" dirty="0"/>
              <a:t>那并不是福音，不过有些人搅扰你们，要把基督的福音更改了。 </a:t>
            </a:r>
            <a:r>
              <a:rPr lang="en-US" altLang="zh-CN" sz="3600" dirty="0"/>
              <a:t>8 </a:t>
            </a:r>
            <a:r>
              <a:rPr lang="zh-CN" altLang="en-US" sz="3600" dirty="0"/>
              <a:t>但无论是我们，是天上来的使者，若传福音给你们，与我们所传给你们的不同，他就应当被咒诅。 </a:t>
            </a:r>
            <a:r>
              <a:rPr lang="en-US" altLang="zh-CN" sz="3600" dirty="0"/>
              <a:t>9 </a:t>
            </a:r>
            <a:r>
              <a:rPr lang="zh-CN" altLang="en-US" sz="3600" dirty="0"/>
              <a:t>我们已经说了，现在又说，若有人传福音给你们，与你们所领受的不同，他就应当被咒诅。</a:t>
            </a:r>
            <a:endParaRPr lang="en-AU" sz="3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3600" dirty="0"/>
              <a:t>10 </a:t>
            </a:r>
            <a:r>
              <a:rPr lang="zh-CN" altLang="en-US" sz="3600" dirty="0"/>
              <a:t>我现在是要得人的心呢？还是要得神的心呢？我岂是讨人的喜欢吗？若仍旧讨人的喜欢，我就不是基督的仆人了。 </a:t>
            </a:r>
            <a:endParaRPr lang="en-AU" sz="3600" dirty="0"/>
          </a:p>
          <a:p>
            <a:pPr marL="0" indent="0">
              <a:buNone/>
            </a:pPr>
            <a:endParaRPr lang="en-US" altLang="zh-CN" sz="3300" dirty="0"/>
          </a:p>
          <a:p>
            <a:pPr marL="0" indent="0" eaLnBrk="1" hangingPunct="1">
              <a:buFont typeface="Wingdings 3" panose="05040102010807070707" pitchFamily="18" charset="2"/>
              <a:buNone/>
            </a:pPr>
            <a:endParaRPr lang="en-AU" altLang="en-US" dirty="0">
              <a:ea typeface="DengXian" panose="02010600030101010101" pitchFamily="2" charset="-122"/>
              <a:cs typeface="幼圆"/>
            </a:endParaRPr>
          </a:p>
        </p:txBody>
      </p:sp>
    </p:spTree>
    <p:extLst>
      <p:ext uri="{BB962C8B-B14F-4D97-AF65-F5344CB8AC3E}">
        <p14:creationId xmlns:p14="http://schemas.microsoft.com/office/powerpoint/2010/main" val="1560957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0" y="120650"/>
            <a:ext cx="8704263" cy="720725"/>
          </a:xfrm>
        </p:spPr>
        <p:txBody>
          <a:bodyPr/>
          <a:lstStyle/>
          <a:p>
            <a:pPr eaLnBrk="1" hangingPunct="1"/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  <a:cs typeface="幼圆"/>
              </a:rPr>
              <a:t>应用：为那些身陷社会桎梏中的人代求。</a:t>
            </a:r>
            <a:endParaRPr lang="en-AU" altLang="en-US" b="1" dirty="0">
              <a:ea typeface="DengXian" panose="02010600030101010101" pitchFamily="2" charset="-122"/>
              <a:cs typeface="幼圆"/>
            </a:endParaRPr>
          </a:p>
        </p:txBody>
      </p:sp>
      <p:sp>
        <p:nvSpPr>
          <p:cNvPr id="17411" name="AutoShape 4" descr="Image result for self satisfied"/>
          <p:cNvSpPr>
            <a:spLocks noChangeAspect="1" noChangeArrowheads="1"/>
          </p:cNvSpPr>
          <p:nvPr/>
        </p:nvSpPr>
        <p:spPr bwMode="auto">
          <a:xfrm>
            <a:off x="3143250" y="2238375"/>
            <a:ext cx="28575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" name="Rectangle 1"/>
          <p:cNvSpPr/>
          <p:nvPr/>
        </p:nvSpPr>
        <p:spPr>
          <a:xfrm>
            <a:off x="323528" y="848263"/>
            <a:ext cx="8380735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dirty="0"/>
          </a:p>
          <a:p>
            <a:r>
              <a:rPr lang="zh-CN" altLang="en-US" sz="3200" dirty="0"/>
              <a:t>为那些身陷在平穷中，丝毫无法喘气的人；</a:t>
            </a:r>
            <a:endParaRPr lang="en-AU" sz="3200" dirty="0"/>
          </a:p>
          <a:p>
            <a:r>
              <a:rPr lang="zh-CN" altLang="en-US" sz="3200" dirty="0"/>
              <a:t>为那些身陷耗费精力在工作中的人；</a:t>
            </a:r>
            <a:endParaRPr lang="en-AU" sz="3200" dirty="0"/>
          </a:p>
          <a:p>
            <a:r>
              <a:rPr lang="zh-CN" altLang="en-US" sz="3200" dirty="0"/>
              <a:t>为那些身陷在爱已溜走的家庭里；</a:t>
            </a:r>
            <a:endParaRPr lang="en-AU" sz="3200" dirty="0"/>
          </a:p>
          <a:p>
            <a:r>
              <a:rPr lang="zh-CN" altLang="en-US" sz="3200" dirty="0"/>
              <a:t>为那些身陷在不想要的关系里，却无法脱离</a:t>
            </a:r>
            <a:r>
              <a:rPr lang="en-AU" altLang="zh-CN" sz="3200" dirty="0"/>
              <a:t>	</a:t>
            </a:r>
            <a:r>
              <a:rPr lang="zh-CN" altLang="en-US" sz="3200" dirty="0"/>
              <a:t>的人；</a:t>
            </a:r>
            <a:endParaRPr lang="en-AU" sz="3200" dirty="0"/>
          </a:p>
          <a:p>
            <a:r>
              <a:rPr lang="zh-CN" altLang="en-US" sz="3200" dirty="0"/>
              <a:t>为那些身陷在恐惧、对别人的依赖、对毒品</a:t>
            </a:r>
            <a:r>
              <a:rPr lang="en-AU" altLang="zh-CN" sz="3200" dirty="0"/>
              <a:t>	</a:t>
            </a:r>
            <a:r>
              <a:rPr lang="zh-CN" altLang="en-US" sz="3200" dirty="0"/>
              <a:t>的需要、酒瘾中的人。</a:t>
            </a:r>
            <a:endParaRPr lang="en-AU" altLang="zh-CN" sz="3200" dirty="0"/>
          </a:p>
          <a:p>
            <a:endParaRPr lang="en-AU" altLang="zh-CN" sz="3200" dirty="0"/>
          </a:p>
          <a:p>
            <a:endParaRPr lang="en-AU" altLang="zh-CN" sz="3200" dirty="0"/>
          </a:p>
          <a:p>
            <a:endParaRPr lang="en-AU" altLang="zh-CN" sz="3200" dirty="0"/>
          </a:p>
          <a:p>
            <a:endParaRPr lang="en-AU" altLang="zh-CN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4062</TotalTime>
  <Words>1241</Words>
  <Application>Microsoft Office PowerPoint</Application>
  <PresentationFormat>On-screen Show (4:3)</PresentationFormat>
  <Paragraphs>48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耶稣基督独一无二的福音</vt:lpstr>
      <vt:lpstr>引言：历史回顾 – AD 1517年</vt:lpstr>
      <vt:lpstr>AD 50-52年</vt:lpstr>
      <vt:lpstr>基督耶稣独一无二的福音</vt:lpstr>
      <vt:lpstr>PowerPoint Presentation</vt:lpstr>
      <vt:lpstr>PowerPoint Presentation</vt:lpstr>
      <vt:lpstr>PowerPoint Presentation</vt:lpstr>
      <vt:lpstr>PowerPoint Presentation</vt:lpstr>
      <vt:lpstr>应用：为那些身陷社会桎梏中的人代求。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ＫｉａＴｅｃｋ</dc:creator>
  <cp:lastModifiedBy>Admin</cp:lastModifiedBy>
  <cp:revision>453</cp:revision>
  <dcterms:created xsi:type="dcterms:W3CDTF">2014-01-18T02:06:02Z</dcterms:created>
  <dcterms:modified xsi:type="dcterms:W3CDTF">2017-03-19T04:11:24Z</dcterms:modified>
</cp:coreProperties>
</file>