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39" r:id="rId2"/>
    <p:sldId id="3084" r:id="rId3"/>
    <p:sldId id="3107" r:id="rId4"/>
    <p:sldId id="3085" r:id="rId5"/>
    <p:sldId id="3086" r:id="rId6"/>
    <p:sldId id="3103" r:id="rId7"/>
    <p:sldId id="3090" r:id="rId8"/>
    <p:sldId id="3109" r:id="rId9"/>
    <p:sldId id="3113" r:id="rId10"/>
    <p:sldId id="3110" r:id="rId11"/>
    <p:sldId id="3111" r:id="rId12"/>
    <p:sldId id="3114" r:id="rId13"/>
    <p:sldId id="3127" r:id="rId14"/>
    <p:sldId id="3125" r:id="rId15"/>
    <p:sldId id="3128" r:id="rId16"/>
    <p:sldId id="3116" r:id="rId17"/>
    <p:sldId id="3124" r:id="rId18"/>
    <p:sldId id="2700" r:id="rId19"/>
    <p:sldId id="2701" r:id="rId20"/>
    <p:sldId id="2702" r:id="rId21"/>
    <p:sldId id="2703" r:id="rId22"/>
    <p:sldId id="2704" r:id="rId23"/>
    <p:sldId id="2705" r:id="rId24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0"/>
    <p:restoredTop sz="94608"/>
  </p:normalViewPr>
  <p:slideViewPr>
    <p:cSldViewPr snapToGrid="0" snapToObjects="1">
      <p:cViewPr>
        <p:scale>
          <a:sx n="81" d="100"/>
          <a:sy n="81" d="100"/>
        </p:scale>
        <p:origin x="-84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310EE-3A65-4DE6-9173-98E41A4364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14846C-8AE8-47E4-B829-04231DFDECBE}">
      <dgm:prSet custT="1"/>
      <dgm:spPr/>
      <dgm:t>
        <a:bodyPr/>
        <a:lstStyle/>
        <a:p>
          <a:r>
            <a:rPr lang="zh-CN" sz="2000" dirty="0"/>
            <a:t>一粒麥子 它若不落在地裡死了</a:t>
          </a:r>
          <a:br>
            <a:rPr lang="zh-CN" sz="2000" dirty="0"/>
          </a:br>
          <a:r>
            <a:rPr lang="zh-CN" sz="2000" dirty="0"/>
            <a:t>不論過了多少時候 它仍舊是它自己</a:t>
          </a:r>
          <a:br>
            <a:rPr lang="zh-CN" sz="2000" dirty="0"/>
          </a:br>
          <a:r>
            <a:rPr lang="zh-CN" sz="2000" dirty="0"/>
            <a:t>它若願意 讓自己被掩埋被用盡</a:t>
          </a:r>
          <a:br>
            <a:rPr lang="zh-CN" sz="2000" dirty="0"/>
          </a:br>
          <a:r>
            <a:rPr lang="zh-CN" sz="2000" dirty="0"/>
            <a:t>就必結出許多子粒 經歷生命的奇蹟 </a:t>
          </a:r>
          <a:endParaRPr lang="en-US" sz="2000" dirty="0"/>
        </a:p>
      </dgm:t>
    </dgm:pt>
    <dgm:pt modelId="{BDE4CCA0-4B1F-4E2B-A57E-35562683D0A9}" type="parTrans" cxnId="{C9840856-BD24-4BE5-83B9-6B8010BB7F95}">
      <dgm:prSet/>
      <dgm:spPr/>
      <dgm:t>
        <a:bodyPr/>
        <a:lstStyle/>
        <a:p>
          <a:endParaRPr lang="en-US"/>
        </a:p>
      </dgm:t>
    </dgm:pt>
    <dgm:pt modelId="{12C17B87-6C8F-4AEE-9EF0-FE376CA03120}" type="sibTrans" cxnId="{C9840856-BD24-4BE5-83B9-6B8010BB7F95}">
      <dgm:prSet/>
      <dgm:spPr/>
      <dgm:t>
        <a:bodyPr/>
        <a:lstStyle/>
        <a:p>
          <a:endParaRPr lang="en-US"/>
        </a:p>
      </dgm:t>
    </dgm:pt>
    <dgm:pt modelId="{427F2CE8-B5F1-4C1C-9518-9C8727A91C21}">
      <dgm:prSet custT="1"/>
      <dgm:spPr/>
      <dgm:t>
        <a:bodyPr/>
        <a:lstStyle/>
        <a:p>
          <a:r>
            <a:rPr lang="zh-CN" sz="2400" dirty="0"/>
            <a:t>主 我願意 主 我願意</a:t>
          </a:r>
          <a:br>
            <a:rPr lang="zh-CN" sz="2400" dirty="0"/>
          </a:br>
          <a:r>
            <a:rPr lang="zh-CN" sz="2400" dirty="0"/>
            <a:t>讓自己像種子落在地裡</a:t>
          </a:r>
          <a:br>
            <a:rPr lang="zh-CN" sz="2400" dirty="0"/>
          </a:br>
          <a:r>
            <a:rPr lang="zh-CN" sz="2400" dirty="0"/>
            <a:t>失喪生命必反得生命</a:t>
          </a:r>
          <a:endParaRPr lang="en-US" sz="2400" dirty="0"/>
        </a:p>
      </dgm:t>
    </dgm:pt>
    <dgm:pt modelId="{055BECB7-AA89-4F55-A1D5-F6D1A8F46F68}" type="parTrans" cxnId="{4BDB509B-811A-4DE4-BDE0-BCC55D9343F6}">
      <dgm:prSet/>
      <dgm:spPr/>
      <dgm:t>
        <a:bodyPr/>
        <a:lstStyle/>
        <a:p>
          <a:endParaRPr lang="en-US"/>
        </a:p>
      </dgm:t>
    </dgm:pt>
    <dgm:pt modelId="{E9BC7E47-7A96-441C-B54A-5167F1E502AD}" type="sibTrans" cxnId="{4BDB509B-811A-4DE4-BDE0-BCC55D9343F6}">
      <dgm:prSet/>
      <dgm:spPr/>
      <dgm:t>
        <a:bodyPr/>
        <a:lstStyle/>
        <a:p>
          <a:endParaRPr lang="en-US"/>
        </a:p>
      </dgm:t>
    </dgm:pt>
    <dgm:pt modelId="{AC2F42B1-0ED3-4054-932B-56D602710F38}">
      <dgm:prSet custT="1"/>
      <dgm:spPr/>
      <dgm:t>
        <a:bodyPr/>
        <a:lstStyle/>
        <a:p>
          <a:r>
            <a:rPr lang="zh-CN" sz="2400" dirty="0"/>
            <a:t>主 我願意 主 我願意</a:t>
          </a:r>
          <a:br>
            <a:rPr lang="zh-CN" sz="2400" dirty="0"/>
          </a:br>
          <a:r>
            <a:rPr lang="zh-CN" sz="2400" dirty="0"/>
            <a:t>放下自以為應得的權利</a:t>
          </a:r>
          <a:br>
            <a:rPr lang="zh-CN" sz="2400" dirty="0"/>
          </a:br>
          <a:r>
            <a:rPr lang="zh-CN" sz="2400" dirty="0"/>
            <a:t>在我身上成就祢旨意 </a:t>
          </a:r>
          <a:endParaRPr lang="en-US" sz="2400" dirty="0"/>
        </a:p>
      </dgm:t>
    </dgm:pt>
    <dgm:pt modelId="{09E368C6-860E-4D4C-99E5-47A72F490C4A}" type="parTrans" cxnId="{0E7E152F-48BD-40FE-9796-D74AE9E7F256}">
      <dgm:prSet/>
      <dgm:spPr/>
      <dgm:t>
        <a:bodyPr/>
        <a:lstStyle/>
        <a:p>
          <a:endParaRPr lang="en-US"/>
        </a:p>
      </dgm:t>
    </dgm:pt>
    <dgm:pt modelId="{4F73BBBD-AC39-4F76-856F-B1DD0B5531B3}" type="sibTrans" cxnId="{0E7E152F-48BD-40FE-9796-D74AE9E7F256}">
      <dgm:prSet/>
      <dgm:spPr/>
      <dgm:t>
        <a:bodyPr/>
        <a:lstStyle/>
        <a:p>
          <a:endParaRPr lang="en-US"/>
        </a:p>
      </dgm:t>
    </dgm:pt>
    <dgm:pt modelId="{2D7CEB77-511D-41F5-870C-DB3F75645445}">
      <dgm:prSet custT="1"/>
      <dgm:spPr/>
      <dgm:t>
        <a:bodyPr/>
        <a:lstStyle/>
        <a:p>
          <a:r>
            <a:rPr lang="zh-CN" sz="2400" dirty="0"/>
            <a:t>呼召如此崇高 種子何等渺小</a:t>
          </a:r>
          <a:br>
            <a:rPr lang="zh-CN" sz="2400" dirty="0"/>
          </a:br>
          <a:r>
            <a:rPr lang="zh-CN" sz="2400" dirty="0"/>
            <a:t>定睛標竿直跑 必見神的榮耀</a:t>
          </a:r>
          <a:endParaRPr lang="en-US" sz="2400" dirty="0"/>
        </a:p>
      </dgm:t>
    </dgm:pt>
    <dgm:pt modelId="{50481690-05B8-40EE-A934-46755AD8105E}" type="parTrans" cxnId="{5EC393FA-CCAB-4962-B0D4-7595E38A1E24}">
      <dgm:prSet/>
      <dgm:spPr/>
      <dgm:t>
        <a:bodyPr/>
        <a:lstStyle/>
        <a:p>
          <a:endParaRPr lang="en-US"/>
        </a:p>
      </dgm:t>
    </dgm:pt>
    <dgm:pt modelId="{B5F021F6-9F3F-4597-B6DE-B87EDFB4CBBD}" type="sibTrans" cxnId="{5EC393FA-CCAB-4962-B0D4-7595E38A1E24}">
      <dgm:prSet/>
      <dgm:spPr/>
      <dgm:t>
        <a:bodyPr/>
        <a:lstStyle/>
        <a:p>
          <a:endParaRPr lang="en-US"/>
        </a:p>
      </dgm:t>
    </dgm:pt>
    <dgm:pt modelId="{54E6E3AD-A4B3-064F-8523-EE244130DFDC}" type="pres">
      <dgm:prSet presAssocID="{91F310EE-3A65-4DE6-9173-98E41A4364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AF99B02-F25D-CC43-80C0-3F4F1684C7AF}" type="pres">
      <dgm:prSet presAssocID="{E114846C-8AE8-47E4-B829-04231DFDEC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9AFC1CD-26D3-F24C-945E-93E383FB2FF2}" type="pres">
      <dgm:prSet presAssocID="{12C17B87-6C8F-4AEE-9EF0-FE376CA03120}" presName="spacer" presStyleCnt="0"/>
      <dgm:spPr/>
    </dgm:pt>
    <dgm:pt modelId="{3B450595-A582-E943-A2D0-EB013A982FE1}" type="pres">
      <dgm:prSet presAssocID="{427F2CE8-B5F1-4C1C-9518-9C8727A91C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4FA8D2-4C03-6D4F-95F4-AA6FB1761B46}" type="pres">
      <dgm:prSet presAssocID="{E9BC7E47-7A96-441C-B54A-5167F1E502AD}" presName="spacer" presStyleCnt="0"/>
      <dgm:spPr/>
    </dgm:pt>
    <dgm:pt modelId="{8219E68F-D51B-F24F-953B-4C45D5519B72}" type="pres">
      <dgm:prSet presAssocID="{AC2F42B1-0ED3-4054-932B-56D602710F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2A00EFA-0F16-B049-BB39-DDB083ACB9E7}" type="pres">
      <dgm:prSet presAssocID="{4F73BBBD-AC39-4F76-856F-B1DD0B5531B3}" presName="spacer" presStyleCnt="0"/>
      <dgm:spPr/>
    </dgm:pt>
    <dgm:pt modelId="{2111BE62-F3EE-1745-A556-CD23329503A1}" type="pres">
      <dgm:prSet presAssocID="{2D7CEB77-511D-41F5-870C-DB3F756454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9840856-BD24-4BE5-83B9-6B8010BB7F95}" srcId="{91F310EE-3A65-4DE6-9173-98E41A436401}" destId="{E114846C-8AE8-47E4-B829-04231DFDECBE}" srcOrd="0" destOrd="0" parTransId="{BDE4CCA0-4B1F-4E2B-A57E-35562683D0A9}" sibTransId="{12C17B87-6C8F-4AEE-9EF0-FE376CA03120}"/>
    <dgm:cxn modelId="{4BDB509B-811A-4DE4-BDE0-BCC55D9343F6}" srcId="{91F310EE-3A65-4DE6-9173-98E41A436401}" destId="{427F2CE8-B5F1-4C1C-9518-9C8727A91C21}" srcOrd="1" destOrd="0" parTransId="{055BECB7-AA89-4F55-A1D5-F6D1A8F46F68}" sibTransId="{E9BC7E47-7A96-441C-B54A-5167F1E502AD}"/>
    <dgm:cxn modelId="{E10C9B7C-4EB6-714D-8A6E-13EDECDE4CF8}" type="presOf" srcId="{427F2CE8-B5F1-4C1C-9518-9C8727A91C21}" destId="{3B450595-A582-E943-A2D0-EB013A982FE1}" srcOrd="0" destOrd="0" presId="urn:microsoft.com/office/officeart/2005/8/layout/vList2"/>
    <dgm:cxn modelId="{6315B863-DBC9-C94A-AA9E-ACF1E4EC9B3E}" type="presOf" srcId="{2D7CEB77-511D-41F5-870C-DB3F75645445}" destId="{2111BE62-F3EE-1745-A556-CD23329503A1}" srcOrd="0" destOrd="0" presId="urn:microsoft.com/office/officeart/2005/8/layout/vList2"/>
    <dgm:cxn modelId="{5EC393FA-CCAB-4962-B0D4-7595E38A1E24}" srcId="{91F310EE-3A65-4DE6-9173-98E41A436401}" destId="{2D7CEB77-511D-41F5-870C-DB3F75645445}" srcOrd="3" destOrd="0" parTransId="{50481690-05B8-40EE-A934-46755AD8105E}" sibTransId="{B5F021F6-9F3F-4597-B6DE-B87EDFB4CBBD}"/>
    <dgm:cxn modelId="{0E7E152F-48BD-40FE-9796-D74AE9E7F256}" srcId="{91F310EE-3A65-4DE6-9173-98E41A436401}" destId="{AC2F42B1-0ED3-4054-932B-56D602710F38}" srcOrd="2" destOrd="0" parTransId="{09E368C6-860E-4D4C-99E5-47A72F490C4A}" sibTransId="{4F73BBBD-AC39-4F76-856F-B1DD0B5531B3}"/>
    <dgm:cxn modelId="{2E293F79-6A87-6445-8FB0-4C140AB3C19D}" type="presOf" srcId="{91F310EE-3A65-4DE6-9173-98E41A436401}" destId="{54E6E3AD-A4B3-064F-8523-EE244130DFDC}" srcOrd="0" destOrd="0" presId="urn:microsoft.com/office/officeart/2005/8/layout/vList2"/>
    <dgm:cxn modelId="{2DEB04FA-0508-0E4A-AF2C-880A7E3ECCC6}" type="presOf" srcId="{E114846C-8AE8-47E4-B829-04231DFDECBE}" destId="{3AF99B02-F25D-CC43-80C0-3F4F1684C7AF}" srcOrd="0" destOrd="0" presId="urn:microsoft.com/office/officeart/2005/8/layout/vList2"/>
    <dgm:cxn modelId="{0DD0F694-1F8A-674C-AC7D-102FE9F45F46}" type="presOf" srcId="{AC2F42B1-0ED3-4054-932B-56D602710F38}" destId="{8219E68F-D51B-F24F-953B-4C45D5519B72}" srcOrd="0" destOrd="0" presId="urn:microsoft.com/office/officeart/2005/8/layout/vList2"/>
    <dgm:cxn modelId="{9209BF3C-EB28-5C40-A93C-B50494263317}" type="presParOf" srcId="{54E6E3AD-A4B3-064F-8523-EE244130DFDC}" destId="{3AF99B02-F25D-CC43-80C0-3F4F1684C7AF}" srcOrd="0" destOrd="0" presId="urn:microsoft.com/office/officeart/2005/8/layout/vList2"/>
    <dgm:cxn modelId="{3ADCDBA1-3A86-AE4D-8A83-2377D6D73CA3}" type="presParOf" srcId="{54E6E3AD-A4B3-064F-8523-EE244130DFDC}" destId="{19AFC1CD-26D3-F24C-945E-93E383FB2FF2}" srcOrd="1" destOrd="0" presId="urn:microsoft.com/office/officeart/2005/8/layout/vList2"/>
    <dgm:cxn modelId="{D03D5E67-CEBA-0D41-987F-7409999CE2E2}" type="presParOf" srcId="{54E6E3AD-A4B3-064F-8523-EE244130DFDC}" destId="{3B450595-A582-E943-A2D0-EB013A982FE1}" srcOrd="2" destOrd="0" presId="urn:microsoft.com/office/officeart/2005/8/layout/vList2"/>
    <dgm:cxn modelId="{04E52340-D4E2-224B-A8E5-E043119F800D}" type="presParOf" srcId="{54E6E3AD-A4B3-064F-8523-EE244130DFDC}" destId="{404FA8D2-4C03-6D4F-95F4-AA6FB1761B46}" srcOrd="3" destOrd="0" presId="urn:microsoft.com/office/officeart/2005/8/layout/vList2"/>
    <dgm:cxn modelId="{47F9BC7A-E5BD-4E4D-ADDA-8F4896A45F11}" type="presParOf" srcId="{54E6E3AD-A4B3-064F-8523-EE244130DFDC}" destId="{8219E68F-D51B-F24F-953B-4C45D5519B72}" srcOrd="4" destOrd="0" presId="urn:microsoft.com/office/officeart/2005/8/layout/vList2"/>
    <dgm:cxn modelId="{01266C75-49CA-304C-B414-051DA20C92FC}" type="presParOf" srcId="{54E6E3AD-A4B3-064F-8523-EE244130DFDC}" destId="{72A00EFA-0F16-B049-BB39-DDB083ACB9E7}" srcOrd="5" destOrd="0" presId="urn:microsoft.com/office/officeart/2005/8/layout/vList2"/>
    <dgm:cxn modelId="{058BE391-7D5E-6842-9EB2-F68081474D15}" type="presParOf" srcId="{54E6E3AD-A4B3-064F-8523-EE244130DFDC}" destId="{2111BE62-F3EE-1745-A556-CD23329503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F71CB-8518-3A42-9F08-9D2F24135CC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29DC1-B2A4-C042-840C-A05096F7B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zh-CN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64C20EE6-E58B-3D43-B095-FC4B8615AC4F}" type="slidenum">
              <a:rPr kumimoji="0" lang="en-AU" altLang="zh-CN">
                <a:solidFill>
                  <a:prstClr val="black"/>
                </a:solidFill>
                <a:latin typeface="Calibri" charset="0"/>
              </a:rPr>
              <a:pPr eaLnBrk="1" hangingPunct="1"/>
              <a:t>18</a:t>
            </a:fld>
            <a:endParaRPr kumimoji="0" lang="en-AU" altLang="zh-CN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0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zh-CN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64C20EE6-E58B-3D43-B095-FC4B8615AC4F}" type="slidenum">
              <a:rPr kumimoji="0" lang="en-AU" altLang="zh-CN">
                <a:solidFill>
                  <a:prstClr val="black"/>
                </a:solidFill>
                <a:latin typeface="Calibri" charset="0"/>
              </a:rPr>
              <a:pPr eaLnBrk="1" hangingPunct="1"/>
              <a:t>19</a:t>
            </a:fld>
            <a:endParaRPr kumimoji="0" lang="en-AU" altLang="zh-CN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8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zh-CN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64C20EE6-E58B-3D43-B095-FC4B8615AC4F}" type="slidenum">
              <a:rPr kumimoji="0" lang="en-AU" altLang="zh-CN">
                <a:solidFill>
                  <a:prstClr val="black"/>
                </a:solidFill>
                <a:latin typeface="Calibri" charset="0"/>
              </a:rPr>
              <a:pPr eaLnBrk="1" hangingPunct="1"/>
              <a:t>20</a:t>
            </a:fld>
            <a:endParaRPr kumimoji="0" lang="en-AU" altLang="zh-CN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5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zh-CN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64C20EE6-E58B-3D43-B095-FC4B8615AC4F}" type="slidenum">
              <a:rPr kumimoji="0" lang="en-AU" altLang="zh-CN">
                <a:solidFill>
                  <a:prstClr val="black"/>
                </a:solidFill>
                <a:latin typeface="Calibri" charset="0"/>
              </a:rPr>
              <a:pPr eaLnBrk="1" hangingPunct="1"/>
              <a:t>21</a:t>
            </a:fld>
            <a:endParaRPr kumimoji="0" lang="en-AU" altLang="zh-CN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2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zh-CN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64C20EE6-E58B-3D43-B095-FC4B8615AC4F}" type="slidenum">
              <a:rPr kumimoji="0" lang="en-AU" altLang="zh-CN">
                <a:solidFill>
                  <a:prstClr val="black"/>
                </a:solidFill>
                <a:latin typeface="Calibri" charset="0"/>
              </a:rPr>
              <a:pPr eaLnBrk="1" hangingPunct="1"/>
              <a:t>22</a:t>
            </a:fld>
            <a:endParaRPr kumimoji="0" lang="en-AU" altLang="zh-CN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zh-CN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64C20EE6-E58B-3D43-B095-FC4B8615AC4F}" type="slidenum">
              <a:rPr kumimoji="0" lang="en-AU" altLang="zh-CN">
                <a:solidFill>
                  <a:prstClr val="black"/>
                </a:solidFill>
                <a:latin typeface="Calibri" charset="0"/>
              </a:rPr>
              <a:pPr eaLnBrk="1" hangingPunct="1"/>
              <a:t>23</a:t>
            </a:fld>
            <a:endParaRPr kumimoji="0" lang="en-AU" altLang="zh-CN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6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81E18-B7DD-2244-BBCB-E4F5AEEF472A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FADFC-58FF-8A43-9F4C-6E7EDF7A7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3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3A425-D1AD-0A4D-9566-9873B74C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436421"/>
            <a:ext cx="2751871" cy="276009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zh-CN" altLang="en-US" sz="4800" b="1" dirty="0">
                <a:solidFill>
                  <a:srgbClr val="FFFFFF"/>
                </a:solidFill>
              </a:rPr>
              <a:t>作主门徒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253F2D-07E9-C14A-AB47-6C82FF40D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4070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AU" altLang="zh-Hans" sz="2100" dirty="0">
                <a:solidFill>
                  <a:srgbClr val="000000"/>
                </a:solidFill>
              </a:rPr>
              <a:t>	</a:t>
            </a:r>
            <a:r>
              <a:rPr lang="zh-Hans" altLang="en-US" sz="2100" dirty="0">
                <a:solidFill>
                  <a:srgbClr val="000000"/>
                </a:solidFill>
              </a:rPr>
              <a:t>许业鸿</a:t>
            </a:r>
            <a:endParaRPr lang="en-AU" altLang="zh-Hans" sz="2100" dirty="0">
              <a:solidFill>
                <a:srgbClr val="000000"/>
              </a:solidFill>
            </a:endParaRPr>
          </a:p>
          <a:p>
            <a:pPr marL="0" indent="0" defTabSz="914400">
              <a:buNone/>
            </a:pPr>
            <a:r>
              <a:rPr lang="en-US" altLang="zh-CN" sz="2100" dirty="0">
                <a:solidFill>
                  <a:srgbClr val="000000"/>
                </a:solidFill>
              </a:rPr>
              <a:t>	</a:t>
            </a:r>
            <a:r>
              <a:rPr lang="en-US" altLang="zh-CN" sz="2100" dirty="0" smtClean="0">
                <a:solidFill>
                  <a:srgbClr val="000000"/>
                </a:solidFill>
              </a:rPr>
              <a:t>23-02-2020</a:t>
            </a:r>
            <a:endParaRPr lang="en-US" altLang="zh-Han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0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24613-8B60-8143-81E2-A3E7827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881" y="0"/>
            <a:ext cx="3933226" cy="1538130"/>
          </a:xfrm>
        </p:spPr>
        <p:txBody>
          <a:bodyPr>
            <a:normAutofit/>
          </a:bodyPr>
          <a:lstStyle/>
          <a:p>
            <a:r>
              <a:rPr lang="en-AU" altLang="zh-CN" dirty="0"/>
              <a:t>(2) </a:t>
            </a:r>
            <a:r>
              <a:rPr lang="zh-CN" altLang="en-US" dirty="0"/>
              <a:t>背十字架</a:t>
            </a:r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B6C29DB0-17E9-42FF-986E-0B7F493F4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649688" y="1685652"/>
            <a:ext cx="2456259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115AD956-A5B6-4760-B8B2-11E2DF6B0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BE6FAF-7E84-4441-AE56-C909AF27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9" y="1655296"/>
            <a:ext cx="2450957" cy="35388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472FB-73F5-7149-9DCC-3CE781A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910" y="1180619"/>
            <a:ext cx="4803494" cy="49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十字架 </a:t>
            </a:r>
            <a:r>
              <a:rPr lang="en-US" altLang="zh-CN" sz="2000" dirty="0"/>
              <a:t>–</a:t>
            </a:r>
            <a:r>
              <a:rPr lang="zh-CN" altLang="en-US" sz="2000" dirty="0"/>
              <a:t> 羞辱，痛苦，死亡</a:t>
            </a:r>
            <a:endParaRPr lang="en-AU" altLang="zh-CN" sz="2000" dirty="0"/>
          </a:p>
          <a:p>
            <a:pPr marL="0" indent="0">
              <a:buNone/>
            </a:pP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路加福音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9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20-25</a:t>
            </a:r>
          </a:p>
          <a:p>
            <a:pPr marL="0" indent="0">
              <a:buNone/>
            </a:pPr>
            <a:r>
              <a:rPr lang="zh-CN" altLang="en-US" sz="2000" dirty="0"/>
              <a:t>耶稣说：“你们说我是谁？”彼得回答说：“是神所立的基督。”耶稣切切地嘱咐他们，不可将这事告诉人，</a:t>
            </a:r>
            <a:endParaRPr lang="en-AU" altLang="zh-CN" sz="2000" dirty="0"/>
          </a:p>
          <a:p>
            <a:pPr marL="0" indent="0">
              <a:buNone/>
            </a:pPr>
            <a:r>
              <a:rPr lang="zh-CN" altLang="en-US" sz="2000" dirty="0"/>
              <a:t>又说：“人子必须受许多的苦，被长老、祭司长和文士</a:t>
            </a:r>
            <a:r>
              <a:rPr lang="zh-CN" altLang="en-US" sz="2000" dirty="0">
                <a:solidFill>
                  <a:srgbClr val="FF0000"/>
                </a:solidFill>
              </a:rPr>
              <a:t>弃绝</a:t>
            </a:r>
            <a:r>
              <a:rPr lang="zh-CN" altLang="en-US" sz="2000" dirty="0"/>
              <a:t>，并且</a:t>
            </a:r>
            <a:r>
              <a:rPr lang="zh-CN" altLang="en-US" sz="2000" dirty="0">
                <a:solidFill>
                  <a:srgbClr val="FF0000"/>
                </a:solidFill>
              </a:rPr>
              <a:t>被杀</a:t>
            </a:r>
            <a:r>
              <a:rPr lang="zh-CN" altLang="en-US" sz="2000" dirty="0"/>
              <a:t>，第三日复活。”</a:t>
            </a:r>
            <a:endParaRPr lang="en-AU" altLang="zh-CN" sz="2000" dirty="0"/>
          </a:p>
          <a:p>
            <a:pPr marL="0" indent="0">
              <a:buNone/>
            </a:pPr>
            <a:r>
              <a:rPr lang="zh-CN" altLang="en-US" sz="2000" dirty="0"/>
              <a:t>耶稣又对众人说：“若有人要跟从我，就当舍己，</a:t>
            </a:r>
            <a:r>
              <a:rPr lang="zh-CN" altLang="en-US" sz="2000" dirty="0">
                <a:solidFill>
                  <a:srgbClr val="0070C0"/>
                </a:solidFill>
              </a:rPr>
              <a:t>天天</a:t>
            </a:r>
            <a:r>
              <a:rPr lang="zh-CN" altLang="en-US" sz="2000" dirty="0"/>
              <a:t>背起他的</a:t>
            </a:r>
            <a:r>
              <a:rPr lang="zh-CN" altLang="en-US" sz="2000" dirty="0">
                <a:solidFill>
                  <a:srgbClr val="FF0000"/>
                </a:solidFill>
              </a:rPr>
              <a:t>十字架</a:t>
            </a:r>
            <a:r>
              <a:rPr lang="zh-CN" altLang="en-US" sz="2000" dirty="0"/>
              <a:t>来跟从我。</a:t>
            </a:r>
            <a:endParaRPr lang="en-AU" altLang="zh-CN" sz="2000" dirty="0"/>
          </a:p>
          <a:p>
            <a:pPr marL="0" indent="0">
              <a:buNone/>
            </a:pPr>
            <a:r>
              <a:rPr lang="zh-CN" altLang="en-US" sz="2000" dirty="0"/>
              <a:t>因为，</a:t>
            </a:r>
            <a:r>
              <a:rPr lang="zh-CN" altLang="en-US" sz="2000" dirty="0">
                <a:solidFill>
                  <a:srgbClr val="FF0000"/>
                </a:solidFill>
              </a:rPr>
              <a:t>凡要救自己生命的，必丧掉生命</a:t>
            </a:r>
            <a:r>
              <a:rPr lang="zh-CN" altLang="en-US" sz="2000" dirty="0"/>
              <a:t>；凡为我丧掉生命的，必救了生命。</a:t>
            </a:r>
            <a:endParaRPr lang="en-AU" altLang="zh-CN" sz="2000" dirty="0"/>
          </a:p>
          <a:p>
            <a:pPr marL="0" indent="0"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人若赚得全世界，却丧了自己</a:t>
            </a:r>
            <a:r>
              <a:rPr lang="zh-CN" altLang="en-US" sz="2000" dirty="0"/>
              <a:t>，赔上自己，有甚么益处呢？</a:t>
            </a:r>
            <a:endParaRPr lang="en-US" sz="2000" dirty="0">
              <a:highlight>
                <a:srgbClr val="808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8FEB8A-FE37-D04E-916F-03A34829FFE1}"/>
              </a:ext>
            </a:extLst>
          </p:cNvPr>
          <p:cNvSpPr txBox="1"/>
          <p:nvPr/>
        </p:nvSpPr>
        <p:spPr>
          <a:xfrm>
            <a:off x="578734" y="6574420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装饰品 </a:t>
            </a:r>
            <a:endParaRPr lang="en-US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EA0B43-AC35-CA41-B2FE-17AE26351201}"/>
              </a:ext>
            </a:extLst>
          </p:cNvPr>
          <p:cNvSpPr/>
          <p:nvPr/>
        </p:nvSpPr>
        <p:spPr>
          <a:xfrm>
            <a:off x="-61075" y="-55217"/>
            <a:ext cx="4167022" cy="88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AU" sz="1200" dirty="0">
                <a:solidFill>
                  <a:schemeClr val="bg1"/>
                </a:solidFill>
                <a:highlight>
                  <a:srgbClr val="808000"/>
                </a:highlight>
              </a:rPr>
              <a:t>马太福音</a:t>
            </a:r>
            <a:r>
              <a:rPr lang="en-US" altLang="zh-CN" sz="1200" dirty="0">
                <a:solidFill>
                  <a:schemeClr val="bg1"/>
                </a:solidFill>
                <a:highlight>
                  <a:srgbClr val="808000"/>
                </a:highlight>
              </a:rPr>
              <a:t>16</a:t>
            </a:r>
            <a:r>
              <a:rPr lang="zh-CN" altLang="en-US" sz="12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highlight>
                  <a:srgbClr val="808000"/>
                </a:highlight>
              </a:rPr>
              <a:t>24</a:t>
            </a:r>
          </a:p>
          <a:p>
            <a:pPr>
              <a:lnSpc>
                <a:spcPct val="120000"/>
              </a:lnSpc>
            </a:pPr>
            <a:r>
              <a:rPr lang="zh-CN" altLang="en-US" sz="1600" dirty="0"/>
              <a:t>耶稣对门徒说：“</a:t>
            </a:r>
            <a:r>
              <a:rPr lang="zh-CN" altLang="en-US" sz="1600" dirty="0">
                <a:solidFill>
                  <a:srgbClr val="FF0000"/>
                </a:solidFill>
              </a:rPr>
              <a:t>若</a:t>
            </a:r>
            <a:r>
              <a:rPr lang="zh-CN" altLang="en-US" sz="1600" dirty="0"/>
              <a:t>有人要</a:t>
            </a:r>
            <a:r>
              <a:rPr lang="zh-CN" altLang="en-US" sz="1600" dirty="0">
                <a:solidFill>
                  <a:srgbClr val="0070C0"/>
                </a:solidFill>
              </a:rPr>
              <a:t>跟从</a:t>
            </a:r>
            <a:r>
              <a:rPr lang="zh-CN" altLang="en-US" sz="1600" dirty="0"/>
              <a:t>我，就当</a:t>
            </a:r>
            <a:r>
              <a:rPr lang="zh-CN" altLang="en-US" sz="1600" dirty="0">
                <a:solidFill>
                  <a:srgbClr val="FF0000"/>
                </a:solidFill>
              </a:rPr>
              <a:t>舍己</a:t>
            </a:r>
            <a:r>
              <a:rPr lang="zh-CN" altLang="en-US" sz="1600" dirty="0"/>
              <a:t>，</a:t>
            </a:r>
            <a:r>
              <a:rPr lang="zh-CN" altLang="en-US" sz="1600" dirty="0">
                <a:solidFill>
                  <a:srgbClr val="FF0000"/>
                </a:solidFill>
              </a:rPr>
              <a:t>背起他的十字架</a:t>
            </a:r>
            <a:r>
              <a:rPr lang="zh-CN" altLang="en-US" sz="1600" dirty="0"/>
              <a:t>来</a:t>
            </a:r>
            <a:r>
              <a:rPr lang="zh-CN" altLang="en-US" sz="1600" dirty="0">
                <a:solidFill>
                  <a:srgbClr val="FF0000"/>
                </a:solidFill>
              </a:rPr>
              <a:t>跟从我</a:t>
            </a:r>
            <a:r>
              <a:rPr lang="zh-CN" altLang="en-US" sz="1600" dirty="0"/>
              <a:t>。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327553-09A1-9449-84F6-ABF2FA47788B}"/>
              </a:ext>
            </a:extLst>
          </p:cNvPr>
          <p:cNvSpPr/>
          <p:nvPr/>
        </p:nvSpPr>
        <p:spPr>
          <a:xfrm>
            <a:off x="-38506" y="1088420"/>
            <a:ext cx="1356462" cy="334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AU" sz="1400" dirty="0">
                <a:solidFill>
                  <a:schemeClr val="bg1"/>
                </a:solidFill>
                <a:highlight>
                  <a:srgbClr val="808000"/>
                </a:highlight>
              </a:rPr>
              <a:t>路加福音</a:t>
            </a:r>
            <a:r>
              <a:rPr lang="en-US" altLang="zh-CN" sz="1400" dirty="0">
                <a:solidFill>
                  <a:schemeClr val="bg1"/>
                </a:solidFill>
                <a:highlight>
                  <a:srgbClr val="808000"/>
                </a:highlight>
              </a:rPr>
              <a:t>9</a:t>
            </a:r>
            <a:r>
              <a:rPr lang="zh-CN" altLang="en-US" sz="1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highlight>
                  <a:srgbClr val="808000"/>
                </a:highlight>
              </a:rPr>
              <a:t>23</a:t>
            </a:r>
            <a:endParaRPr lang="en-AU" altLang="zh-CN" sz="14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914487-2917-7C48-9671-9FA84BC52C7B}"/>
              </a:ext>
            </a:extLst>
          </p:cNvPr>
          <p:cNvSpPr/>
          <p:nvPr/>
        </p:nvSpPr>
        <p:spPr>
          <a:xfrm>
            <a:off x="639725" y="780475"/>
            <a:ext cx="879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天天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4E193F-075A-7F47-AD68-8A19A12EC828}"/>
              </a:ext>
            </a:extLst>
          </p:cNvPr>
          <p:cNvSpPr/>
          <p:nvPr/>
        </p:nvSpPr>
        <p:spPr>
          <a:xfrm>
            <a:off x="7649284" y="6566726"/>
            <a:ext cx="20767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Dietrich Bonhoeffer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7EFEE6-FF72-D943-BB8E-8D61DBE81E98}"/>
              </a:ext>
            </a:extLst>
          </p:cNvPr>
          <p:cNvSpPr txBox="1"/>
          <p:nvPr/>
        </p:nvSpPr>
        <p:spPr>
          <a:xfrm>
            <a:off x="3119346" y="6613202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神给与我们每一个人的十字架是不一样的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7087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24613-8B60-8143-81E2-A3E7827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54" y="-9868"/>
            <a:ext cx="3733482" cy="1090538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潘霍华</a:t>
            </a:r>
            <a:r>
              <a:rPr lang="en-AU" altLang="zh-CN" sz="2800" b="1" dirty="0">
                <a:solidFill>
                  <a:srgbClr val="0070C0"/>
                </a:solidFill>
              </a:rPr>
              <a:t/>
            </a:r>
            <a:br>
              <a:rPr lang="en-AU" altLang="zh-CN" sz="2800" b="1" dirty="0">
                <a:solidFill>
                  <a:srgbClr val="0070C0"/>
                </a:solidFill>
              </a:rPr>
            </a:br>
            <a:r>
              <a:rPr lang="en-AU" sz="2800" b="1" dirty="0">
                <a:solidFill>
                  <a:srgbClr val="0070C0"/>
                </a:solidFill>
              </a:rPr>
              <a:t>Dietrich Bonhoeffer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58E754-E530-DE4A-9AC3-90A54E334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306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472FB-73F5-7149-9DCC-3CE781A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90" y="1708707"/>
            <a:ext cx="4030774" cy="18397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0070C0"/>
                </a:solidFill>
              </a:rPr>
              <a:t>当基督呼召一个人时，祂是呼召他来死。</a:t>
            </a:r>
            <a:endParaRPr lang="en-AU" altLang="zh-CN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0000"/>
                </a:solidFill>
              </a:rPr>
              <a:t>When Christ calls a man, He bids him come and die.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6D4FE5-813E-8C49-8D79-5577F189EB0E}"/>
              </a:ext>
            </a:extLst>
          </p:cNvPr>
          <p:cNvSpPr txBox="1"/>
          <p:nvPr/>
        </p:nvSpPr>
        <p:spPr>
          <a:xfrm>
            <a:off x="4761871" y="3698064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二十世纪 德国信义</a:t>
            </a:r>
            <a:r>
              <a:rPr lang="zh-CN" altLang="en-AU" sz="2000" dirty="0"/>
              <a:t>会</a:t>
            </a:r>
            <a:r>
              <a:rPr lang="zh-CN" altLang="en-US" sz="2000" dirty="0"/>
              <a:t>牧師、神学家。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3A8269-64BE-C545-AAB3-D57D8E7AD315}"/>
              </a:ext>
            </a:extLst>
          </p:cNvPr>
          <p:cNvSpPr txBox="1"/>
          <p:nvPr/>
        </p:nvSpPr>
        <p:spPr>
          <a:xfrm>
            <a:off x="0" y="6511236"/>
            <a:ext cx="756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重， </a:t>
            </a:r>
            <a:r>
              <a:rPr lang="en-US" altLang="zh-CN" sz="1050" dirty="0"/>
              <a:t>39</a:t>
            </a:r>
            <a:r>
              <a:rPr lang="zh-CN" altLang="en-US" sz="1050" dirty="0"/>
              <a:t>岁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3CE3F1-D1EB-F24D-BAF3-807A6BD51857}"/>
              </a:ext>
            </a:extLst>
          </p:cNvPr>
          <p:cNvSpPr txBox="1"/>
          <p:nvPr/>
        </p:nvSpPr>
        <p:spPr>
          <a:xfrm>
            <a:off x="6942756" y="6574076"/>
            <a:ext cx="22012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天天背起自己的十字架 </a:t>
            </a:r>
            <a:r>
              <a:rPr lang="en-US" altLang="zh-CN" sz="1050" dirty="0"/>
              <a:t>–</a:t>
            </a:r>
            <a:r>
              <a:rPr lang="zh-CN" altLang="en-US" sz="1050" dirty="0"/>
              <a:t> 罗马书</a:t>
            </a:r>
            <a:r>
              <a:rPr lang="en-US" altLang="zh-CN" sz="1050" dirty="0"/>
              <a:t>12</a:t>
            </a:r>
            <a:endParaRPr lang="en-US" sz="1050" dirty="0"/>
          </a:p>
        </p:txBody>
      </p:sp>
      <p:sp>
        <p:nvSpPr>
          <p:cNvPr id="12" name="AutoShape 2" descr="The Cost of Discipleship By Dietrich Bonhoeffer">
            <a:extLst>
              <a:ext uri="{FF2B5EF4-FFF2-40B4-BE49-F238E27FC236}">
                <a16:creationId xmlns:a16="http://schemas.microsoft.com/office/drawing/2014/main" xmlns="" id="{9B807282-5D23-2F41-9012-B77204291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24134" y="265037"/>
            <a:ext cx="15113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A6F820-B679-D84F-9FD8-795896269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892" y="116434"/>
            <a:ext cx="1479599" cy="24854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8B2D0C-63D0-4841-B660-03CA48B229A5}"/>
              </a:ext>
            </a:extLst>
          </p:cNvPr>
          <p:cNvSpPr txBox="1"/>
          <p:nvPr/>
        </p:nvSpPr>
        <p:spPr>
          <a:xfrm>
            <a:off x="5081286" y="567159"/>
            <a:ext cx="370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Cost of Discipleship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1BAA1F9-4650-B646-AED7-ACECE7013B7F}"/>
              </a:ext>
            </a:extLst>
          </p:cNvPr>
          <p:cNvSpPr/>
          <p:nvPr/>
        </p:nvSpPr>
        <p:spPr>
          <a:xfrm>
            <a:off x="4216519" y="4684542"/>
            <a:ext cx="4572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Cheap </a:t>
            </a:r>
            <a:r>
              <a:rPr lang="en-AU" sz="3200" dirty="0">
                <a:solidFill>
                  <a:srgbClr val="FF0000"/>
                </a:solidFill>
              </a:rPr>
              <a:t>Grace</a:t>
            </a:r>
          </a:p>
          <a:p>
            <a:endParaRPr lang="en-AU" sz="1100" dirty="0"/>
          </a:p>
          <a:p>
            <a:r>
              <a:rPr lang="zh-CN" altLang="en-US" sz="2000" dirty="0">
                <a:solidFill>
                  <a:srgbClr val="0070C0"/>
                </a:solidFill>
              </a:rPr>
              <a:t>廉价的恩典乃是我们教会的死敌。</a:t>
            </a:r>
            <a:endParaRPr lang="en-AU" altLang="zh-CN" sz="2000" dirty="0">
              <a:solidFill>
                <a:srgbClr val="0070C0"/>
              </a:solidFill>
            </a:endParaRPr>
          </a:p>
          <a:p>
            <a:r>
              <a:rPr lang="zh-CN" altLang="en-US" sz="2000" dirty="0">
                <a:solidFill>
                  <a:srgbClr val="0070C0"/>
                </a:solidFill>
              </a:rPr>
              <a:t>我们今天正是为重价的恩典而战。</a:t>
            </a:r>
            <a:endParaRPr lang="en-AU" altLang="zh-CN" sz="20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25A9A4-1EFC-5C4A-B871-61EDAD060FE1}"/>
              </a:ext>
            </a:extLst>
          </p:cNvPr>
          <p:cNvSpPr txBox="1"/>
          <p:nvPr/>
        </p:nvSpPr>
        <p:spPr>
          <a:xfrm>
            <a:off x="3630461" y="663570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福音不是廉价的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3051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4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CC08A-BA72-6148-9A42-36B8FC9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14" y="-848"/>
            <a:ext cx="8178799" cy="868950"/>
          </a:xfrm>
        </p:spPr>
        <p:txBody>
          <a:bodyPr>
            <a:normAutofit/>
          </a:bodyPr>
          <a:lstStyle/>
          <a:p>
            <a:r>
              <a:rPr lang="zh-CN" altLang="en-US" sz="3100" dirty="0"/>
              <a:t>天天背起自己的十字架 </a:t>
            </a:r>
            <a:r>
              <a:rPr lang="en-US" altLang="zh-CN" sz="3100" dirty="0"/>
              <a:t>-</a:t>
            </a:r>
            <a:r>
              <a:rPr lang="zh-CN" altLang="en-US" sz="3100" dirty="0"/>
              <a:t> 活祭</a:t>
            </a:r>
            <a:r>
              <a:rPr lang="en-US" altLang="zh-CN" sz="3100" dirty="0"/>
              <a:t> </a:t>
            </a:r>
            <a:endParaRPr lang="en-US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603FC3-D381-4D46-823B-66FC0349B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2" r="32323" b="-1"/>
          <a:stretch/>
        </p:blipFill>
        <p:spPr>
          <a:xfrm>
            <a:off x="5833044" y="1976277"/>
            <a:ext cx="3310955" cy="4881723"/>
          </a:xfrm>
          <a:custGeom>
            <a:avLst/>
            <a:gdLst>
              <a:gd name="connsiteX0" fmla="*/ 3151661 w 4414606"/>
              <a:gd name="connsiteY0" fmla="*/ 0 h 4881723"/>
              <a:gd name="connsiteX1" fmla="*/ 4414606 w 4414606"/>
              <a:gd name="connsiteY1" fmla="*/ 1262946 h 4881723"/>
              <a:gd name="connsiteX2" fmla="*/ 4414606 w 4414606"/>
              <a:gd name="connsiteY2" fmla="*/ 4881723 h 4881723"/>
              <a:gd name="connsiteX3" fmla="*/ 1730061 w 4414606"/>
              <a:gd name="connsiteY3" fmla="*/ 4881723 h 4881723"/>
              <a:gd name="connsiteX4" fmla="*/ 0 w 4414606"/>
              <a:gd name="connsiteY4" fmla="*/ 3151662 h 48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02FBD7-4F3A-3546-9B39-CE9C510FC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13" y="771801"/>
            <a:ext cx="6931121" cy="57239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AU" sz="2000" dirty="0">
                <a:highlight>
                  <a:srgbClr val="808000"/>
                </a:highlight>
              </a:rPr>
              <a:t>罗马书</a:t>
            </a:r>
            <a:r>
              <a:rPr lang="en-US" altLang="zh-CN" sz="2000" dirty="0">
                <a:highlight>
                  <a:srgbClr val="808000"/>
                </a:highlight>
              </a:rPr>
              <a:t>12</a:t>
            </a:r>
            <a:r>
              <a:rPr lang="zh-CN" altLang="en-US" sz="2000" dirty="0"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highlight>
                  <a:srgbClr val="808000"/>
                </a:highlight>
              </a:rPr>
              <a:t>1</a:t>
            </a:r>
            <a:endParaRPr lang="en-AU" altLang="zh-CN" sz="2000" dirty="0"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000" dirty="0"/>
              <a:t>弟兄们，我以神的慈悲劝你们，将身体献上，</a:t>
            </a:r>
            <a:r>
              <a:rPr lang="zh-CN" altLang="en-US" sz="2000" dirty="0">
                <a:solidFill>
                  <a:srgbClr val="FF0000"/>
                </a:solidFill>
              </a:rPr>
              <a:t>当作活祭</a:t>
            </a:r>
            <a:r>
              <a:rPr lang="zh-CN" altLang="en-US" sz="2000" dirty="0"/>
              <a:t>，是圣洁的，是神所喜悦的；你们如此事奉，乃是理所当然的。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7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000" dirty="0"/>
              <a:t>祭物 </a:t>
            </a:r>
            <a:r>
              <a:rPr lang="en-US" altLang="zh-CN" sz="2000" dirty="0"/>
              <a:t>–</a:t>
            </a:r>
            <a:r>
              <a:rPr lang="zh-CN" altLang="en-US" sz="2000" dirty="0"/>
              <a:t> 燔祭，素祭，平安祭，赎罪祭，赎愆祭。（焚烧）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2000" dirty="0"/>
              <a:t>	</a:t>
            </a:r>
            <a:r>
              <a:rPr lang="zh-CN" altLang="en-AU" sz="2000" dirty="0"/>
              <a:t>公</a:t>
            </a:r>
            <a:r>
              <a:rPr lang="zh-CN" altLang="en-US" sz="2000" dirty="0"/>
              <a:t>山</a:t>
            </a:r>
            <a:r>
              <a:rPr lang="zh-CN" altLang="en-AU" sz="2000" dirty="0"/>
              <a:t>羊</a:t>
            </a:r>
            <a:r>
              <a:rPr lang="zh-CN" altLang="en-US" sz="2000" dirty="0"/>
              <a:t>，母山羊，公牛犊，鸟，鸽子，斑鸠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3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000" dirty="0"/>
              <a:t>耶稣说：“若有人要跟从我，就当舍己，</a:t>
            </a:r>
            <a:r>
              <a:rPr lang="zh-CN" altLang="en-US" sz="2000" dirty="0">
                <a:solidFill>
                  <a:srgbClr val="FF0000"/>
                </a:solidFill>
              </a:rPr>
              <a:t>天天背起他的十字架</a:t>
            </a:r>
            <a:r>
              <a:rPr lang="zh-CN" altLang="en-US" sz="2000" dirty="0"/>
              <a:t>来跟从我。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dirty="0"/>
              <a:t>《</a:t>
            </a:r>
            <a:r>
              <a:rPr lang="zh-CN" altLang="en-US" sz="2000" dirty="0"/>
              <a:t>旧约</a:t>
            </a:r>
            <a:r>
              <a:rPr lang="en-US" altLang="zh-CN" sz="2000" dirty="0"/>
              <a:t>》</a:t>
            </a:r>
            <a:r>
              <a:rPr lang="zh-CN" altLang="en-US" sz="2000" dirty="0"/>
              <a:t>祭物，都是死祭，没有活祭。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dirty="0"/>
              <a:t>《</a:t>
            </a:r>
            <a:r>
              <a:rPr lang="zh-CN" altLang="en-US" sz="2000" dirty="0"/>
              <a:t>新约</a:t>
            </a:r>
            <a:r>
              <a:rPr lang="en-US" altLang="zh-CN" sz="2000" dirty="0"/>
              <a:t>》</a:t>
            </a:r>
            <a:r>
              <a:rPr lang="zh-CN" altLang="en-US" sz="2000" dirty="0"/>
              <a:t>不要死祭，只要活祭。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1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000" dirty="0"/>
              <a:t>什么叫做活祭？  活着的死人，</a:t>
            </a:r>
            <a:r>
              <a:rPr lang="zh-CN" altLang="en-AU" sz="2000" dirty="0"/>
              <a:t>死了</a:t>
            </a:r>
            <a:r>
              <a:rPr lang="zh-CN" altLang="en-US" sz="2000" dirty="0"/>
              <a:t>的活人。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AU" sz="2000" dirty="0"/>
              <a:t>自己当成</a:t>
            </a:r>
            <a:r>
              <a:rPr lang="zh-CN" altLang="en-US" sz="2000" dirty="0"/>
              <a:t>是一个祭物，献上给主使用。</a:t>
            </a:r>
            <a:endParaRPr lang="en-AU" altLang="zh-CN" sz="2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加拉太书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20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r>
              <a:rPr lang="zh-CN" altLang="en-US" sz="2000" dirty="0">
                <a:solidFill>
                  <a:schemeClr val="bg1"/>
                </a:solidFill>
              </a:rPr>
              <a:t>  </a:t>
            </a:r>
            <a:r>
              <a:rPr lang="zh-CN" altLang="en-US" sz="2000" dirty="0"/>
              <a:t>我已经与基督同钉十字架，</a:t>
            </a:r>
            <a:endParaRPr lang="en-AU" altLang="zh-CN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现在活着的不再是我，乃是基督在我里面活着</a:t>
            </a:r>
            <a:endParaRPr lang="en-AU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0070C0"/>
                </a:solidFill>
              </a:rPr>
              <a:t>第二世纪教父特土良：殉道者的血是教会的种子</a:t>
            </a:r>
            <a:endParaRPr lang="en-AU" altLang="zh-CN" sz="2000" dirty="0">
              <a:solidFill>
                <a:srgbClr val="0070C0"/>
              </a:solidFill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48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A8FF38-75BF-7E4E-987A-4C04DAFA386B}"/>
              </a:ext>
            </a:extLst>
          </p:cNvPr>
          <p:cNvSpPr txBox="1"/>
          <p:nvPr/>
        </p:nvSpPr>
        <p:spPr>
          <a:xfrm>
            <a:off x="202592" y="6515248"/>
            <a:ext cx="1445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抽象 </a:t>
            </a:r>
            <a:r>
              <a:rPr lang="en-US" altLang="zh-CN" sz="1050" dirty="0"/>
              <a:t>-</a:t>
            </a:r>
            <a:r>
              <a:rPr lang="zh-CN" altLang="en-US" sz="1050" dirty="0"/>
              <a:t> 死猪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B286BD-7DD0-3E4C-BC03-27FA185CDF4C}"/>
              </a:ext>
            </a:extLst>
          </p:cNvPr>
          <p:cNvSpPr txBox="1"/>
          <p:nvPr/>
        </p:nvSpPr>
        <p:spPr>
          <a:xfrm>
            <a:off x="6366604" y="652294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摩西</a:t>
            </a:r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6B677-E17C-4F4B-A8F6-B48BB0BEB905}"/>
              </a:ext>
            </a:extLst>
          </p:cNvPr>
          <p:cNvSpPr txBox="1"/>
          <p:nvPr/>
        </p:nvSpPr>
        <p:spPr>
          <a:xfrm>
            <a:off x="2715435" y="6522942"/>
            <a:ext cx="1665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神的生命，能力，神的灵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2666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DF979-2B0B-D34F-9F12-4DDE44913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804" y="1356393"/>
            <a:ext cx="8548438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AU" sz="1800" dirty="0">
                <a:solidFill>
                  <a:schemeClr val="bg1"/>
                </a:solidFill>
                <a:highlight>
                  <a:srgbClr val="808000"/>
                </a:highlight>
              </a:rPr>
              <a:t>使徒行传</a:t>
            </a:r>
            <a:r>
              <a:rPr lang="en-US" altLang="zh-CN" sz="1800" dirty="0">
                <a:solidFill>
                  <a:schemeClr val="bg1"/>
                </a:solidFill>
                <a:highlight>
                  <a:srgbClr val="808000"/>
                </a:highlight>
              </a:rPr>
              <a:t>7</a:t>
            </a:r>
            <a:r>
              <a:rPr lang="zh-CN" altLang="en-US" sz="18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highlight>
                  <a:srgbClr val="808000"/>
                </a:highlight>
              </a:rPr>
              <a:t>22</a:t>
            </a:r>
            <a:endParaRPr lang="en-AU" altLang="zh-CN" sz="18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buNone/>
            </a:pPr>
            <a:r>
              <a:rPr lang="zh-CN" altLang="en-US" sz="2400" dirty="0"/>
              <a:t>摩西</a:t>
            </a:r>
            <a:r>
              <a:rPr lang="zh-CN" altLang="en-US" sz="2400" dirty="0">
                <a:solidFill>
                  <a:srgbClr val="FF0000"/>
                </a:solidFill>
              </a:rPr>
              <a:t>学了埃及人一切的学问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rgbClr val="FF0000"/>
                </a:solidFill>
              </a:rPr>
              <a:t>说话行事都有才能</a:t>
            </a:r>
            <a:r>
              <a:rPr lang="zh-CN" altLang="en-US" sz="2400" dirty="0"/>
              <a:t>。</a:t>
            </a:r>
            <a:endParaRPr lang="en-AU" altLang="zh-CN" sz="2400" dirty="0"/>
          </a:p>
          <a:p>
            <a:pPr marL="0" indent="0">
              <a:buNone/>
            </a:pPr>
            <a:endParaRPr lang="en-AU" altLang="zh-CN" sz="2400" dirty="0"/>
          </a:p>
          <a:p>
            <a:pPr marL="0" indent="0">
              <a:buNone/>
            </a:pPr>
            <a:r>
              <a:rPr lang="zh-CN" altLang="en-US" sz="2400" dirty="0"/>
              <a:t>他将到</a:t>
            </a:r>
            <a:r>
              <a:rPr lang="zh-CN" altLang="en-US" sz="2400" dirty="0">
                <a:solidFill>
                  <a:srgbClr val="FF0000"/>
                </a:solidFill>
              </a:rPr>
              <a:t>四十岁</a:t>
            </a:r>
            <a:r>
              <a:rPr lang="zh-CN" altLang="en-US" sz="2400" dirty="0"/>
              <a:t>，心中起意，去看望他的</a:t>
            </a:r>
            <a:r>
              <a:rPr lang="zh-CN" altLang="en-US" sz="2400" dirty="0">
                <a:solidFill>
                  <a:srgbClr val="FF0000"/>
                </a:solidFill>
              </a:rPr>
              <a:t>弟兄以色列人</a:t>
            </a:r>
            <a:r>
              <a:rPr lang="zh-CN" altLang="en-US" sz="2400" dirty="0"/>
              <a:t>。 到了那里，</a:t>
            </a:r>
            <a:r>
              <a:rPr lang="zh-CN" altLang="en-US" sz="2400" dirty="0">
                <a:solidFill>
                  <a:srgbClr val="FF0000"/>
                </a:solidFill>
              </a:rPr>
              <a:t>见他们一个人受冤屈</a:t>
            </a:r>
            <a:r>
              <a:rPr lang="zh-CN" altLang="en-US" sz="2400" dirty="0"/>
              <a:t>，就</a:t>
            </a:r>
            <a:r>
              <a:rPr lang="zh-CN" altLang="en-US" sz="2400" dirty="0">
                <a:solidFill>
                  <a:srgbClr val="FF0000"/>
                </a:solidFill>
              </a:rPr>
              <a:t>护庇</a:t>
            </a:r>
            <a:r>
              <a:rPr lang="zh-CN" altLang="en-US" sz="2400" dirty="0"/>
              <a:t>他，为那受欺压的人报仇，</a:t>
            </a:r>
            <a:r>
              <a:rPr lang="zh-CN" altLang="en-US" sz="2400" dirty="0">
                <a:solidFill>
                  <a:srgbClr val="FF0000"/>
                </a:solidFill>
              </a:rPr>
              <a:t>打死</a:t>
            </a:r>
            <a:r>
              <a:rPr lang="zh-CN" altLang="en-US" sz="2400" dirty="0"/>
              <a:t>了那</a:t>
            </a:r>
            <a:r>
              <a:rPr lang="zh-CN" altLang="en-US" sz="2400" dirty="0">
                <a:solidFill>
                  <a:srgbClr val="FF0000"/>
                </a:solidFill>
              </a:rPr>
              <a:t>埃及人</a:t>
            </a:r>
            <a:r>
              <a:rPr lang="zh-CN" altLang="en-US" sz="2400" dirty="0"/>
              <a:t>。</a:t>
            </a:r>
            <a:endParaRPr lang="en-AU" altLang="zh-CN" sz="2400" dirty="0"/>
          </a:p>
          <a:p>
            <a:pPr marL="0" indent="0">
              <a:buNone/>
            </a:pPr>
            <a:endParaRPr lang="en-AU" altLang="zh-CN" sz="2400" dirty="0"/>
          </a:p>
          <a:p>
            <a:pPr marL="0" indent="0">
              <a:buNone/>
            </a:pPr>
            <a:r>
              <a:rPr lang="zh-CN" altLang="en-AU" sz="2400" dirty="0"/>
              <a:t>后来</a:t>
            </a:r>
            <a:r>
              <a:rPr lang="zh-CN" altLang="en-AU" sz="2400" dirty="0">
                <a:solidFill>
                  <a:srgbClr val="FF0000"/>
                </a:solidFill>
              </a:rPr>
              <a:t>逃跑</a:t>
            </a:r>
            <a:r>
              <a:rPr lang="zh-CN" altLang="en-AU" sz="2400" dirty="0"/>
              <a:t>到米甸</a:t>
            </a:r>
            <a:r>
              <a:rPr lang="zh-CN" altLang="en-US" sz="2400" dirty="0"/>
              <a:t>，结婚生子，</a:t>
            </a:r>
            <a:endParaRPr lang="en-AU" altLang="zh-CN" sz="2400" dirty="0"/>
          </a:p>
          <a:p>
            <a:pPr marL="0" indent="0">
              <a:buNone/>
            </a:pPr>
            <a:endParaRPr lang="en-AU" altLang="zh-CN" sz="2400" dirty="0"/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放羊</a:t>
            </a:r>
            <a:r>
              <a:rPr lang="zh-CN" altLang="en-US" sz="2400" dirty="0"/>
              <a:t>去了。。。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8B96FB-D35E-CF4A-ABC9-A3FACA3393C0}"/>
              </a:ext>
            </a:extLst>
          </p:cNvPr>
          <p:cNvSpPr txBox="1"/>
          <p:nvPr/>
        </p:nvSpPr>
        <p:spPr>
          <a:xfrm>
            <a:off x="637674" y="156411"/>
            <a:ext cx="442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</a:rPr>
              <a:t>摩西第一个四十年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C4725-48DE-5041-B642-BCDC754865CA}"/>
              </a:ext>
            </a:extLst>
          </p:cNvPr>
          <p:cNvSpPr txBox="1"/>
          <p:nvPr/>
        </p:nvSpPr>
        <p:spPr>
          <a:xfrm>
            <a:off x="3182112" y="6620256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很有本事，很行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112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F2F83D-BFCB-8547-B8B5-8D1DC96D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85" y="2267713"/>
            <a:ext cx="7886700" cy="41330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AU" sz="2000" dirty="0">
                <a:solidFill>
                  <a:schemeClr val="bg1"/>
                </a:solidFill>
                <a:highlight>
                  <a:srgbClr val="808000"/>
                </a:highlight>
              </a:rPr>
              <a:t>出埃及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10</a:t>
            </a:r>
            <a:endParaRPr lang="en-AU" altLang="zh-CN" sz="20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dirty="0"/>
              <a:t>摩西对耶和华说：“主啊，</a:t>
            </a:r>
            <a:r>
              <a:rPr lang="zh-CN" altLang="en-US" sz="2400" dirty="0">
                <a:solidFill>
                  <a:srgbClr val="FF0000"/>
                </a:solidFill>
              </a:rPr>
              <a:t>我素日不是能言的人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rgbClr val="0070C0"/>
                </a:solidFill>
              </a:rPr>
              <a:t>就是从你对仆人说话以后，也是这样</a:t>
            </a:r>
            <a:r>
              <a:rPr lang="zh-CN" altLang="en-US" sz="2400" dirty="0"/>
              <a:t>，我本是</a:t>
            </a:r>
            <a:r>
              <a:rPr lang="zh-CN" altLang="en-US" sz="2400" dirty="0">
                <a:solidFill>
                  <a:srgbClr val="FF0000"/>
                </a:solidFill>
              </a:rPr>
              <a:t>拙口笨舌</a:t>
            </a:r>
            <a:r>
              <a:rPr lang="zh-CN" altLang="en-US" sz="2400" dirty="0"/>
              <a:t>的。</a:t>
            </a:r>
            <a:endParaRPr lang="en-AU" altLang="zh-CN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3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AU" sz="2000" dirty="0">
                <a:solidFill>
                  <a:schemeClr val="bg1"/>
                </a:solidFill>
                <a:highlight>
                  <a:srgbClr val="808000"/>
                </a:highlight>
              </a:rPr>
              <a:t>出埃及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12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dirty="0"/>
              <a:t>摩西在耶和华面前说：“以色列人尚且不听我的话，法老怎肯听我这</a:t>
            </a:r>
            <a:r>
              <a:rPr lang="zh-CN" altLang="en-US" sz="2400" dirty="0">
                <a:solidFill>
                  <a:srgbClr val="FF0000"/>
                </a:solidFill>
              </a:rPr>
              <a:t>拙口笨舌</a:t>
            </a:r>
            <a:r>
              <a:rPr lang="zh-CN" altLang="en-US" sz="2400" dirty="0"/>
              <a:t>的人呢？”</a:t>
            </a:r>
            <a:endParaRPr lang="en-AU" altLang="zh-CN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AU" sz="2000" dirty="0">
                <a:solidFill>
                  <a:schemeClr val="bg1"/>
                </a:solidFill>
                <a:highlight>
                  <a:srgbClr val="808000"/>
                </a:highlight>
              </a:rPr>
              <a:t>出埃及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30</a:t>
            </a:r>
            <a:endParaRPr lang="en-AU" altLang="zh-CN" sz="20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dirty="0"/>
              <a:t>摩西在耶和华面前说：“</a:t>
            </a:r>
            <a:r>
              <a:rPr lang="zh-CN" altLang="en-US" sz="2400" dirty="0">
                <a:solidFill>
                  <a:srgbClr val="0070C0"/>
                </a:solidFill>
              </a:rPr>
              <a:t>看哪</a:t>
            </a:r>
            <a:r>
              <a:rPr lang="zh-CN" altLang="en-US" sz="2400" dirty="0"/>
              <a:t>，我是</a:t>
            </a:r>
            <a:r>
              <a:rPr lang="zh-CN" altLang="en-US" sz="2400" dirty="0">
                <a:solidFill>
                  <a:srgbClr val="FF0000"/>
                </a:solidFill>
              </a:rPr>
              <a:t>拙口笨舌</a:t>
            </a:r>
            <a:r>
              <a:rPr lang="zh-CN" altLang="en-US" sz="2400" dirty="0"/>
              <a:t>的人，法老怎肯听我呢？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9668C0-49D6-C64B-8A4B-1F9E36752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34969"/>
            <a:ext cx="528542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n-ea"/>
                <a:ea typeface="+mn-ea"/>
              </a:rPr>
              <a:t>摩西第二个四十年 </a:t>
            </a:r>
            <a:r>
              <a:rPr lang="en-US" altLang="zh-CN" sz="3600" dirty="0">
                <a:solidFill>
                  <a:schemeClr val="accent1"/>
                </a:solidFill>
                <a:latin typeface="+mn-ea"/>
                <a:ea typeface="+mn-ea"/>
              </a:rPr>
              <a:t>–</a:t>
            </a:r>
            <a:r>
              <a:rPr lang="zh-CN" altLang="en-US" sz="3600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zh-CN" altLang="en-US" sz="3600" dirty="0">
                <a:solidFill>
                  <a:srgbClr val="FF0000"/>
                </a:solidFill>
                <a:latin typeface="+mn-ea"/>
                <a:ea typeface="+mn-ea"/>
              </a:rPr>
              <a:t>放羊</a:t>
            </a:r>
            <a:endParaRPr lang="en-US" sz="3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1628F9D-C396-E048-AC88-14DC32E64581}"/>
              </a:ext>
            </a:extLst>
          </p:cNvPr>
          <p:cNvSpPr txBox="1">
            <a:spLocks/>
          </p:cNvSpPr>
          <p:nvPr/>
        </p:nvSpPr>
        <p:spPr>
          <a:xfrm>
            <a:off x="457200" y="947319"/>
            <a:ext cx="8686800" cy="207260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/>
              <a:t> </a:t>
            </a:r>
            <a:r>
              <a:rPr lang="zh-CN" altLang="en-AU" sz="2000" dirty="0">
                <a:solidFill>
                  <a:schemeClr val="bg1"/>
                </a:solidFill>
                <a:highlight>
                  <a:srgbClr val="808000"/>
                </a:highlight>
              </a:rPr>
              <a:t>出埃及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10</a:t>
            </a:r>
            <a:endParaRPr lang="en-AU" altLang="zh-CN" sz="20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dirty="0"/>
              <a:t>【</a:t>
            </a:r>
            <a:r>
              <a:rPr lang="zh-CN" altLang="en-US" sz="2000" dirty="0"/>
              <a:t>神说</a:t>
            </a:r>
            <a:r>
              <a:rPr lang="en-US" altLang="zh-CN" sz="2000" dirty="0"/>
              <a:t>】</a:t>
            </a:r>
            <a:r>
              <a:rPr lang="zh-CN" altLang="en-US" sz="2000" dirty="0"/>
              <a:t>我要打发你去见法老，使你可以将我的百姓。从埃及领出来。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19710-CC64-F547-B9F0-849F04235AE5}"/>
              </a:ext>
            </a:extLst>
          </p:cNvPr>
          <p:cNvSpPr txBox="1"/>
          <p:nvPr/>
        </p:nvSpPr>
        <p:spPr>
          <a:xfrm>
            <a:off x="124345" y="6510528"/>
            <a:ext cx="31470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摩西学了埃及人一切的学问，说话行事都有才能。</a:t>
            </a:r>
            <a:endParaRPr lang="en-AU" altLang="zh-CN" sz="1050" dirty="0"/>
          </a:p>
        </p:txBody>
      </p:sp>
    </p:spTree>
    <p:extLst>
      <p:ext uri="{BB962C8B-B14F-4D97-AF65-F5344CB8AC3E}">
        <p14:creationId xmlns:p14="http://schemas.microsoft.com/office/powerpoint/2010/main" val="384862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D76B86-FBE5-484F-8D98-D7715B59C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094875"/>
            <a:ext cx="8130339" cy="508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AU" dirty="0"/>
              <a:t>神</a:t>
            </a:r>
            <a:r>
              <a:rPr lang="zh-CN" altLang="en-US" dirty="0"/>
              <a:t>派人去帮助摩西。（他哥哥亚伦）</a:t>
            </a:r>
            <a:endParaRPr lang="en-AU" altLang="zh-CN" dirty="0"/>
          </a:p>
          <a:p>
            <a:pPr marL="0" indent="0">
              <a:buNone/>
            </a:pPr>
            <a:endParaRPr lang="en-AU" altLang="zh-CN" sz="2000" dirty="0"/>
          </a:p>
          <a:p>
            <a:pPr marL="0" indent="0">
              <a:buNone/>
            </a:pPr>
            <a:r>
              <a:rPr lang="zh-CN" altLang="en-US" dirty="0"/>
              <a:t>摩西带领以色列人出红海。</a:t>
            </a:r>
            <a:endParaRPr lang="en-AU" altLang="zh-CN" dirty="0"/>
          </a:p>
          <a:p>
            <a:pPr marL="0" indent="0">
              <a:buNone/>
            </a:pPr>
            <a:r>
              <a:rPr lang="zh-CN" altLang="en-AU" dirty="0"/>
              <a:t>摩西</a:t>
            </a:r>
            <a:r>
              <a:rPr lang="zh-CN" altLang="en-US" dirty="0"/>
              <a:t>对法老说：耶和华希伯来人的神打发我来见你说：容我的百姓去，好在旷野事奉我。</a:t>
            </a:r>
            <a:endParaRPr lang="en-AU" altLang="zh-CN" dirty="0"/>
          </a:p>
          <a:p>
            <a:pPr marL="0" indent="0">
              <a:buNone/>
            </a:pPr>
            <a:r>
              <a:rPr lang="en-AU" altLang="zh-CN" dirty="0"/>
              <a:t>	</a:t>
            </a:r>
            <a:r>
              <a:rPr lang="zh-CN" altLang="en-US" dirty="0"/>
              <a:t>法老九次拒绝</a:t>
            </a:r>
            <a:r>
              <a:rPr lang="en-US" altLang="zh-CN" dirty="0"/>
              <a:t> – </a:t>
            </a:r>
            <a:r>
              <a:rPr lang="zh-CN" altLang="en-US" dirty="0"/>
              <a:t>神降下十灾</a:t>
            </a:r>
            <a:endParaRPr lang="en-AU" altLang="zh-CN" dirty="0"/>
          </a:p>
          <a:p>
            <a:pPr marL="0" indent="0">
              <a:buNone/>
            </a:pPr>
            <a:endParaRPr lang="en-AU" altLang="zh-CN" sz="2000" dirty="0"/>
          </a:p>
          <a:p>
            <a:pPr marL="0" indent="0">
              <a:buNone/>
            </a:pPr>
            <a:r>
              <a:rPr lang="zh-CN" altLang="en-AU" dirty="0"/>
              <a:t>第一个</a:t>
            </a:r>
            <a:r>
              <a:rPr lang="zh-CN" altLang="en-US" dirty="0"/>
              <a:t>四十年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 am something</a:t>
            </a:r>
          </a:p>
          <a:p>
            <a:pPr marL="0" indent="0">
              <a:buNone/>
            </a:pPr>
            <a:r>
              <a:rPr lang="zh-CN" altLang="en-US" dirty="0"/>
              <a:t>第二个四十年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AU" altLang="zh-CN" dirty="0"/>
              <a:t>I am nothing</a:t>
            </a:r>
          </a:p>
          <a:p>
            <a:pPr marL="0" indent="0">
              <a:buNone/>
            </a:pPr>
            <a:r>
              <a:rPr lang="zh-CN" altLang="en-AU" dirty="0"/>
              <a:t>第三个</a:t>
            </a:r>
            <a:r>
              <a:rPr lang="zh-CN" altLang="en-US" dirty="0"/>
              <a:t>四十年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AU" altLang="zh-CN" dirty="0"/>
              <a:t>God is everything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EDA8C5B0-430D-1440-81C5-B9927D4DF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34969"/>
            <a:ext cx="387798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n-ea"/>
                <a:ea typeface="+mn-ea"/>
              </a:rPr>
              <a:t>摩西第三个四十年</a:t>
            </a:r>
            <a:endParaRPr lang="en-US" sz="3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9E2020-2F34-3145-80CC-E63717C167C5}"/>
              </a:ext>
            </a:extLst>
          </p:cNvPr>
          <p:cNvSpPr txBox="1"/>
          <p:nvPr/>
        </p:nvSpPr>
        <p:spPr>
          <a:xfrm>
            <a:off x="156410" y="6557918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你不行了，我行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ED5DD9-C56C-B74F-AB88-5B84BF00D9C8}"/>
              </a:ext>
            </a:extLst>
          </p:cNvPr>
          <p:cNvSpPr txBox="1"/>
          <p:nvPr/>
        </p:nvSpPr>
        <p:spPr>
          <a:xfrm>
            <a:off x="5700127" y="65963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谁在做工？</a:t>
            </a:r>
            <a:endParaRPr lang="en-AU" altLang="zh-CN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3EF603-66B5-0044-B40C-5A20A04444A7}"/>
              </a:ext>
            </a:extLst>
          </p:cNvPr>
          <p:cNvSpPr txBox="1"/>
          <p:nvPr/>
        </p:nvSpPr>
        <p:spPr>
          <a:xfrm>
            <a:off x="1679622" y="6581372"/>
            <a:ext cx="2325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第一灾，二，三， 是谁带领出红海？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4B45E3-615E-4C4F-A7B9-432096E6AF53}"/>
              </a:ext>
            </a:extLst>
          </p:cNvPr>
          <p:cNvSpPr txBox="1"/>
          <p:nvPr/>
        </p:nvSpPr>
        <p:spPr>
          <a:xfrm>
            <a:off x="4304649" y="656090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了不起，起不了</a:t>
            </a:r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2024A5-9FF9-D24E-878A-57F71CD2B8D4}"/>
              </a:ext>
            </a:extLst>
          </p:cNvPr>
          <p:cNvSpPr txBox="1"/>
          <p:nvPr/>
        </p:nvSpPr>
        <p:spPr>
          <a:xfrm>
            <a:off x="6813476" y="6573452"/>
            <a:ext cx="22872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Co-worker/</a:t>
            </a:r>
            <a:r>
              <a:rPr lang="zh-CN" altLang="en-US" dirty="0"/>
              <a:t> </a:t>
            </a:r>
            <a:r>
              <a:rPr lang="en-AU" altLang="zh-CN" dirty="0"/>
              <a:t>God is my co-</a:t>
            </a:r>
            <a:r>
              <a:rPr lang="en-US" dirty="0"/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329847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64DA4-3F5C-A741-936A-D15ABF32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724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归纳 </a:t>
            </a:r>
            <a:r>
              <a:rPr lang="en-US" altLang="zh-CN" sz="4000" dirty="0"/>
              <a:t>-</a:t>
            </a:r>
            <a:r>
              <a:rPr lang="zh-CN" altLang="en-US" sz="4000" dirty="0"/>
              <a:t>作主门徒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425BDB-6EF6-1149-89B3-FFC2EE21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77241"/>
            <a:ext cx="8298782" cy="5349239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zh-CN" altLang="en-AU" dirty="0"/>
              <a:t>每个人</a:t>
            </a:r>
            <a:r>
              <a:rPr lang="zh-CN" altLang="en-US" dirty="0"/>
              <a:t>属灵生命的成长是不一样的。</a:t>
            </a:r>
            <a:r>
              <a:rPr lang="zh-CN" altLang="en-AU" dirty="0"/>
              <a:t>圣经</a:t>
            </a:r>
            <a:r>
              <a:rPr lang="zh-CN" altLang="en-US" dirty="0"/>
              <a:t>的教导</a:t>
            </a:r>
            <a:r>
              <a:rPr lang="en-US" altLang="zh-CN" dirty="0"/>
              <a:t>-</a:t>
            </a:r>
            <a:r>
              <a:rPr lang="zh-CN" altLang="en-US" dirty="0"/>
              <a:t>我们要</a:t>
            </a:r>
            <a:r>
              <a:rPr lang="zh-CN" altLang="en-US" dirty="0">
                <a:solidFill>
                  <a:srgbClr val="FF0000"/>
                </a:solidFill>
              </a:rPr>
              <a:t>离开基督道理的开端，竭力进到完全的地步</a:t>
            </a:r>
            <a:r>
              <a:rPr lang="zh-CN" altLang="en-US" dirty="0"/>
              <a:t>。</a:t>
            </a:r>
            <a:endParaRPr lang="en-AU" altLang="zh-CN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zh-CN" altLang="en-US" dirty="0"/>
              <a:t>牧师，传道，长老可以栽种，可以浇灌喂养你的生命，但惟有神才叫你的生命成长，</a:t>
            </a:r>
            <a:r>
              <a:rPr lang="zh-CN" altLang="en-US" dirty="0">
                <a:solidFill>
                  <a:srgbClr val="0070C0"/>
                </a:solidFill>
              </a:rPr>
              <a:t>你要自己与神建立关系</a:t>
            </a:r>
            <a:r>
              <a:rPr lang="zh-CN" altLang="en-US" dirty="0"/>
              <a:t>。</a:t>
            </a:r>
            <a:endParaRPr lang="en-AU" altLang="zh-CN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zh-CN" altLang="en-US" dirty="0"/>
              <a:t>门徒</a:t>
            </a:r>
            <a:r>
              <a:rPr lang="zh-CN" altLang="en-AU" dirty="0"/>
              <a:t>两件</a:t>
            </a:r>
            <a:r>
              <a:rPr lang="zh-CN" altLang="en-US" dirty="0"/>
              <a:t>很重要的事：</a:t>
            </a:r>
            <a:r>
              <a:rPr lang="zh-CN" altLang="en-US" dirty="0">
                <a:solidFill>
                  <a:srgbClr val="FF0000"/>
                </a:solidFill>
              </a:rPr>
              <a:t>舍己，天天背起十字架</a:t>
            </a:r>
            <a:r>
              <a:rPr lang="zh-CN" altLang="en-US" dirty="0"/>
              <a:t>。</a:t>
            </a:r>
            <a:endParaRPr lang="en-AU" altLang="zh-CN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/>
              <a:t>       </a:t>
            </a:r>
            <a:r>
              <a:rPr lang="zh-CN" altLang="en-US" dirty="0">
                <a:solidFill>
                  <a:srgbClr val="0070C0"/>
                </a:solidFill>
              </a:rPr>
              <a:t>舍己 </a:t>
            </a:r>
            <a:r>
              <a:rPr lang="en-US" altLang="zh-CN" dirty="0">
                <a:solidFill>
                  <a:srgbClr val="0070C0"/>
                </a:solidFill>
              </a:rPr>
              <a:t>–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zh-CN" altLang="en-US" dirty="0"/>
              <a:t>付出时间，金钱，才干，牺牲，愿意为神的家   </a:t>
            </a:r>
            <a:r>
              <a:rPr lang="en-AU" altLang="zh-CN" dirty="0"/>
              <a:t/>
            </a:r>
            <a:br>
              <a:rPr lang="en-AU" altLang="zh-CN" dirty="0"/>
            </a:br>
            <a:r>
              <a:rPr lang="zh-CN" altLang="en-US" dirty="0"/>
              <a:t>       摆上，愿意为神的国牺牲。</a:t>
            </a:r>
            <a:r>
              <a:rPr lang="en-US" altLang="zh-CN" dirty="0"/>
              <a:t>(</a:t>
            </a:r>
            <a:r>
              <a:rPr lang="zh-CN" altLang="en-US" dirty="0"/>
              <a:t>事业</a:t>
            </a:r>
            <a:r>
              <a:rPr lang="en-AU" altLang="zh-CN" dirty="0"/>
              <a:t>, </a:t>
            </a:r>
            <a:r>
              <a:rPr lang="zh-CN" altLang="en-US" dirty="0"/>
              <a:t>生意</a:t>
            </a:r>
            <a:r>
              <a:rPr lang="en-AU" altLang="zh-CN" dirty="0"/>
              <a:t>,</a:t>
            </a:r>
            <a:r>
              <a:rPr lang="en-US" altLang="zh-CN" dirty="0"/>
              <a:t> </a:t>
            </a:r>
            <a:r>
              <a:rPr lang="zh-CN" altLang="en-US" dirty="0"/>
              <a:t>学业</a:t>
            </a:r>
            <a:r>
              <a:rPr lang="en-AU" altLang="zh-CN" dirty="0"/>
              <a:t>,</a:t>
            </a:r>
            <a:r>
              <a:rPr lang="en-US" altLang="zh-CN" dirty="0"/>
              <a:t> </a:t>
            </a:r>
            <a:r>
              <a:rPr lang="zh-CN" altLang="en-US" dirty="0"/>
              <a:t>退休</a:t>
            </a:r>
            <a:r>
              <a:rPr lang="en-US" altLang="zh-CN" dirty="0"/>
              <a:t>)</a:t>
            </a:r>
            <a:endParaRPr lang="en-AU" altLang="zh-CN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/>
              <a:t>       </a:t>
            </a:r>
            <a:r>
              <a:rPr lang="zh-CN" altLang="en-US" dirty="0">
                <a:solidFill>
                  <a:srgbClr val="0070C0"/>
                </a:solidFill>
              </a:rPr>
              <a:t>背起十字架 </a:t>
            </a:r>
            <a:r>
              <a:rPr lang="en-US" altLang="zh-CN" dirty="0">
                <a:solidFill>
                  <a:srgbClr val="0070C0"/>
                </a:solidFill>
              </a:rPr>
              <a:t>–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zh-CN" altLang="en-US" dirty="0"/>
              <a:t>向罪死，向神活，看自己已经死</a:t>
            </a:r>
            <a:r>
              <a:rPr lang="zh-CN" altLang="en-AU" dirty="0"/>
              <a:t>了的</a:t>
            </a:r>
            <a:r>
              <a:rPr lang="en-AU" altLang="zh-CN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altLang="zh-CN" dirty="0"/>
              <a:t>       </a:t>
            </a:r>
            <a:r>
              <a:rPr lang="zh-CN" altLang="en-US" dirty="0"/>
              <a:t>神的能力，神的灵才能彰显在你的身上。</a:t>
            </a:r>
            <a:endParaRPr lang="en-AU" altLang="zh-CN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4"/>
            </a:pPr>
            <a:r>
              <a:rPr lang="zh-CN" altLang="en-US" dirty="0"/>
              <a:t>新的一年，</a:t>
            </a:r>
            <a:r>
              <a:rPr lang="zh-CN" altLang="en-US" dirty="0">
                <a:solidFill>
                  <a:srgbClr val="FF0000"/>
                </a:solidFill>
              </a:rPr>
              <a:t>将身体献上，当作活祭</a:t>
            </a:r>
            <a:r>
              <a:rPr lang="zh-CN" altLang="en-US" dirty="0"/>
              <a:t>，把</a:t>
            </a:r>
            <a:r>
              <a:rPr lang="zh-CN" altLang="en-AU" dirty="0"/>
              <a:t>自己当成</a:t>
            </a:r>
            <a:r>
              <a:rPr lang="zh-CN" altLang="en-US" dirty="0"/>
              <a:t>是</a:t>
            </a:r>
            <a:endParaRPr lang="en-AU" altLang="zh-CN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altLang="zh-CN" dirty="0"/>
              <a:t>       </a:t>
            </a:r>
            <a:r>
              <a:rPr lang="zh-CN" altLang="en-US" dirty="0"/>
              <a:t>一个活的祭物，献上给主使用。（一粒麦子）</a:t>
            </a:r>
            <a:endParaRPr lang="en-AU" altLang="zh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8A2FA8-A578-994D-9DFB-0232FFB7BA0D}"/>
              </a:ext>
            </a:extLst>
          </p:cNvPr>
          <p:cNvSpPr txBox="1"/>
          <p:nvPr/>
        </p:nvSpPr>
        <p:spPr>
          <a:xfrm>
            <a:off x="2048256" y="6609859"/>
            <a:ext cx="36199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</a:t>
            </a:r>
            <a:r>
              <a:rPr lang="zh-CN" altLang="en-US" sz="1050" dirty="0"/>
              <a:t>安排在某一个牧师长老名下，或某一个教会底下受装备，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0FA32C-D45F-D847-892A-96C49327461B}"/>
              </a:ext>
            </a:extLst>
          </p:cNvPr>
          <p:cNvSpPr txBox="1"/>
          <p:nvPr/>
        </p:nvSpPr>
        <p:spPr>
          <a:xfrm>
            <a:off x="169334" y="6609859"/>
            <a:ext cx="18004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如今活着的，不在是我。。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2018EC-5048-BD49-8A94-393C57B525DA}"/>
              </a:ext>
            </a:extLst>
          </p:cNvPr>
          <p:cNvSpPr txBox="1"/>
          <p:nvPr/>
        </p:nvSpPr>
        <p:spPr>
          <a:xfrm>
            <a:off x="6876288" y="6402110"/>
            <a:ext cx="2267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一粒麥子 它若不落在地裡死了，</a:t>
            </a:r>
            <a:br>
              <a:rPr lang="zh-CN" altLang="en-US" sz="1050" dirty="0"/>
            </a:br>
            <a:r>
              <a:rPr lang="zh-CN" altLang="en-US" sz="1050" dirty="0"/>
              <a:t>不論過了多少時候 它仍舊是它自己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1597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508099-ADC1-1945-8C7F-6A663962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76" y="216569"/>
            <a:ext cx="7886700" cy="4638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AU" sz="4000" dirty="0"/>
              <a:t>勉励</a:t>
            </a:r>
            <a:endParaRPr lang="en-AU" altLang="zh-CN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AU" altLang="zh-CN" sz="16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罗马书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14:8</a:t>
            </a:r>
            <a:r>
              <a:rPr lang="zh-CN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endParaRPr lang="en-AU" altLang="zh-CN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dirty="0"/>
              <a:t>我们若活着，是为主而活；若死了，是为主而死。</a:t>
            </a:r>
            <a:endParaRPr lang="en-AU" altLang="zh-CN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dirty="0"/>
              <a:t>所以我们或活或死，总是主的人。</a:t>
            </a:r>
            <a:endParaRPr lang="en-AU" altLang="zh-CN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在新的一年</a:t>
            </a:r>
            <a:endParaRPr lang="en-AU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altLang="zh-CN" dirty="0"/>
              <a:t>		</a:t>
            </a:r>
            <a:r>
              <a:rPr lang="zh-CN" altLang="en-US" dirty="0">
                <a:solidFill>
                  <a:srgbClr val="0070C0"/>
                </a:solidFill>
              </a:rPr>
              <a:t>“为神而活，为神而生”</a:t>
            </a:r>
            <a:endParaRPr lang="en-AU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		</a:t>
            </a:r>
            <a:r>
              <a:rPr lang="zh-CN" altLang="en-US" dirty="0">
                <a:solidFill>
                  <a:srgbClr val="0070C0"/>
                </a:solidFill>
              </a:rPr>
              <a:t>“</a:t>
            </a:r>
            <a:r>
              <a:rPr lang="zh-CN" altLang="en-AU" dirty="0">
                <a:solidFill>
                  <a:srgbClr val="0070C0"/>
                </a:solidFill>
              </a:rPr>
              <a:t>作主门徒</a:t>
            </a:r>
            <a:r>
              <a:rPr lang="zh-CN" altLang="en-US" dirty="0">
                <a:solidFill>
                  <a:srgbClr val="0070C0"/>
                </a:solidFill>
              </a:rPr>
              <a:t>，荣耀主名”</a:t>
            </a:r>
            <a:endParaRPr lang="en-AU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223787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585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899592" y="1484784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AU" sz="6000" b="1" dirty="0">
                <a:solidFill>
                  <a:prstClr val="black"/>
                </a:solidFill>
                <a:latin typeface="Arial" charset="0"/>
                <a:ea typeface="新細明體" charset="0"/>
                <a:cs typeface="新細明體" charset="0"/>
              </a:rPr>
              <a:t>十字架的愛</a:t>
            </a:r>
            <a:endParaRPr kumimoji="1" lang="en-AU" altLang="zh-CN" sz="60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27088" y="7445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kumimoji="1" lang="en-AU" altLang="zh-CN" sz="2800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971550" y="14843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kumimoji="1" lang="en-AU" sz="28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110" y="0"/>
            <a:ext cx="11881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483768" y="332656"/>
            <a:ext cx="2523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AU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十字架的愛</a:t>
            </a:r>
            <a:r>
              <a:rPr lang="en-AU" altLang="zh-TW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  </a:t>
            </a:r>
            <a:r>
              <a:rPr lang="en-AU" altLang="zh-TW" sz="20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1/5</a:t>
            </a:r>
            <a:r>
              <a:rPr lang="en-AU" altLang="zh-TW" sz="2000" b="1" dirty="0">
                <a:solidFill>
                  <a:prstClr val="black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endParaRPr kumimoji="1" lang="en-AU" altLang="zh-CN" sz="20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27088" y="7445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kumimoji="1" lang="en-AU" altLang="zh-CN" sz="2800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971550" y="14843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kumimoji="1" lang="en-AU" sz="28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7758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耶穌用十字架 十字架的愛，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廢掉了代代冤仇，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耶穌用十字架 十字架的愛，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縮短了我們的距離，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他用十字架 十字架的愛，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征服全人類</a:t>
            </a:r>
          </a:p>
        </p:txBody>
      </p:sp>
    </p:spTree>
    <p:extLst>
      <p:ext uri="{BB962C8B-B14F-4D97-AF65-F5344CB8AC3E}">
        <p14:creationId xmlns:p14="http://schemas.microsoft.com/office/powerpoint/2010/main" val="157936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33E3A3B-BFF3-3140-9E9C-27E160735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6341"/>
            <a:ext cx="7886700" cy="5998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AU" dirty="0">
                <a:solidFill>
                  <a:schemeClr val="bg1"/>
                </a:solidFill>
                <a:highlight>
                  <a:srgbClr val="808000"/>
                </a:highlight>
              </a:rPr>
              <a:t>马太福音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28</a:t>
            </a:r>
            <a:r>
              <a:rPr lang="zh-CN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18-20</a:t>
            </a:r>
          </a:p>
          <a:p>
            <a:pPr marL="0" indent="0" algn="just">
              <a:buNone/>
            </a:pPr>
            <a:r>
              <a:rPr lang="zh-CN" altLang="en-US" dirty="0"/>
              <a:t>耶稣进前来，对他们说：“天上地下所有的权柄都赐给我了。 所以，你们要去，使万民</a:t>
            </a:r>
            <a:r>
              <a:rPr lang="zh-CN" altLang="en-US" dirty="0">
                <a:solidFill>
                  <a:srgbClr val="FF0000"/>
                </a:solidFill>
              </a:rPr>
              <a:t>作</a:t>
            </a:r>
            <a:r>
              <a:rPr lang="zh-CN" altLang="en-US" dirty="0"/>
              <a:t>我的</a:t>
            </a:r>
            <a:r>
              <a:rPr lang="zh-CN" altLang="en-US" dirty="0">
                <a:solidFill>
                  <a:srgbClr val="FF0000"/>
                </a:solidFill>
              </a:rPr>
              <a:t>门徒</a:t>
            </a:r>
            <a:r>
              <a:rPr lang="zh-CN" altLang="en-US" dirty="0"/>
              <a:t>，奉父、子、圣灵的名给他们施洗。 凡我所吩咐你们的，都教训他们遵守，我就常与你们同在，直到世界的末了。”</a:t>
            </a: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r>
              <a:rPr lang="zh-CN" altLang="en-AU" sz="4000" b="1" dirty="0"/>
              <a:t>耶稣</a:t>
            </a:r>
            <a:r>
              <a:rPr lang="zh-CN" altLang="en-US" sz="4000" b="1" dirty="0"/>
              <a:t>颁布的大使命</a:t>
            </a:r>
            <a:endParaRPr lang="en-AU" altLang="zh-CN" dirty="0"/>
          </a:p>
          <a:p>
            <a:pPr marL="0" indent="0">
              <a:buNone/>
            </a:pPr>
            <a:r>
              <a:rPr lang="el-GR" dirty="0"/>
              <a:t>μαθητεύω (</a:t>
            </a:r>
            <a:r>
              <a:rPr lang="en-AU" i="1" dirty="0" err="1"/>
              <a:t>mathēteuō</a:t>
            </a:r>
            <a:r>
              <a:rPr lang="en-AU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作门徒 （动词）</a:t>
            </a:r>
            <a:endParaRPr lang="en-AU" dirty="0"/>
          </a:p>
          <a:p>
            <a:pPr marL="0" indent="0">
              <a:buNone/>
            </a:pPr>
            <a:r>
              <a:rPr lang="el-GR" altLang="zh-CN" dirty="0"/>
              <a:t>μαθητής</a:t>
            </a:r>
            <a:r>
              <a:rPr lang="en-AU" altLang="zh-CN" dirty="0"/>
              <a:t> / </a:t>
            </a:r>
            <a:r>
              <a:rPr lang="en-AU" dirty="0" err="1"/>
              <a:t>mathētḗs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门徒，跟随者 （名词）</a:t>
            </a:r>
            <a:endParaRPr lang="en-AU" altLang="zh-CN" dirty="0"/>
          </a:p>
          <a:p>
            <a:pPr marL="0" indent="0">
              <a:buNone/>
            </a:pPr>
            <a:endParaRPr lang="en-AU" altLang="zh-CN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buNone/>
            </a:pPr>
            <a:r>
              <a:rPr lang="zh-CN" altLang="en-AU" dirty="0">
                <a:solidFill>
                  <a:schemeClr val="bg1"/>
                </a:solidFill>
                <a:highlight>
                  <a:srgbClr val="808000"/>
                </a:highlight>
              </a:rPr>
              <a:t>约翰福音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6</a:t>
            </a:r>
            <a:r>
              <a:rPr lang="zh-CN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66</a:t>
            </a:r>
          </a:p>
          <a:p>
            <a:pPr marL="0" indent="0">
              <a:buNone/>
            </a:pPr>
            <a:r>
              <a:rPr lang="zh-CN" altLang="en-US" dirty="0"/>
              <a:t>从此，耶稣</a:t>
            </a:r>
            <a:r>
              <a:rPr lang="zh-CN" altLang="en-US" u="sng" dirty="0">
                <a:solidFill>
                  <a:srgbClr val="0070C0"/>
                </a:solidFill>
              </a:rPr>
              <a:t>门徒中多有退去的</a:t>
            </a:r>
            <a:r>
              <a:rPr lang="zh-CN" altLang="en-US" dirty="0"/>
              <a:t>，不再和他同行。耶稣就对那十二个门徒说：“你们也要去吗？”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A2187B-9BEC-A74D-80FA-D116973FD5E6}"/>
              </a:ext>
            </a:extLst>
          </p:cNvPr>
          <p:cNvSpPr txBox="1"/>
          <p:nvPr/>
        </p:nvSpPr>
        <p:spPr>
          <a:xfrm>
            <a:off x="0" y="6601725"/>
            <a:ext cx="2446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主动， </a:t>
            </a:r>
            <a:r>
              <a:rPr lang="en-AU" altLang="zh-CN" sz="1050" dirty="0"/>
              <a:t>copy machine</a:t>
            </a:r>
            <a:endParaRPr lang="en-US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74DCAE-183E-994B-8C05-38A24802E3FC}"/>
              </a:ext>
            </a:extLst>
          </p:cNvPr>
          <p:cNvSpPr txBox="1"/>
          <p:nvPr/>
        </p:nvSpPr>
        <p:spPr>
          <a:xfrm>
            <a:off x="3854370" y="656325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犹大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603E6B-D6F2-0940-89C6-1F54EC63D4BA}"/>
              </a:ext>
            </a:extLst>
          </p:cNvPr>
          <p:cNvSpPr txBox="1"/>
          <p:nvPr/>
        </p:nvSpPr>
        <p:spPr>
          <a:xfrm>
            <a:off x="6285053" y="656325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保罗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7491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1881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483768" y="332656"/>
            <a:ext cx="2523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AU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十字架的愛</a:t>
            </a:r>
            <a:r>
              <a:rPr lang="en-AU" altLang="zh-TW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  </a:t>
            </a:r>
            <a:r>
              <a:rPr lang="en-AU" altLang="zh-TW" sz="20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2/5</a:t>
            </a:r>
            <a:r>
              <a:rPr lang="en-AU" altLang="zh-TW" sz="2000" b="1" dirty="0">
                <a:solidFill>
                  <a:prstClr val="black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endParaRPr kumimoji="1" lang="en-AU" altLang="zh-CN" sz="20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27088" y="7445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kumimoji="1" lang="en-AU" altLang="zh-CN" sz="2800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971550" y="14843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kumimoji="1" lang="en-AU" sz="28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267758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無不屈膝 無不口稱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耶穌基督為救主，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腳步踏向重重山，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手兒敲開扇扇門，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報答主恩一生無求無怨也無悔，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我們是神的僕人。 </a:t>
            </a:r>
          </a:p>
        </p:txBody>
      </p:sp>
    </p:spTree>
    <p:extLst>
      <p:ext uri="{BB962C8B-B14F-4D97-AF65-F5344CB8AC3E}">
        <p14:creationId xmlns:p14="http://schemas.microsoft.com/office/powerpoint/2010/main" val="421971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1881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483768" y="332656"/>
            <a:ext cx="2523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AU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十字架的愛</a:t>
            </a:r>
            <a:r>
              <a:rPr lang="en-AU" altLang="zh-TW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  </a:t>
            </a:r>
            <a:r>
              <a:rPr lang="en-AU" altLang="zh-TW" sz="20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3/5</a:t>
            </a:r>
            <a:r>
              <a:rPr lang="en-AU" altLang="zh-TW" sz="2000" b="1" dirty="0">
                <a:solidFill>
                  <a:prstClr val="black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endParaRPr kumimoji="1" lang="en-AU" altLang="zh-CN" sz="20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27088" y="7445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kumimoji="1" lang="en-AU" altLang="zh-CN" sz="2800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971550" y="14843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kumimoji="1" lang="en-AU" sz="28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7758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耶穌用十字架 十字架的愛，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廢掉了代代冤仇，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耶穌用十字架 十字架的愛，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縮短了我們的距離，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他用十字架 十字架的愛，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征服全人類</a:t>
            </a:r>
          </a:p>
        </p:txBody>
      </p:sp>
    </p:spTree>
    <p:extLst>
      <p:ext uri="{BB962C8B-B14F-4D97-AF65-F5344CB8AC3E}">
        <p14:creationId xmlns:p14="http://schemas.microsoft.com/office/powerpoint/2010/main" val="389842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1881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483768" y="332656"/>
            <a:ext cx="2523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AU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十字架的愛</a:t>
            </a:r>
            <a:r>
              <a:rPr lang="en-AU" altLang="zh-TW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  </a:t>
            </a:r>
            <a:r>
              <a:rPr lang="en-AU" altLang="zh-TW" sz="20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4/5</a:t>
            </a:r>
            <a:r>
              <a:rPr lang="en-AU" altLang="zh-TW" sz="2000" b="1" dirty="0">
                <a:solidFill>
                  <a:prstClr val="black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endParaRPr kumimoji="1" lang="en-AU" altLang="zh-CN" sz="20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27088" y="7445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kumimoji="1" lang="en-AU" altLang="zh-CN" sz="2800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971550" y="14843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kumimoji="1" lang="en-AU" sz="28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7758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無不屈膝 無不口稱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耶穌基督為救主，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腳步踏向重重山，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手兒敲開扇扇門，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報答主恩一生無求無怨也無悔，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我們是神的僕人。 </a:t>
            </a:r>
          </a:p>
        </p:txBody>
      </p:sp>
    </p:spTree>
    <p:extLst>
      <p:ext uri="{BB962C8B-B14F-4D97-AF65-F5344CB8AC3E}">
        <p14:creationId xmlns:p14="http://schemas.microsoft.com/office/powerpoint/2010/main" val="144866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1881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483768" y="332656"/>
            <a:ext cx="2523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AU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十字架的愛</a:t>
            </a:r>
            <a:r>
              <a:rPr lang="en-AU" altLang="zh-TW" sz="28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  </a:t>
            </a:r>
            <a:r>
              <a:rPr lang="en-AU" altLang="zh-TW" sz="2000" b="1" dirty="0">
                <a:solidFill>
                  <a:srgbClr val="FF0000"/>
                </a:solidFill>
                <a:latin typeface="Arial" charset="0"/>
                <a:ea typeface="新細明體" charset="0"/>
                <a:cs typeface="新細明體" charset="0"/>
              </a:rPr>
              <a:t>5/5</a:t>
            </a:r>
            <a:r>
              <a:rPr lang="en-AU" altLang="zh-TW" sz="2000" b="1" dirty="0">
                <a:solidFill>
                  <a:prstClr val="black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endParaRPr kumimoji="1" lang="en-AU" altLang="zh-CN" sz="20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827088" y="744538"/>
            <a:ext cx="18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kumimoji="1" lang="en-AU" altLang="zh-CN" sz="2800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971550" y="148431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kumimoji="1" lang="en-AU" sz="2800" b="1" dirty="0">
              <a:solidFill>
                <a:prstClr val="black"/>
              </a:solidFill>
              <a:latin typeface="SimSun" charset="0"/>
              <a:ea typeface="SimSun" charset="0"/>
              <a:cs typeface="SimSu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784" y="1267758"/>
            <a:ext cx="761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腳步踏向重重山，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手兒敲開扇扇門，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報答主恩一生無求無怨也無悔，</a:t>
            </a:r>
          </a:p>
          <a:p>
            <a:pPr eaLnBrk="1" hangingPunct="1">
              <a:buFontTx/>
              <a:buNone/>
            </a:pPr>
            <a:r>
              <a:rPr lang="zh-Hant" altLang="en-US" sz="4400" dirty="0">
                <a:solidFill>
                  <a:prstClr val="black"/>
                </a:solidFill>
                <a:latin typeface="Arial" charset="0"/>
              </a:rPr>
              <a:t>我們是神的僕人。</a:t>
            </a:r>
            <a:endParaRPr lang="en-US" altLang="zh-Hant" sz="4400" dirty="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zh-TW" altLang="en-US" sz="4400" dirty="0">
                <a:solidFill>
                  <a:prstClr val="black"/>
                </a:solidFill>
                <a:latin typeface="Arial" charset="0"/>
              </a:rPr>
              <a:t>我們是神的僕人。</a:t>
            </a:r>
            <a:endParaRPr lang="zh-Hant" altLang="en-US" sz="4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1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EAB9E-D564-8941-AA5F-5E54E96A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162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000" dirty="0"/>
              <a:t>保罗</a:t>
            </a:r>
            <a:endParaRPr lang="en-AU" altLang="zh-C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F7E41-C1BD-8742-A0A1-1649E015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289"/>
            <a:ext cx="8144960" cy="556346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AU" sz="2400" dirty="0">
                <a:solidFill>
                  <a:schemeClr val="bg1"/>
                </a:solidFill>
                <a:highlight>
                  <a:srgbClr val="808000"/>
                </a:highlight>
              </a:rPr>
              <a:t>使徒行传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1-19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扫罗行路，将到大马士革，忽然从天上发光，四面照着他。他就仆倒在地，听见有声音对他说：“</a:t>
            </a:r>
            <a:r>
              <a:rPr lang="zh-CN" altLang="en-US" sz="2400" dirty="0">
                <a:solidFill>
                  <a:srgbClr val="0070C0"/>
                </a:solidFill>
              </a:rPr>
              <a:t>扫罗，扫罗！你为甚么逼迫我？”他说：“主啊，你是谁？</a:t>
            </a:r>
            <a:r>
              <a:rPr lang="zh-CN" altLang="en-US" sz="2400" dirty="0"/>
              <a:t>”主说：“我就是你所逼迫的</a:t>
            </a:r>
            <a:r>
              <a:rPr lang="zh-CN" altLang="en-US" sz="2400" dirty="0">
                <a:solidFill>
                  <a:srgbClr val="FF0000"/>
                </a:solidFill>
              </a:rPr>
              <a:t>耶稣</a:t>
            </a:r>
            <a:r>
              <a:rPr lang="zh-CN" altLang="en-US" sz="2400" dirty="0"/>
              <a:t>。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扫罗从地上起来，睁开眼睛，竟不能看见甚么</a:t>
            </a:r>
            <a:r>
              <a:rPr lang="zh-CN" altLang="en-US" sz="2400" dirty="0"/>
              <a:t>。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AU" sz="2400" dirty="0">
                <a:solidFill>
                  <a:schemeClr val="bg1"/>
                </a:solidFill>
                <a:highlight>
                  <a:srgbClr val="808000"/>
                </a:highlight>
              </a:rPr>
              <a:t>使徒行传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18-20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/>
              <a:t>【</a:t>
            </a:r>
            <a:r>
              <a:rPr lang="zh-CN" altLang="en-US" sz="2400" dirty="0"/>
              <a:t>三日不能看见，之后</a:t>
            </a:r>
            <a:r>
              <a:rPr lang="en-US" altLang="zh-CN" sz="2400" dirty="0"/>
              <a:t>】</a:t>
            </a:r>
            <a:r>
              <a:rPr lang="zh-CN" altLang="en-US" sz="2400" dirty="0"/>
              <a:t>他就能看见，于是起来</a:t>
            </a:r>
            <a:r>
              <a:rPr lang="zh-CN" altLang="en-US" sz="2400" dirty="0">
                <a:solidFill>
                  <a:srgbClr val="FF0000"/>
                </a:solidFill>
              </a:rPr>
              <a:t>受洗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rgbClr val="FF0000"/>
                </a:solidFill>
              </a:rPr>
              <a:t>吃饭</a:t>
            </a:r>
            <a:r>
              <a:rPr lang="zh-CN" altLang="en-US" sz="2400" dirty="0"/>
              <a:t>后就健壮了。。。就在各会堂里</a:t>
            </a:r>
            <a:r>
              <a:rPr lang="zh-CN" altLang="en-US" sz="2400" dirty="0">
                <a:solidFill>
                  <a:srgbClr val="FF0000"/>
                </a:solidFill>
              </a:rPr>
              <a:t>宣传耶稣</a:t>
            </a:r>
            <a:r>
              <a:rPr lang="zh-CN" altLang="en-US" sz="2400" dirty="0"/>
              <a:t>，说他是</a:t>
            </a:r>
            <a:r>
              <a:rPr lang="zh-CN" altLang="en-US" sz="2400" dirty="0">
                <a:solidFill>
                  <a:srgbClr val="FF0000"/>
                </a:solidFill>
              </a:rPr>
              <a:t>神的儿子</a:t>
            </a:r>
            <a:r>
              <a:rPr lang="zh-CN" altLang="en-US" sz="2400" dirty="0"/>
              <a:t>。</a:t>
            </a:r>
            <a:endParaRPr lang="en-AU" altLang="zh-C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A97123-975F-2D41-85F1-B33426ACBB92}"/>
              </a:ext>
            </a:extLst>
          </p:cNvPr>
          <p:cNvSpPr txBox="1"/>
          <p:nvPr/>
        </p:nvSpPr>
        <p:spPr>
          <a:xfrm>
            <a:off x="7961549" y="6579755"/>
            <a:ext cx="11824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AU" sz="1050" dirty="0"/>
              <a:t>属灵</a:t>
            </a:r>
            <a:r>
              <a:rPr lang="zh-CN" altLang="en-US" sz="1050" dirty="0"/>
              <a:t>生命的成长</a:t>
            </a:r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47CA24-C280-DE4D-8ACD-F8863ABFD9F6}"/>
              </a:ext>
            </a:extLst>
          </p:cNvPr>
          <p:cNvSpPr txBox="1"/>
          <p:nvPr/>
        </p:nvSpPr>
        <p:spPr>
          <a:xfrm>
            <a:off x="4701130" y="6605456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当你信耶稣的那一刻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7EB65-6A51-8041-BC19-021BBD6D8D91}"/>
              </a:ext>
            </a:extLst>
          </p:cNvPr>
          <p:cNvSpPr txBox="1"/>
          <p:nvPr/>
        </p:nvSpPr>
        <p:spPr>
          <a:xfrm>
            <a:off x="146304" y="6579755"/>
            <a:ext cx="3005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犹太人，</a:t>
            </a:r>
            <a:r>
              <a:rPr lang="zh-CN" altLang="en-AU" sz="1000" dirty="0"/>
              <a:t>大数</a:t>
            </a:r>
            <a:r>
              <a:rPr lang="zh-CN" altLang="en-US" sz="1000" dirty="0"/>
              <a:t>，第八天割礼，西伯来人，法利赛人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2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700A24A-5435-4C74-99FB-47A6BE607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43" y="4303704"/>
            <a:ext cx="9144000" cy="25314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EAB9E-D564-8941-AA5F-5E54E96A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63" y="4303703"/>
            <a:ext cx="8377635" cy="2290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哥林多前书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2 </a:t>
            </a:r>
            <a:r>
              <a:rPr lang="en-US" altLang="zh-CN" sz="2000" dirty="0">
                <a:solidFill>
                  <a:schemeClr val="bg1"/>
                </a:solidFill>
              </a:rPr>
              <a:t/>
            </a:r>
            <a:br>
              <a:rPr lang="en-US" altLang="zh-CN" sz="2000" dirty="0">
                <a:solidFill>
                  <a:schemeClr val="bg1"/>
                </a:solidFill>
              </a:rPr>
            </a:br>
            <a:r>
              <a:rPr lang="zh-CN" altLang="en-US" sz="2000" dirty="0">
                <a:solidFill>
                  <a:schemeClr val="bg1"/>
                </a:solidFill>
              </a:rPr>
              <a:t>我是用奶喂你们，没有用饭喂你们。那时你们不能吃，就是如今还是不能</a:t>
            </a:r>
            <a:r>
              <a:rPr lang="en-US" altLang="zh-CN" sz="2000" dirty="0">
                <a:solidFill>
                  <a:schemeClr val="bg1"/>
                </a:solidFill>
              </a:rPr>
              <a:t/>
            </a:r>
            <a:br>
              <a:rPr lang="en-US" altLang="zh-CN" sz="2000" dirty="0">
                <a:solidFill>
                  <a:schemeClr val="bg1"/>
                </a:solidFill>
              </a:rPr>
            </a:br>
            <a:r>
              <a:rPr lang="en-AU" altLang="zh-CN" sz="2000" dirty="0">
                <a:solidFill>
                  <a:schemeClr val="bg1"/>
                </a:solidFill>
              </a:rPr>
              <a:t/>
            </a:r>
            <a:br>
              <a:rPr lang="en-AU" altLang="zh-CN" sz="2000" dirty="0">
                <a:solidFill>
                  <a:schemeClr val="bg1"/>
                </a:solidFill>
              </a:rPr>
            </a:b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希伯来书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6:1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     </a:t>
            </a:r>
            <a:r>
              <a:rPr lang="en-AU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/>
            </a:r>
            <a:br>
              <a:rPr lang="en-AU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</a:br>
            <a:r>
              <a:rPr lang="zh-CN" altLang="en-US" sz="2000" dirty="0">
                <a:solidFill>
                  <a:schemeClr val="bg1"/>
                </a:solidFill>
              </a:rPr>
              <a:t>我们应当离开基督道理的开端，竭力进到完全的地步。</a:t>
            </a:r>
            <a:r>
              <a:rPr lang="en-AU" altLang="zh-CN" sz="2000" dirty="0">
                <a:solidFill>
                  <a:schemeClr val="bg1"/>
                </a:solidFill>
              </a:rPr>
              <a:t/>
            </a:r>
            <a:br>
              <a:rPr lang="en-AU" altLang="zh-CN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462B1B-170B-884D-8437-51CE927F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04" y="920304"/>
            <a:ext cx="2722981" cy="22568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321F55D-D953-834D-8F91-348464AF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78" y="880663"/>
            <a:ext cx="2722626" cy="22964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D7674DB-CFBA-0747-894A-B2D4CAC67594}"/>
              </a:ext>
            </a:extLst>
          </p:cNvPr>
          <p:cNvSpPr/>
          <p:nvPr/>
        </p:nvSpPr>
        <p:spPr>
          <a:xfrm>
            <a:off x="3001457" y="17964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属灵生命的成长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EB9765-AECD-E048-9D54-35C61FB5B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79" y="880664"/>
            <a:ext cx="2828078" cy="2296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706C32-288F-DB44-BAC3-B954CAE214F2}"/>
              </a:ext>
            </a:extLst>
          </p:cNvPr>
          <p:cNvSpPr txBox="1"/>
          <p:nvPr/>
        </p:nvSpPr>
        <p:spPr>
          <a:xfrm>
            <a:off x="7707270" y="6581192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什么是属灵的婴孩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9773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EAB9E-D564-8941-AA5F-5E54E96A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162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AU" sz="4000" dirty="0"/>
              <a:t>属灵</a:t>
            </a:r>
            <a:r>
              <a:rPr lang="zh-CN" altLang="en-US" sz="4000" dirty="0"/>
              <a:t>婴孩</a:t>
            </a:r>
            <a:endParaRPr lang="en-AU" altLang="zh-C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F7E41-C1BD-8742-A0A1-1649E015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289"/>
            <a:ext cx="8144960" cy="51606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哥林多前书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1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弟兄们，我从前对你们说话，不能把你们当作属灵的，只得把你们当作属肉体，在基督里为</a:t>
            </a:r>
            <a:r>
              <a:rPr lang="zh-CN" altLang="en-US" sz="2400" dirty="0">
                <a:solidFill>
                  <a:srgbClr val="FF0000"/>
                </a:solidFill>
              </a:rPr>
              <a:t>婴孩</a:t>
            </a:r>
            <a:r>
              <a:rPr lang="zh-CN" altLang="en-US" sz="2400" dirty="0"/>
              <a:t>的。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/>
              <a:t>(1) </a:t>
            </a:r>
            <a:r>
              <a:rPr lang="zh-CN" altLang="en-US" sz="2400" dirty="0"/>
              <a:t>肉体的私欲：因为在你们中间有嫉妒、纷争，这岂不是属乎肉体、照着世人的样子行吗？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lang="en-AU" altLang="zh-CN" sz="2400" dirty="0"/>
          </a:p>
          <a:p>
            <a:pPr marL="9525" indent="-9525">
              <a:lnSpc>
                <a:spcPct val="120000"/>
              </a:lnSpc>
              <a:spcBef>
                <a:spcPts val="0"/>
              </a:spcBef>
              <a:buAutoNum type="arabicParenBoth" startAt="2"/>
            </a:pPr>
            <a:r>
              <a:rPr lang="zh-CN" altLang="en-US" sz="2400" dirty="0"/>
              <a:t> 结党分派：“我是属保罗的”，“我是属亚波罗的”，“我是属矶法的”，“我是属基督的”。这岂不是你们和世人一样吗？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 3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；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 1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12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哥林多前书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5-8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亚波罗算甚么？保罗算甚么？无非是执事，照主所赐给他们各人的，引导你们相信。 我栽种了，亚波罗浇灌了，</a:t>
            </a:r>
            <a:r>
              <a:rPr lang="zh-CN" altLang="en-US" sz="2400" dirty="0">
                <a:solidFill>
                  <a:srgbClr val="FF0000"/>
                </a:solidFill>
              </a:rPr>
              <a:t>惟有神叫他生长。</a:t>
            </a:r>
            <a:r>
              <a:rPr lang="zh-CN" altLang="en-US" sz="2400" dirty="0"/>
              <a:t>可见栽种的算不得甚么，浇灌的也算不得甚么，</a:t>
            </a:r>
            <a:r>
              <a:rPr lang="zh-CN" altLang="en-US" sz="2400" dirty="0">
                <a:solidFill>
                  <a:srgbClr val="0070C0"/>
                </a:solidFill>
              </a:rPr>
              <a:t>只在那叫他生长的神。</a:t>
            </a:r>
            <a:r>
              <a:rPr lang="zh-CN" altLang="en-US" sz="2400" dirty="0"/>
              <a:t>栽种的和浇灌的，都是一样。</a:t>
            </a:r>
            <a:endParaRPr lang="en-AU" altLang="zh-C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3833EF-BAD0-2645-A5F3-6DBC9A14716B}"/>
              </a:ext>
            </a:extLst>
          </p:cNvPr>
          <p:cNvSpPr txBox="1"/>
          <p:nvPr/>
        </p:nvSpPr>
        <p:spPr>
          <a:xfrm>
            <a:off x="0" y="6444947"/>
            <a:ext cx="6843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使徒行传</a:t>
            </a:r>
            <a:r>
              <a:rPr lang="en-US" altLang="zh-CN" sz="1200" dirty="0"/>
              <a:t>18</a:t>
            </a:r>
            <a:r>
              <a:rPr lang="zh-CN" altLang="en-US" sz="1200" dirty="0"/>
              <a:t>：</a:t>
            </a:r>
            <a:r>
              <a:rPr lang="en-US" altLang="zh-CN" sz="1200" dirty="0"/>
              <a:t>24</a:t>
            </a:r>
            <a:r>
              <a:rPr lang="zh-CN" altLang="en-US" sz="1200" dirty="0"/>
              <a:t> 有一个犹太人，名叫亚波罗。。。他生在亚历山大，是有学问的，最能讲解圣经。</a:t>
            </a:r>
            <a:endParaRPr lang="en-AU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AF344D-66F0-B04E-9EEF-6A85C8EBEFF3}"/>
              </a:ext>
            </a:extLst>
          </p:cNvPr>
          <p:cNvSpPr/>
          <p:nvPr/>
        </p:nvSpPr>
        <p:spPr>
          <a:xfrm>
            <a:off x="6843540" y="6460336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/>
              <a:t>教会长老，传道 </a:t>
            </a: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9242AD-47E5-8642-A0B7-CC180E5810A8}"/>
              </a:ext>
            </a:extLst>
          </p:cNvPr>
          <p:cNvSpPr txBox="1"/>
          <p:nvPr/>
        </p:nvSpPr>
        <p:spPr>
          <a:xfrm>
            <a:off x="8379047" y="6464183"/>
            <a:ext cx="7649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AU" sz="1050" dirty="0"/>
              <a:t>如何</a:t>
            </a:r>
            <a:r>
              <a:rPr lang="en-US" altLang="zh-CN" sz="1050" dirty="0"/>
              <a:t>-</a:t>
            </a:r>
            <a:r>
              <a:rPr lang="zh-CN" altLang="en-US" sz="1050" dirty="0"/>
              <a:t>门徒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7009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34498-EFA4-3D49-A6D9-57BEDD48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57468"/>
          </a:xfrm>
        </p:spPr>
        <p:txBody>
          <a:bodyPr/>
          <a:lstStyle/>
          <a:p>
            <a:r>
              <a:rPr lang="zh-CN" altLang="en-US" dirty="0"/>
              <a:t>如何作主门徒？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1BC38-71F2-0F4B-9C03-AA48D5E8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7469"/>
            <a:ext cx="7886700" cy="501949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约翰福音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8</a:t>
            </a:r>
            <a:r>
              <a:rPr lang="zh-CN" altLang="en-US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dirty="0">
                <a:solidFill>
                  <a:schemeClr val="bg1"/>
                </a:solidFill>
                <a:highlight>
                  <a:srgbClr val="808000"/>
                </a:highlight>
              </a:rPr>
              <a:t>31</a:t>
            </a:r>
            <a:endParaRPr lang="en-AU" altLang="zh-CN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/>
              <a:t>耶稣对信他的犹太人说：“</a:t>
            </a:r>
            <a:r>
              <a:rPr lang="zh-CN" altLang="en-US" dirty="0">
                <a:solidFill>
                  <a:srgbClr val="FF0000"/>
                </a:solidFill>
              </a:rPr>
              <a:t>你们若常常遵守我的道，就真是我的门徒</a:t>
            </a:r>
            <a:r>
              <a:rPr lang="zh-CN" altLang="en-US" dirty="0"/>
              <a:t>。你们必晓得真理，真理必叫你们得以自由。”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390324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EAB9E-D564-8941-AA5F-5E54E96A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42416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耶稣呼召人来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F7E41-C1BD-8742-A0A1-1649E015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2417"/>
            <a:ext cx="8144960" cy="51345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AU" sz="2000" dirty="0">
                <a:solidFill>
                  <a:schemeClr val="bg1"/>
                </a:solidFill>
                <a:highlight>
                  <a:srgbClr val="808000"/>
                </a:highlight>
              </a:rPr>
              <a:t>马太福音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16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24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耶稣对门徒说：“</a:t>
            </a:r>
            <a:r>
              <a:rPr lang="zh-CN" altLang="en-US" sz="2400" dirty="0">
                <a:solidFill>
                  <a:srgbClr val="FF0000"/>
                </a:solidFill>
              </a:rPr>
              <a:t>若</a:t>
            </a:r>
            <a:r>
              <a:rPr lang="zh-CN" altLang="en-US" sz="2400" dirty="0"/>
              <a:t>有人要</a:t>
            </a:r>
            <a:r>
              <a:rPr lang="zh-CN" altLang="en-US" sz="2400" dirty="0">
                <a:solidFill>
                  <a:srgbClr val="0070C0"/>
                </a:solidFill>
              </a:rPr>
              <a:t>跟从</a:t>
            </a:r>
            <a:r>
              <a:rPr lang="zh-CN" altLang="en-US" sz="2400" dirty="0"/>
              <a:t>我，就当</a:t>
            </a:r>
            <a:r>
              <a:rPr lang="zh-CN" altLang="en-US" sz="2400" dirty="0">
                <a:solidFill>
                  <a:srgbClr val="FF0000"/>
                </a:solidFill>
              </a:rPr>
              <a:t>舍己</a:t>
            </a:r>
            <a:r>
              <a:rPr lang="zh-CN" altLang="en-US" sz="2400" dirty="0"/>
              <a:t>，</a:t>
            </a:r>
            <a:r>
              <a:rPr lang="zh-CN" altLang="en-US" sz="2400" dirty="0">
                <a:solidFill>
                  <a:srgbClr val="FF0000"/>
                </a:solidFill>
              </a:rPr>
              <a:t>背起他的十字架</a:t>
            </a:r>
            <a:r>
              <a:rPr lang="zh-CN" altLang="en-US" sz="2400" dirty="0"/>
              <a:t>来</a:t>
            </a:r>
            <a:r>
              <a:rPr lang="zh-CN" altLang="en-US" sz="2400" dirty="0">
                <a:solidFill>
                  <a:srgbClr val="FF0000"/>
                </a:solidFill>
              </a:rPr>
              <a:t>跟从我</a:t>
            </a:r>
            <a:r>
              <a:rPr lang="zh-CN" altLang="en-US" sz="2400" dirty="0"/>
              <a:t>。因为凡要救自己生命的，必丧掉生命；凡为我丧掉生命的，必得着生命。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AU" sz="2000" dirty="0">
                <a:solidFill>
                  <a:schemeClr val="bg1"/>
                </a:solidFill>
                <a:highlight>
                  <a:srgbClr val="808000"/>
                </a:highlight>
              </a:rPr>
              <a:t>路加福音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9</a:t>
            </a:r>
            <a:r>
              <a:rPr lang="zh-CN" altLang="en-US" sz="20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highlight>
                  <a:srgbClr val="808000"/>
                </a:highlight>
              </a:rPr>
              <a:t>23</a:t>
            </a:r>
            <a:endParaRPr lang="en-AU" altLang="zh-CN" sz="2000" dirty="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耶稣又对众人说：“若有人要跟从我，就当舍己，</a:t>
            </a:r>
            <a:r>
              <a:rPr lang="zh-CN" altLang="en-US" sz="2400" dirty="0">
                <a:solidFill>
                  <a:srgbClr val="FF0000"/>
                </a:solidFill>
              </a:rPr>
              <a:t>天天</a:t>
            </a:r>
            <a:r>
              <a:rPr lang="zh-CN" altLang="en-US" sz="2400" dirty="0"/>
              <a:t>背起他的十字架来跟从我。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1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zh-CN" altLang="en-US" sz="2400" dirty="0"/>
              <a:t>舍己</a:t>
            </a:r>
            <a:endParaRPr lang="en-AU" altLang="zh-CN" sz="2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zh-CN" altLang="en-US" sz="2400" dirty="0"/>
              <a:t>背十字架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跟从耶稣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7D7459-E566-B045-90B4-886BB7199DF7}"/>
              </a:ext>
            </a:extLst>
          </p:cNvPr>
          <p:cNvSpPr txBox="1"/>
          <p:nvPr/>
        </p:nvSpPr>
        <p:spPr>
          <a:xfrm>
            <a:off x="97735" y="6557918"/>
            <a:ext cx="2255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希腊原文（若有人）重   自愿</a:t>
            </a:r>
            <a:r>
              <a:rPr lang="en-US" altLang="zh-CN" sz="1050" dirty="0"/>
              <a:t>,</a:t>
            </a:r>
            <a:r>
              <a:rPr lang="zh-CN" altLang="en-US" sz="1050" dirty="0"/>
              <a:t> 确定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5007F3-C86A-304D-97B3-C49CE18388A4}"/>
              </a:ext>
            </a:extLst>
          </p:cNvPr>
          <p:cNvSpPr txBox="1"/>
          <p:nvPr/>
        </p:nvSpPr>
        <p:spPr>
          <a:xfrm>
            <a:off x="3164305" y="6557918"/>
            <a:ext cx="35076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十字架的核心是舍己。   蒙福的教会（病，失业，手术）</a:t>
            </a:r>
            <a:endParaRPr lang="en-US" sz="1050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2FAB3177-1882-1A47-9B20-51E992AC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77" y="4083880"/>
            <a:ext cx="3749040" cy="21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7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24613-8B60-8143-81E2-A3E7827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30147"/>
          </a:xfrm>
        </p:spPr>
        <p:txBody>
          <a:bodyPr/>
          <a:lstStyle/>
          <a:p>
            <a:r>
              <a:rPr lang="en-AU" altLang="zh-CN" dirty="0"/>
              <a:t>(1) </a:t>
            </a:r>
            <a:r>
              <a:rPr lang="zh-CN" altLang="en-US" dirty="0"/>
              <a:t>舍己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472FB-73F5-7149-9DCC-3CE781A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0147"/>
            <a:ext cx="7886700" cy="552777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愿望，理想，目标，志向，计划，权利。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放下一切的自我，你的生命，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dirty="0"/>
              <a:t>放下你的主权。 把自己的主权交出来，由神作主。让神成为我们生命中的主。</a:t>
            </a:r>
            <a:endParaRPr lang="en-AU" altLang="zh-CN" sz="2400" dirty="0">
              <a:highlight>
                <a:srgbClr val="808000"/>
              </a:highlight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 altLang="zh-CN" sz="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u="sng" dirty="0"/>
              <a:t>耶稣的舍己</a:t>
            </a:r>
            <a:endParaRPr lang="en-AU" altLang="zh-CN" sz="2400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/>
              <a:t>1.</a:t>
            </a:r>
            <a:r>
              <a:rPr lang="zh-CN" altLang="en-US" sz="2400" dirty="0"/>
              <a:t> 耶稣道成肉身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/>
              <a:t>2.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腓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6-7</a:t>
            </a:r>
            <a:r>
              <a:rPr lang="zh-CN" altLang="en-US" sz="2400" dirty="0"/>
              <a:t>  祂本有神的形象，不以自己与神同等为强夺的，反倒虚己，取了奴仆的形象，成为人的样式。” </a:t>
            </a:r>
            <a:endParaRPr lang="en-AU" altLang="zh-CN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400" dirty="0"/>
              <a:t>3.</a:t>
            </a:r>
            <a:r>
              <a:rPr lang="zh-CN" altLang="en-US" sz="2400" dirty="0"/>
              <a:t> 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可</a:t>
            </a:r>
            <a:r>
              <a:rPr lang="en-US" altLang="zh-CN" sz="2400" dirty="0">
                <a:solidFill>
                  <a:schemeClr val="bg1"/>
                </a:solidFill>
                <a:highlight>
                  <a:srgbClr val="808000"/>
                </a:highlight>
              </a:rPr>
              <a:t>10:45</a:t>
            </a:r>
            <a:r>
              <a:rPr lang="zh-CN" altLang="en-US" sz="2400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r>
              <a:rPr lang="zh-CN" altLang="en-US" sz="2400" dirty="0"/>
              <a:t> 为“人子来，并不是要受人的服事，乃是要服事人，并且要</a:t>
            </a:r>
            <a:r>
              <a:rPr lang="zh-CN" altLang="en-US" sz="2400" dirty="0">
                <a:solidFill>
                  <a:srgbClr val="FF0000"/>
                </a:solidFill>
              </a:rPr>
              <a:t>舍命</a:t>
            </a:r>
            <a:r>
              <a:rPr lang="zh-CN" altLang="en-US" sz="2400" dirty="0"/>
              <a:t>，作多人的赎价。”</a:t>
            </a:r>
            <a:endParaRPr lang="en-AU" altLang="zh-CN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46B1BD-565C-C54B-B923-C4B279E01C98}"/>
              </a:ext>
            </a:extLst>
          </p:cNvPr>
          <p:cNvSpPr txBox="1"/>
          <p:nvPr/>
        </p:nvSpPr>
        <p:spPr>
          <a:xfrm>
            <a:off x="1465220" y="6538682"/>
            <a:ext cx="47628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婴孩，饥饿，流泪，痛苦，流血，没有枕头的地方（狐狸）时间，空间的限制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D5D0AD-5142-5A4A-BE98-462F15942A54}"/>
              </a:ext>
            </a:extLst>
          </p:cNvPr>
          <p:cNvSpPr txBox="1"/>
          <p:nvPr/>
        </p:nvSpPr>
        <p:spPr>
          <a:xfrm>
            <a:off x="0" y="6579623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亚伯拉罕</a:t>
            </a:r>
            <a:endParaRPr lang="en-US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081493-EC42-704F-A22F-FE9BC67C3255}"/>
              </a:ext>
            </a:extLst>
          </p:cNvPr>
          <p:cNvSpPr txBox="1"/>
          <p:nvPr/>
        </p:nvSpPr>
        <p:spPr>
          <a:xfrm>
            <a:off x="6944359" y="655791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一粒麦子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5940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2CABE-8536-AD46-AE07-892D454D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FF"/>
                </a:solidFill>
              </a:rPr>
              <a:t>一粒麦子</a:t>
            </a:r>
            <a:r>
              <a:rPr lang="en-AU" altLang="zh-CN" b="1" dirty="0">
                <a:solidFill>
                  <a:srgbClr val="FFFFFF"/>
                </a:solidFill>
              </a:rPr>
              <a:t/>
            </a:r>
            <a:br>
              <a:rPr lang="en-AU" altLang="zh-CN" b="1" dirty="0">
                <a:solidFill>
                  <a:srgbClr val="FFFFFF"/>
                </a:solidFill>
              </a:rPr>
            </a:br>
            <a:r>
              <a:rPr lang="en-AU" altLang="zh-CN" b="1" dirty="0">
                <a:solidFill>
                  <a:srgbClr val="FFFFFF"/>
                </a:solidFill>
              </a:rPr>
              <a:t/>
            </a:r>
            <a:br>
              <a:rPr lang="en-AU" altLang="zh-CN" b="1" dirty="0">
                <a:solidFill>
                  <a:srgbClr val="FFFFFF"/>
                </a:solidFill>
              </a:rPr>
            </a:br>
            <a:r>
              <a:rPr lang="zh-CN" altLang="en-AU" sz="2400" b="1" dirty="0">
                <a:solidFill>
                  <a:srgbClr val="FFFFFF"/>
                </a:solidFill>
              </a:rPr>
              <a:t>词曲</a:t>
            </a:r>
            <a:r>
              <a:rPr lang="zh-CN" altLang="en-US" sz="2400" b="1" dirty="0">
                <a:solidFill>
                  <a:srgbClr val="FFFFFF"/>
                </a:solidFill>
              </a:rPr>
              <a:t>：林婉容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CC07FEA-E6BB-43AD-A709-AECDAF1A9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16888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8FECDB-05CA-224B-8EC5-FB1345FE32EF}"/>
              </a:ext>
            </a:extLst>
          </p:cNvPr>
          <p:cNvSpPr txBox="1"/>
          <p:nvPr/>
        </p:nvSpPr>
        <p:spPr>
          <a:xfrm>
            <a:off x="8021256" y="6596390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背十字架</a:t>
            </a:r>
            <a:endParaRPr lang="en-US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B6358D-D715-8344-8A83-95631B3D37F6}"/>
              </a:ext>
            </a:extLst>
          </p:cNvPr>
          <p:cNvSpPr txBox="1"/>
          <p:nvPr/>
        </p:nvSpPr>
        <p:spPr>
          <a:xfrm>
            <a:off x="3867912" y="6638544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神的生命进入，力量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7326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15961</TotalTime>
  <Words>2641</Words>
  <Application>Microsoft Office PowerPoint</Application>
  <PresentationFormat>On-screen Show (4:3)</PresentationFormat>
  <Paragraphs>223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作主门徒</vt:lpstr>
      <vt:lpstr>PowerPoint Presentation</vt:lpstr>
      <vt:lpstr>保罗</vt:lpstr>
      <vt:lpstr>哥林多前书3：2  我是用奶喂你们，没有用饭喂你们。那时你们不能吃，就是如今还是不能  希伯来书6:1      我们应当离开基督道理的开端，竭力进到完全的地步。 </vt:lpstr>
      <vt:lpstr>属灵婴孩</vt:lpstr>
      <vt:lpstr>如何作主门徒？</vt:lpstr>
      <vt:lpstr>耶稣呼召人来 </vt:lpstr>
      <vt:lpstr>(1) 舍己</vt:lpstr>
      <vt:lpstr>一粒麦子  词曲：林婉容</vt:lpstr>
      <vt:lpstr>(2) 背十字架</vt:lpstr>
      <vt:lpstr>潘霍华 Dietrich Bonhoeffer</vt:lpstr>
      <vt:lpstr>天天背起自己的十字架 - 活祭 </vt:lpstr>
      <vt:lpstr>PowerPoint Presentation</vt:lpstr>
      <vt:lpstr>摩西第二个四十年 – 放羊</vt:lpstr>
      <vt:lpstr>摩西第三个四十年</vt:lpstr>
      <vt:lpstr>归纳 -作主门徒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757</cp:revision>
  <dcterms:created xsi:type="dcterms:W3CDTF">2018-12-08T12:42:28Z</dcterms:created>
  <dcterms:modified xsi:type="dcterms:W3CDTF">2020-02-24T10:20:04Z</dcterms:modified>
</cp:coreProperties>
</file>